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359" r:id="rId3"/>
    <p:sldId id="366" r:id="rId4"/>
    <p:sldId id="370" r:id="rId5"/>
    <p:sldId id="369" r:id="rId6"/>
    <p:sldId id="368" r:id="rId7"/>
    <p:sldId id="371" r:id="rId8"/>
    <p:sldId id="373" r:id="rId9"/>
    <p:sldId id="374" r:id="rId10"/>
    <p:sldId id="375" r:id="rId11"/>
    <p:sldId id="376" r:id="rId12"/>
    <p:sldId id="377" r:id="rId13"/>
    <p:sldId id="378" r:id="rId14"/>
    <p:sldId id="380" r:id="rId15"/>
    <p:sldId id="381" r:id="rId16"/>
    <p:sldId id="382" r:id="rId17"/>
    <p:sldId id="360" r:id="rId18"/>
    <p:sldId id="361" r:id="rId19"/>
    <p:sldId id="362" r:id="rId20"/>
    <p:sldId id="363" r:id="rId21"/>
    <p:sldId id="364" r:id="rId22"/>
    <p:sldId id="383" r:id="rId23"/>
    <p:sldId id="293"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70"/>
            <p14:sldId id="369"/>
            <p14:sldId id="368"/>
            <p14:sldId id="371"/>
            <p14:sldId id="373"/>
            <p14:sldId id="374"/>
            <p14:sldId id="375"/>
            <p14:sldId id="376"/>
            <p14:sldId id="377"/>
            <p14:sldId id="378"/>
            <p14:sldId id="380"/>
            <p14:sldId id="381"/>
            <p14:sldId id="382"/>
            <p14:sldId id="360"/>
            <p14:sldId id="361"/>
            <p14:sldId id="362"/>
            <p14:sldId id="363"/>
            <p14:sldId id="364"/>
            <p14:sldId id="383"/>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2" d="100"/>
          <a:sy n="112" d="100"/>
        </p:scale>
        <p:origin x="-4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opencourses.uoa.gr/courses/ECD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0.png"/><Relationship Id="rId4" Type="http://schemas.openxmlformats.org/officeDocument/2006/relationships/hyperlink" Target="%5b1%5d%20http:/creativecommons.org/licenses/by-nc-sa/4.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hyperlink" Target="http://www.cycladic.gr/" TargetMode="External"/><Relationship Id="rId4" Type="http://schemas.openxmlformats.org/officeDocument/2006/relationships/hyperlink" Target="http://www.biblionet.gr/book/190748/%CE%A0%CE%BB%CE%B1%CF%84%CE%AE,_%CE%9C%CE%B1%CF%81%CE%AF%CE%BD%CE%B1/%CE%86%CE%BD%CE%B8%CF%81%CF%89%CF%80%CE%BF%CF%82_%CE%AE_%CE%B2%CE%B9%CE%BF%CE%BB%CE%A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8.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4.3</a:t>
            </a:r>
            <a:r>
              <a:rPr lang="el-GR" sz="2800" dirty="0" smtClean="0">
                <a:solidFill>
                  <a:srgbClr val="5075BC"/>
                </a:solidFill>
                <a:latin typeface="+mj-lt"/>
                <a:ea typeface="+mj-ea"/>
                <a:cs typeface="+mj-cs"/>
              </a:rPr>
              <a:t>: </a:t>
            </a:r>
            <a:r>
              <a:rPr lang="el-GR" sz="2800" dirty="0" smtClean="0">
                <a:latin typeface="+mj-lt"/>
                <a:ea typeface="+mj-ea"/>
                <a:cs typeface="+mj-cs"/>
              </a:rPr>
              <a:t>Γλυπτική και Εικονογραφημένο </a:t>
            </a:r>
            <a:r>
              <a:rPr lang="el-GR" sz="2800" dirty="0">
                <a:latin typeface="+mj-lt"/>
                <a:ea typeface="+mj-ea"/>
                <a:cs typeface="+mj-cs"/>
              </a:rPr>
              <a:t>Β</a:t>
            </a:r>
            <a:r>
              <a:rPr lang="el-GR" sz="2800" dirty="0" smtClean="0">
                <a:latin typeface="+mj-lt"/>
                <a:ea typeface="+mj-ea"/>
                <a:cs typeface="+mj-cs"/>
              </a:rPr>
              <a:t>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Φτιάχνοντας κυκλαδικά ειδώλια </a:t>
            </a:r>
            <a:r>
              <a:rPr lang="el-GR" dirty="0" smtClean="0"/>
              <a:t>(2/2</a:t>
            </a:r>
            <a:r>
              <a:rPr lang="el-GR" dirty="0"/>
              <a:t>) </a:t>
            </a:r>
          </a:p>
        </p:txBody>
      </p:sp>
      <p:pic>
        <p:nvPicPr>
          <p:cNvPr id="5" name="Picture 8" descr="κυκλαδικά ειδώλια φτιαγμένα με πηλό"/>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1054957" y="1628800"/>
            <a:ext cx="3267674" cy="4536504"/>
          </a:xfrm>
          <a:prstGeom prst="rect">
            <a:avLst/>
          </a:prstGeom>
        </p:spPr>
      </p:pic>
      <p:pic>
        <p:nvPicPr>
          <p:cNvPr id="6" name="Content Placeholder 3" descr="κυκλαδικά ειδώλια φτιαγμένα με πηλό"/>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4655357" y="1628800"/>
            <a:ext cx="3301019" cy="4525963"/>
          </a:xfrm>
        </p:spPr>
      </p:pic>
    </p:spTree>
    <p:custDataLst>
      <p:tags r:id="rId1"/>
    </p:custDataLst>
    <p:extLst>
      <p:ext uri="{BB962C8B-B14F-4D97-AF65-F5344CB8AC3E}">
        <p14:creationId xmlns:p14="http://schemas.microsoft.com/office/powerpoint/2010/main" val="822086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έκθεσή μας </a:t>
            </a:r>
          </a:p>
        </p:txBody>
      </p:sp>
      <p:pic>
        <p:nvPicPr>
          <p:cNvPr id="6" name="Content Placeholder 5" descr="κυκλαδικά ειδώλια φτιαγμένα με πηλό"/>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63550" y="1484784"/>
            <a:ext cx="8229600" cy="4536503"/>
          </a:xfrm>
          <a:prstGeom prst="rect">
            <a:avLst/>
          </a:prstGeom>
        </p:spPr>
      </p:pic>
    </p:spTree>
    <p:custDataLst>
      <p:tags r:id="rId1"/>
    </p:custDataLst>
    <p:extLst>
      <p:ext uri="{BB962C8B-B14F-4D97-AF65-F5344CB8AC3E}">
        <p14:creationId xmlns:p14="http://schemas.microsoft.com/office/powerpoint/2010/main" val="3158718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Διαγωνισμός αφίσας (1/2)</a:t>
            </a:r>
            <a:endParaRPr lang="el-GR" dirty="0"/>
          </a:p>
        </p:txBody>
      </p:sp>
      <p:sp>
        <p:nvSpPr>
          <p:cNvPr id="5" name="Content Placeholder 4"/>
          <p:cNvSpPr>
            <a:spLocks noGrp="1"/>
          </p:cNvSpPr>
          <p:nvPr>
            <p:ph sz="half" idx="1"/>
          </p:nvPr>
        </p:nvSpPr>
        <p:spPr>
          <a:xfrm>
            <a:off x="457200" y="1600200"/>
            <a:ext cx="2530624" cy="4525963"/>
          </a:xfrm>
        </p:spPr>
        <p:txBody>
          <a:bodyPr>
            <a:normAutofit/>
          </a:bodyPr>
          <a:lstStyle/>
          <a:p>
            <a:pPr marL="0" indent="0">
              <a:buNone/>
            </a:pPr>
            <a:r>
              <a:rPr lang="el-GR" sz="2400" dirty="0"/>
              <a:t>Βρήκαμε τον ιστότοπο του Μουσείου Κυκλαδικής Τέχνης και ακολουθήσαμε τις οδηγίες για να πάρουμε μέρος στο διαγωνισμό αφίσας. </a:t>
            </a:r>
          </a:p>
          <a:p>
            <a:endParaRPr lang="el-GR" sz="2400" dirty="0"/>
          </a:p>
        </p:txBody>
      </p:sp>
      <p:pic>
        <p:nvPicPr>
          <p:cNvPr id="7" name="Content Placeholder 6" descr="ιστότοπος του Μουσείου Κυκλαδικής Τέχνης "/>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3065982" y="1700808"/>
            <a:ext cx="5616626" cy="3240360"/>
          </a:xfrm>
        </p:spPr>
      </p:pic>
      <p:sp>
        <p:nvSpPr>
          <p:cNvPr id="6" name="TextBox 5"/>
          <p:cNvSpPr txBox="1"/>
          <p:nvPr/>
        </p:nvSpPr>
        <p:spPr>
          <a:xfrm>
            <a:off x="8388424" y="5022965"/>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3419697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Διαγωνισμός αφίσας </a:t>
            </a:r>
            <a:r>
              <a:rPr lang="el-GR" dirty="0" smtClean="0"/>
              <a:t>(2/2</a:t>
            </a:r>
            <a:r>
              <a:rPr lang="el-GR" dirty="0"/>
              <a:t>)</a:t>
            </a:r>
          </a:p>
        </p:txBody>
      </p:sp>
      <p:sp>
        <p:nvSpPr>
          <p:cNvPr id="3" name="Content Placeholder 2"/>
          <p:cNvSpPr>
            <a:spLocks noGrp="1"/>
          </p:cNvSpPr>
          <p:nvPr>
            <p:ph sz="half" idx="1"/>
          </p:nvPr>
        </p:nvSpPr>
        <p:spPr>
          <a:xfrm>
            <a:off x="457200" y="1600200"/>
            <a:ext cx="2890664" cy="4525963"/>
          </a:xfrm>
        </p:spPr>
        <p:txBody>
          <a:bodyPr/>
          <a:lstStyle/>
          <a:p>
            <a:pPr marL="0" indent="0">
              <a:buNone/>
            </a:pPr>
            <a:r>
              <a:rPr lang="el-GR" dirty="0"/>
              <a:t>Μετά από πολλή δουλειά καταλήξαμε σε κάτι τέτοιο!</a:t>
            </a:r>
          </a:p>
          <a:p>
            <a:endParaRPr lang="el-GR" dirty="0"/>
          </a:p>
        </p:txBody>
      </p:sp>
      <p:pic>
        <p:nvPicPr>
          <p:cNvPr id="5" name="Content Placeholder 4" descr="Αφίσες των παιδιών"/>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rot="16200000">
            <a:off x="3851920" y="1268760"/>
            <a:ext cx="4392488" cy="5256584"/>
          </a:xfrm>
          <a:prstGeom prst="rect">
            <a:avLst/>
          </a:prstGeom>
        </p:spPr>
      </p:pic>
    </p:spTree>
    <p:custDataLst>
      <p:tags r:id="rId1"/>
    </p:custDataLst>
    <p:extLst>
      <p:ext uri="{BB962C8B-B14F-4D97-AF65-F5344CB8AC3E}">
        <p14:creationId xmlns:p14="http://schemas.microsoft.com/office/powerpoint/2010/main" val="1137179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Μουσειοσκευές</a:t>
            </a:r>
            <a:endParaRPr lang="el-GR" dirty="0"/>
          </a:p>
        </p:txBody>
      </p:sp>
      <p:sp>
        <p:nvSpPr>
          <p:cNvPr id="3" name="Content Placeholder 2"/>
          <p:cNvSpPr>
            <a:spLocks noGrp="1"/>
          </p:cNvSpPr>
          <p:nvPr>
            <p:ph sz="half" idx="1"/>
          </p:nvPr>
        </p:nvSpPr>
        <p:spPr/>
        <p:txBody>
          <a:bodyPr/>
          <a:lstStyle/>
          <a:p>
            <a:pPr marL="0" indent="0">
              <a:buNone/>
            </a:pPr>
            <a:r>
              <a:rPr lang="el-GR" dirty="0"/>
              <a:t>Στον ίδιο ιστότοπο βρήκαμε βαλίτσες με εκπαιδευτικό υλικό που δανείζονται στα σχολεία. </a:t>
            </a:r>
          </a:p>
          <a:p>
            <a:endParaRPr lang="el-GR" dirty="0"/>
          </a:p>
        </p:txBody>
      </p:sp>
      <p:pic>
        <p:nvPicPr>
          <p:cNvPr id="5" name="Content Placeholder 4" descr="Βαλίτσες-Μουσειοσκευές του Μουσείου Κυκλαδικής Τέχνης "/>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499992" y="1556792"/>
            <a:ext cx="4176464" cy="4525963"/>
          </a:xfrm>
          <a:prstGeom prst="rect">
            <a:avLst/>
          </a:prstGeom>
        </p:spPr>
      </p:pic>
      <p:sp>
        <p:nvSpPr>
          <p:cNvPr id="6" name="TextBox 5"/>
          <p:cNvSpPr txBox="1"/>
          <p:nvPr/>
        </p:nvSpPr>
        <p:spPr>
          <a:xfrm>
            <a:off x="4211960" y="5733256"/>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1466174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457201" y="1556792"/>
            <a:ext cx="2530624" cy="4608512"/>
          </a:xfrm>
        </p:spPr>
        <p:txBody>
          <a:bodyPr>
            <a:normAutofit/>
          </a:bodyPr>
          <a:lstStyle/>
          <a:p>
            <a:pPr marL="0" indent="0">
              <a:buNone/>
            </a:pPr>
            <a:r>
              <a:rPr lang="el-GR" sz="2400" dirty="0"/>
              <a:t>Αλλά και αρκετά παιχνίδια για να παίξουμε. </a:t>
            </a:r>
          </a:p>
          <a:p>
            <a:endParaRPr lang="el-GR" sz="2400" dirty="0"/>
          </a:p>
        </p:txBody>
      </p:sp>
      <p:sp>
        <p:nvSpPr>
          <p:cNvPr id="9" name="Title 8"/>
          <p:cNvSpPr>
            <a:spLocks noGrp="1"/>
          </p:cNvSpPr>
          <p:nvPr>
            <p:ph type="title"/>
          </p:nvPr>
        </p:nvSpPr>
        <p:spPr/>
        <p:txBody>
          <a:bodyPr/>
          <a:lstStyle/>
          <a:p>
            <a:r>
              <a:rPr lang="el-GR" dirty="0" smtClean="0"/>
              <a:t>Ψηφιακά παιχνίδια</a:t>
            </a:r>
            <a:endParaRPr lang="el-GR" dirty="0"/>
          </a:p>
        </p:txBody>
      </p:sp>
      <p:pic>
        <p:nvPicPr>
          <p:cNvPr id="11" name="Content Placeholder 10" descr="Ψηφιακά παιχνίδια από τον ιστότοπο του Μουσείου Κυκλαδικής Τέχνης."/>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502"/>
          <a:stretch/>
        </p:blipFill>
        <p:spPr>
          <a:xfrm>
            <a:off x="2987824" y="1628800"/>
            <a:ext cx="5776040" cy="3960440"/>
          </a:xfrm>
          <a:prstGeom prst="rect">
            <a:avLst/>
          </a:prstGeom>
        </p:spPr>
      </p:pic>
      <p:sp>
        <p:nvSpPr>
          <p:cNvPr id="5" name="TextBox 4"/>
          <p:cNvSpPr txBox="1"/>
          <p:nvPr/>
        </p:nvSpPr>
        <p:spPr>
          <a:xfrm>
            <a:off x="8244408" y="5553236"/>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93316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Γωγώ  </a:t>
            </a:r>
            <a:r>
              <a:rPr lang="el-GR" sz="2000" dirty="0" err="1" smtClean="0"/>
              <a:t>Σπιθούρη</a:t>
            </a:r>
            <a:r>
              <a:rPr lang="el-GR" sz="2000" dirty="0" smtClean="0"/>
              <a:t>, Αγγελική </a:t>
            </a:r>
            <a:r>
              <a:rPr lang="el-GR" sz="2000" dirty="0" err="1"/>
              <a:t>Γιαννικοπούλου</a:t>
            </a:r>
            <a:r>
              <a:rPr lang="el-GR" sz="2000" dirty="0"/>
              <a:t>. «Το Εικονογραφημένο Βιβλίο στην Προσχολική Εκπαίδευση. Γλυπτική </a:t>
            </a:r>
            <a:r>
              <a:rPr lang="el-GR" sz="2000" dirty="0" smtClean="0"/>
              <a:t>και Εικονογραφημένο </a:t>
            </a:r>
            <a:r>
              <a:rPr lang="el-GR" sz="2000" dirty="0"/>
              <a:t>Β</a:t>
            </a:r>
            <a:r>
              <a:rPr lang="el-GR" sz="2000" dirty="0" smtClean="0"/>
              <a:t>ιβλίο</a:t>
            </a:r>
            <a:r>
              <a:rPr lang="el-GR" sz="2000" dirty="0"/>
              <a:t>. Άνθρωπος ή βιολί</a:t>
            </a:r>
            <a:r>
              <a:rPr lang="el-GR" sz="2000" dirty="0" smtClean="0"/>
              <a:t>;: </a:t>
            </a:r>
            <a:r>
              <a:rPr lang="el-GR" sz="2000" dirty="0"/>
              <a:t>Μια άλλη ματιά στα κυκλαδικά </a:t>
            </a:r>
            <a:r>
              <a:rPr lang="el-GR" sz="2000" dirty="0" smtClean="0"/>
              <a:t>ειδώλια». Έκδοση: 1.0. Αθήνα 2015. </a:t>
            </a:r>
            <a:r>
              <a:rPr lang="el-GR" sz="2000" dirty="0"/>
              <a:t>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a:t>.</a:t>
            </a:r>
          </a:p>
          <a:p>
            <a:pPr marL="0" indent="0">
              <a:buNone/>
              <a:defRPr/>
            </a:pPr>
            <a:endParaRPr lang="el-GR" sz="2000" dirty="0" smtClean="0"/>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norm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a:t>Γωγώ  </a:t>
            </a:r>
            <a:r>
              <a:rPr lang="el-GR" sz="2400" dirty="0" err="1" smtClean="0"/>
              <a:t>Σπιθούρη</a:t>
            </a:r>
            <a:r>
              <a:rPr lang="el-GR" sz="2400" dirty="0" smtClean="0"/>
              <a:t>.</a:t>
            </a:r>
            <a:endParaRPr lang="el-GR" sz="2400" dirty="0"/>
          </a:p>
          <a:p>
            <a:pPr marL="0" indent="0">
              <a:spcBef>
                <a:spcPts val="1200"/>
              </a:spcBef>
              <a:spcAft>
                <a:spcPts val="600"/>
              </a:spcAft>
              <a:buNone/>
            </a:pPr>
            <a:r>
              <a:rPr lang="el-GR" altLang="en-US" sz="2400" b="1" dirty="0" smtClean="0"/>
              <a:t>Βιβλίο</a:t>
            </a:r>
            <a:r>
              <a:rPr lang="el-GR" altLang="en-US" sz="2400" dirty="0" smtClean="0"/>
              <a:t>:</a:t>
            </a:r>
            <a:r>
              <a:rPr lang="en-GB" altLang="en-US" sz="2400" dirty="0" smtClean="0"/>
              <a:t> </a:t>
            </a:r>
            <a:r>
              <a:rPr lang="el-GR" altLang="en-US" sz="2400" dirty="0" err="1"/>
              <a:t>Πλατή</a:t>
            </a:r>
            <a:r>
              <a:rPr lang="el-GR" altLang="en-US" sz="2400" dirty="0"/>
              <a:t>, Μαρίνα. </a:t>
            </a:r>
            <a:r>
              <a:rPr lang="el-GR" altLang="en-US" sz="2400" b="1" dirty="0"/>
              <a:t>Άνθρωπος ή βιολί; : Μια άλλη ματιά στα κυκλαδικά ειδώλια </a:t>
            </a:r>
            <a:r>
              <a:rPr lang="el-GR" altLang="en-US" sz="2400" dirty="0"/>
              <a:t>/ Μαρίνα </a:t>
            </a:r>
            <a:r>
              <a:rPr lang="el-GR" altLang="en-US" sz="2400" dirty="0" err="1"/>
              <a:t>Πλατή</a:t>
            </a:r>
            <a:r>
              <a:rPr lang="el-GR" altLang="en-US" sz="2400" dirty="0"/>
              <a:t>, Ελένη Μάρκου · εικονογράφηση Χαρά </a:t>
            </a:r>
            <a:r>
              <a:rPr lang="el-GR" altLang="en-US" sz="2400" dirty="0" err="1"/>
              <a:t>Μαραντίδου</a:t>
            </a:r>
            <a:r>
              <a:rPr lang="el-GR" altLang="en-US" sz="2400" dirty="0"/>
              <a:t>. - 1η </a:t>
            </a:r>
            <a:r>
              <a:rPr lang="el-GR" altLang="en-US" sz="2400" dirty="0" err="1"/>
              <a:t>έκδ</a:t>
            </a:r>
            <a:r>
              <a:rPr lang="el-GR" altLang="en-US" sz="2400" dirty="0"/>
              <a:t>. - Αθήνα : Καλειδοσκόπιο, Μουσείο Κυκλαδικής Τέχνης, 2013.</a:t>
            </a:r>
            <a:endParaRPr lang="en-GB" altLang="en-US" sz="2400" dirty="0" smtClean="0"/>
          </a:p>
        </p:txBody>
      </p:sp>
      <p:pic>
        <p:nvPicPr>
          <p:cNvPr id="6" name="Content Placeholder 3" descr="Εξώφυλλο του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791740"/>
            <a:ext cx="4038600" cy="4142883"/>
          </a:xfrm>
          <a:prstGeom prst="rect">
            <a:avLst/>
          </a:prstGeom>
        </p:spPr>
      </p:pic>
      <p:sp>
        <p:nvSpPr>
          <p:cNvPr id="5" name="TextBox 4"/>
          <p:cNvSpPr txBox="1"/>
          <p:nvPr/>
        </p:nvSpPr>
        <p:spPr>
          <a:xfrm>
            <a:off x="8365256" y="5877272"/>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1801978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Εξώφυλλο και ενδεικτικές σελίδες του βιβλίου «</a:t>
            </a:r>
            <a:r>
              <a:rPr lang="el-GR" sz="2000" dirty="0">
                <a:hlinkClick r:id="rId4"/>
              </a:rPr>
              <a:t>Άνθρωπος ή βιολί; : Μια άλλη ματιά στα κυκλαδικά ειδώλια</a:t>
            </a:r>
            <a:r>
              <a:rPr lang="el-GR" sz="2000" dirty="0"/>
              <a:t>» / Μαρίνα </a:t>
            </a:r>
            <a:r>
              <a:rPr lang="el-GR" sz="2000" dirty="0" err="1"/>
              <a:t>Πλατή</a:t>
            </a:r>
            <a:r>
              <a:rPr lang="el-GR" sz="2000" dirty="0"/>
              <a:t>, Ελένη Μάρκου · εικονογράφηση Χαρά </a:t>
            </a:r>
            <a:r>
              <a:rPr lang="el-GR" sz="2000" dirty="0" err="1"/>
              <a:t>Μαραντίδου</a:t>
            </a:r>
            <a:r>
              <a:rPr lang="el-GR" sz="2000" dirty="0"/>
              <a:t>. - 1η </a:t>
            </a:r>
            <a:r>
              <a:rPr lang="el-GR" sz="2000" dirty="0" err="1"/>
              <a:t>έκδ</a:t>
            </a:r>
            <a:r>
              <a:rPr lang="el-GR" sz="2000" dirty="0"/>
              <a:t>. - Αθήνα : Καλειδοσκόπιο, Μουσείο Κυκλαδικής Τέχνης, 2013. </a:t>
            </a:r>
            <a:r>
              <a:rPr lang="el-GR" sz="2000" dirty="0" err="1"/>
              <a:t>Biblionet</a:t>
            </a:r>
            <a:r>
              <a:rPr lang="el-GR" sz="2000" dirty="0"/>
              <a:t>. </a:t>
            </a:r>
            <a:endParaRPr lang="el-GR" sz="2000" dirty="0" smtClean="0"/>
          </a:p>
          <a:p>
            <a:pPr marL="0" indent="0">
              <a:buNone/>
            </a:pPr>
            <a:r>
              <a:rPr lang="el-GR" sz="2000" dirty="0" smtClean="0"/>
              <a:t>Εικόνα 3, 4, 5: Στιγμιότυπα οθόνης από τον </a:t>
            </a:r>
            <a:r>
              <a:rPr lang="el-GR" sz="2000" dirty="0" smtClean="0">
                <a:hlinkClick r:id="rId5"/>
              </a:rPr>
              <a:t>ιστότοπο του Μουσείου Κυκλαδικής Τέχνης</a:t>
            </a:r>
            <a:r>
              <a:rPr lang="el-GR" sz="2000" dirty="0" smtClean="0"/>
              <a:t>, </a:t>
            </a:r>
            <a:r>
              <a:rPr lang="en-US" sz="2000" dirty="0" smtClean="0"/>
              <a:t>Copyright </a:t>
            </a:r>
            <a:r>
              <a:rPr lang="el-GR" sz="2000" dirty="0"/>
              <a:t>Ίδρυμα Ν.Π. Γουλανδρή – Μουσείο Κυκλαδικής </a:t>
            </a:r>
            <a:r>
              <a:rPr lang="el-GR" sz="2000" dirty="0" smtClean="0"/>
              <a:t>Τέχνης</a:t>
            </a:r>
            <a:r>
              <a:rPr lang="en-GB" sz="2000" dirty="0" smtClean="0"/>
              <a:t>.</a:t>
            </a:r>
            <a:r>
              <a:rPr lang="en-US" sz="2000" dirty="0" smtClean="0"/>
              <a:t> </a:t>
            </a:r>
            <a:r>
              <a:rPr lang="en-GB" sz="2000" dirty="0" smtClean="0"/>
              <a:t>All rights reserved.</a:t>
            </a:r>
            <a:endParaRPr lang="el-GR" sz="2000" dirty="0" smtClean="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Πριν την ανάγνωση</a:t>
            </a:r>
            <a:endParaRPr lang="el-GR" dirty="0"/>
          </a:p>
        </p:txBody>
      </p:sp>
      <p:sp>
        <p:nvSpPr>
          <p:cNvPr id="4" name="Content Placeholder 3"/>
          <p:cNvSpPr>
            <a:spLocks noGrp="1"/>
          </p:cNvSpPr>
          <p:nvPr>
            <p:ph sz="half" idx="2"/>
          </p:nvPr>
        </p:nvSpPr>
        <p:spPr>
          <a:xfrm>
            <a:off x="3851920" y="1600200"/>
            <a:ext cx="4834880" cy="4525963"/>
          </a:xfrm>
        </p:spPr>
        <p:txBody>
          <a:bodyPr/>
          <a:lstStyle/>
          <a:p>
            <a:pPr marL="0" indent="0">
              <a:buNone/>
            </a:pPr>
            <a:r>
              <a:rPr lang="el-GR" dirty="0"/>
              <a:t>Πριν διαβάσουμε το </a:t>
            </a:r>
            <a:r>
              <a:rPr lang="el-GR" dirty="0" smtClean="0"/>
              <a:t>βιβλίο, δώσαμε </a:t>
            </a:r>
            <a:r>
              <a:rPr lang="el-GR" dirty="0"/>
              <a:t>στα παιδιά σε φωτοτυπία ένα κυκλαδίτικο ειδώλιο (</a:t>
            </a:r>
            <a:r>
              <a:rPr lang="el-GR" dirty="0" err="1"/>
              <a:t>βιολόσχημο</a:t>
            </a:r>
            <a:r>
              <a:rPr lang="el-GR" dirty="0"/>
              <a:t>) να μαντέψουν τι είναι και να το ζωγραφίσουν. </a:t>
            </a:r>
          </a:p>
          <a:p>
            <a:endParaRPr lang="el-GR" dirty="0"/>
          </a:p>
        </p:txBody>
      </p:sp>
      <p:pic>
        <p:nvPicPr>
          <p:cNvPr id="5" name="Picture 5" descr="Η νηπιαγωγός δείχνει ένα ειδώλιο."/>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539552" y="1700809"/>
            <a:ext cx="3127428" cy="4368866"/>
          </a:xfrm>
          <a:prstGeom prst="rect">
            <a:avLst/>
          </a:prstGeom>
        </p:spPr>
      </p:pic>
    </p:spTree>
    <p:custDataLst>
      <p:tags r:id="rId1"/>
    </p:custDataLst>
    <p:extLst>
      <p:ext uri="{BB962C8B-B14F-4D97-AF65-F5344CB8AC3E}">
        <p14:creationId xmlns:p14="http://schemas.microsoft.com/office/powerpoint/2010/main" val="857152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Ζωγραφίζοντας κυκλαδικά ειδώλια (1/2)</a:t>
            </a:r>
            <a:endParaRPr lang="el-GR" dirty="0"/>
          </a:p>
        </p:txBody>
      </p:sp>
      <p:pic>
        <p:nvPicPr>
          <p:cNvPr id="5" name="Content Placeholder 8" descr="Τα παιδιά ζωγραφίζουν κυκλαδικά ειδώλια."/>
          <p:cNvPicPr>
            <a:picLocks noGrp="1" noChangeAspect="1"/>
          </p:cNvPicPr>
          <p:nvPr>
            <p:ph sz="half" idx="1"/>
          </p:nvPr>
        </p:nvPicPr>
        <p:blipFill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b="-6472"/>
          <a:stretch/>
        </p:blipFill>
        <p:spPr>
          <a:xfrm>
            <a:off x="539552" y="1628800"/>
            <a:ext cx="2664296" cy="4483048"/>
          </a:xfrm>
          <a:prstGeom prst="rect">
            <a:avLst/>
          </a:prstGeom>
        </p:spPr>
      </p:pic>
      <p:pic>
        <p:nvPicPr>
          <p:cNvPr id="8" name="Picture 9" descr="Τα παιδιά ζωγραφίζουν κυκλαδικά ειδώλια."/>
          <p:cNvPicPr>
            <a:picLocks noGrp="1" noChangeAspect="1"/>
          </p:cNvPicPr>
          <p:nvPr>
            <p:ph sz="half" idx="2"/>
          </p:nvPr>
        </p:nvPicPr>
        <p:blipFill rotWithShape="1">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3491880" y="1600200"/>
            <a:ext cx="5003061" cy="4525963"/>
          </a:xfrm>
          <a:prstGeom prst="rect">
            <a:avLst/>
          </a:prstGeom>
        </p:spPr>
      </p:pic>
    </p:spTree>
    <p:custDataLst>
      <p:tags r:id="rId1"/>
    </p:custDataLst>
    <p:extLst>
      <p:ext uri="{BB962C8B-B14F-4D97-AF65-F5344CB8AC3E}">
        <p14:creationId xmlns:p14="http://schemas.microsoft.com/office/powerpoint/2010/main" val="1776539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Ζωγραφίζοντας κυκλαδικά ειδώλια </a:t>
            </a:r>
            <a:r>
              <a:rPr lang="el-GR" dirty="0" smtClean="0"/>
              <a:t>(2/2</a:t>
            </a:r>
            <a:r>
              <a:rPr lang="el-GR" dirty="0"/>
              <a:t>)</a:t>
            </a:r>
          </a:p>
        </p:txBody>
      </p:sp>
      <p:sp>
        <p:nvSpPr>
          <p:cNvPr id="4" name="Content Placeholder 3"/>
          <p:cNvSpPr>
            <a:spLocks noGrp="1"/>
          </p:cNvSpPr>
          <p:nvPr>
            <p:ph sz="half" idx="2"/>
          </p:nvPr>
        </p:nvSpPr>
        <p:spPr/>
        <p:txBody>
          <a:bodyPr/>
          <a:lstStyle/>
          <a:p>
            <a:pPr marL="0" indent="0">
              <a:buNone/>
            </a:pPr>
            <a:r>
              <a:rPr lang="el-GR" dirty="0"/>
              <a:t>Οι περισσότερες απαντήσεις ήταν βιολί. Υπήρχαν όμως και εκείνοι που είπαν άνθρωπος . </a:t>
            </a:r>
          </a:p>
          <a:p>
            <a:endParaRPr lang="el-GR" dirty="0"/>
          </a:p>
        </p:txBody>
      </p:sp>
      <p:pic>
        <p:nvPicPr>
          <p:cNvPr id="5" name="Picture 10" descr="Τα παιδιά ζωγραφίζουν κυκλαδικά ειδώλια."/>
          <p:cNvPicPr>
            <a:picLocks noGrp="1" noChangeAspect="1"/>
          </p:cNvPicPr>
          <p:nvPr>
            <p:ph sz="half" idx="1"/>
          </p:nvPr>
        </p:nvPicPr>
        <p:blipFill rotWithShape="1">
          <a:blip r:embed="rId3" cstate="screen">
            <a:extLst>
              <a:ext uri="{BEBA8EAE-BF5A-486C-A8C5-ECC9F3942E4B}">
                <a14:imgProps xmlns:a14="http://schemas.microsoft.com/office/drawing/2010/main">
                  <a14:imgLayer r:embed="rId4">
                    <a14:imgEffect>
                      <a14:colorTemperature colorTemp="88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rot="16200000">
            <a:off x="504573" y="1807794"/>
            <a:ext cx="4032448" cy="3962489"/>
          </a:xfrm>
          <a:prstGeom prst="rect">
            <a:avLst/>
          </a:prstGeom>
        </p:spPr>
      </p:pic>
    </p:spTree>
    <p:custDataLst>
      <p:tags r:id="rId1"/>
    </p:custDataLst>
    <p:extLst>
      <p:ext uri="{BB962C8B-B14F-4D97-AF65-F5344CB8AC3E}">
        <p14:creationId xmlns:p14="http://schemas.microsoft.com/office/powerpoint/2010/main" val="2223579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p:txBody>
          <a:bodyPr/>
          <a:lstStyle/>
          <a:p>
            <a:pPr marL="0" indent="0">
              <a:buNone/>
            </a:pPr>
            <a:r>
              <a:rPr lang="el-GR" dirty="0"/>
              <a:t>Μετά διαβάσαμε επιλεκτικά κάποια κομμάτια από το βιβλίο </a:t>
            </a:r>
            <a:r>
              <a:rPr lang="el-GR" dirty="0" smtClean="0"/>
              <a:t>«Άνθρωπος </a:t>
            </a:r>
            <a:r>
              <a:rPr lang="el-GR" dirty="0"/>
              <a:t>ή </a:t>
            </a:r>
            <a:r>
              <a:rPr lang="el-GR" dirty="0" smtClean="0"/>
              <a:t>βιολί», </a:t>
            </a:r>
            <a:r>
              <a:rPr lang="el-GR" dirty="0"/>
              <a:t>αφού σχεδόν σε κάθε του σελίδα έπρεπε να συζητάμε για διάφορα θέματα. </a:t>
            </a:r>
          </a:p>
        </p:txBody>
      </p:sp>
      <p:pic>
        <p:nvPicPr>
          <p:cNvPr id="5" name="Picture 6" descr="Η νηπιαγωγός διαβάζει αποσπάσματα από το βιβλίο."/>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644008" y="1844824"/>
            <a:ext cx="4038600" cy="3583623"/>
          </a:xfrm>
          <a:prstGeom prst="rect">
            <a:avLst/>
          </a:prstGeom>
        </p:spPr>
      </p:pic>
    </p:spTree>
    <p:custDataLst>
      <p:tags r:id="rId1"/>
    </p:custDataLst>
    <p:extLst>
      <p:ext uri="{BB962C8B-B14F-4D97-AF65-F5344CB8AC3E}">
        <p14:creationId xmlns:p14="http://schemas.microsoft.com/office/powerpoint/2010/main" val="3308681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Κυκλάδες</a:t>
            </a:r>
            <a:endParaRPr lang="el-GR" dirty="0"/>
          </a:p>
        </p:txBody>
      </p:sp>
      <p:sp>
        <p:nvSpPr>
          <p:cNvPr id="4" name="Content Placeholder 3"/>
          <p:cNvSpPr>
            <a:spLocks noGrp="1"/>
          </p:cNvSpPr>
          <p:nvPr>
            <p:ph sz="half" idx="2"/>
          </p:nvPr>
        </p:nvSpPr>
        <p:spPr>
          <a:xfrm>
            <a:off x="2915816" y="1600200"/>
            <a:ext cx="5770984" cy="4525963"/>
          </a:xfrm>
        </p:spPr>
        <p:txBody>
          <a:bodyPr/>
          <a:lstStyle/>
          <a:p>
            <a:pPr marL="0" indent="0">
              <a:buNone/>
            </a:pPr>
            <a:r>
              <a:rPr lang="el-GR" dirty="0"/>
              <a:t>Έτσι, δείξαμε τις Κυκλάδες, που ονομάστηκαν έτσι γιατί σχηματίζουν κύκλο, στο χάρτη της Ελλάδας.</a:t>
            </a:r>
          </a:p>
          <a:p>
            <a:endParaRPr lang="el-GR" dirty="0"/>
          </a:p>
        </p:txBody>
      </p:sp>
      <p:pic>
        <p:nvPicPr>
          <p:cNvPr id="5" name="Content Placeholder 4" descr="Η νηπιαγωγός δείχνει τον χάρτη των κυκλάδων."/>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flipH="1">
            <a:off x="467544" y="1556792"/>
            <a:ext cx="2228428" cy="4525963"/>
          </a:xfrm>
          <a:prstGeom prst="rect">
            <a:avLst/>
          </a:prstGeom>
        </p:spPr>
      </p:pic>
    </p:spTree>
    <p:custDataLst>
      <p:tags r:id="rId1"/>
    </p:custDataLst>
    <p:extLst>
      <p:ext uri="{BB962C8B-B14F-4D97-AF65-F5344CB8AC3E}">
        <p14:creationId xmlns:p14="http://schemas.microsoft.com/office/powerpoint/2010/main" val="3307336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Κυκλαδικά ειδώλια με άλλη ματιά."/>
          <p:cNvSpPr>
            <a:spLocks noGrp="1"/>
          </p:cNvSpPr>
          <p:nvPr>
            <p:ph type="title"/>
          </p:nvPr>
        </p:nvSpPr>
        <p:spPr/>
        <p:txBody>
          <a:bodyPr/>
          <a:lstStyle/>
          <a:p>
            <a:r>
              <a:rPr lang="el-GR" dirty="0" smtClean="0"/>
              <a:t>Κυκλαδικά </a:t>
            </a:r>
            <a:r>
              <a:rPr lang="el-GR" dirty="0"/>
              <a:t>ειδώλια </a:t>
            </a:r>
          </a:p>
        </p:txBody>
      </p:sp>
      <p:sp>
        <p:nvSpPr>
          <p:cNvPr id="3" name="Content Placeholder 2"/>
          <p:cNvSpPr>
            <a:spLocks noGrp="1"/>
          </p:cNvSpPr>
          <p:nvPr>
            <p:ph sz="half" idx="1"/>
          </p:nvPr>
        </p:nvSpPr>
        <p:spPr>
          <a:xfrm>
            <a:off x="457200" y="1600200"/>
            <a:ext cx="2746648" cy="4525963"/>
          </a:xfrm>
        </p:spPr>
        <p:txBody>
          <a:bodyPr>
            <a:normAutofit/>
          </a:bodyPr>
          <a:lstStyle/>
          <a:p>
            <a:pPr marL="0" indent="0">
              <a:buNone/>
            </a:pPr>
            <a:r>
              <a:rPr lang="el-GR" sz="2600" dirty="0"/>
              <a:t>Είδαμε πολλά κυκλαδίτικα ειδώλια και τα παιχνίδια του βιβλίου με αυτά. Μαντέψαμε τι δουλειά μπορεί να κάνουν και συζητήσαμε πολύ για αυτά.</a:t>
            </a:r>
          </a:p>
          <a:p>
            <a:endParaRPr lang="el-GR" sz="2600" dirty="0"/>
          </a:p>
        </p:txBody>
      </p:sp>
      <p:pic>
        <p:nvPicPr>
          <p:cNvPr id="5" name="Content Placeholder 3" descr="Ειδώλια "/>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3419872" y="1772816"/>
            <a:ext cx="5267325" cy="2962870"/>
          </a:xfrm>
        </p:spPr>
      </p:pic>
      <p:sp>
        <p:nvSpPr>
          <p:cNvPr id="6" name="TextBox 5"/>
          <p:cNvSpPr txBox="1"/>
          <p:nvPr/>
        </p:nvSpPr>
        <p:spPr>
          <a:xfrm>
            <a:off x="8388424" y="4725144"/>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398858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Φτιάχνοντας κυκλαδικά ειδώλια (1/2) </a:t>
            </a:r>
            <a:endParaRPr lang="el-GR" dirty="0"/>
          </a:p>
        </p:txBody>
      </p:sp>
      <p:sp>
        <p:nvSpPr>
          <p:cNvPr id="3" name="Content Placeholder 2"/>
          <p:cNvSpPr>
            <a:spLocks noGrp="1"/>
          </p:cNvSpPr>
          <p:nvPr>
            <p:ph sz="half" idx="1"/>
          </p:nvPr>
        </p:nvSpPr>
        <p:spPr/>
        <p:txBody>
          <a:bodyPr/>
          <a:lstStyle/>
          <a:p>
            <a:pPr marL="0" indent="0">
              <a:buNone/>
            </a:pPr>
            <a:r>
              <a:rPr lang="el-GR" dirty="0"/>
              <a:t>Μετά με πηλό, και όχι με μάρμαρο εμείς, δημιουργήσαμε τα δικά μας ειδώλια. </a:t>
            </a:r>
          </a:p>
          <a:p>
            <a:endParaRPr lang="el-GR" dirty="0"/>
          </a:p>
        </p:txBody>
      </p:sp>
      <p:pic>
        <p:nvPicPr>
          <p:cNvPr id="5" name="Picture 5" descr="κυκλαδικά ειδώλια φτιαγμένα με πηλό"/>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rot="5400000">
            <a:off x="5126486" y="1434354"/>
            <a:ext cx="3240360" cy="3917284"/>
          </a:xfrm>
          <a:prstGeom prst="rect">
            <a:avLst/>
          </a:prstGeom>
        </p:spPr>
      </p:pic>
    </p:spTree>
    <p:custDataLst>
      <p:tags r:id="rId1"/>
    </p:custDataLst>
    <p:extLst>
      <p:ext uri="{BB962C8B-B14F-4D97-AF65-F5344CB8AC3E}">
        <p14:creationId xmlns:p14="http://schemas.microsoft.com/office/powerpoint/2010/main" val="14952439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 name="ZHAW.ACCESSIBILITYADDIN.CHECKTIMEDATE" val="10/29/2015 1:18:59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2291,6,5,"/>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6,"/>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5,7,6,"/>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6,"/>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9,11,5,"/>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548F4D9-DECC-400C-B1FF-BA2D30CD03F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2475</TotalTime>
  <Words>701</Words>
  <Application>Microsoft Office PowerPoint</Application>
  <PresentationFormat>On-screen Show (4:3)</PresentationFormat>
  <Paragraphs>75</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Θέμα του Office</vt:lpstr>
      <vt:lpstr>Το Εικονογραφημένο Βιβλίο στην Προσχολική Εκπαίδευση</vt:lpstr>
      <vt:lpstr>Διδακτική Πρακτική</vt:lpstr>
      <vt:lpstr>Πριν την ανάγνωση</vt:lpstr>
      <vt:lpstr>Ζωγραφίζοντας κυκλαδικά ειδώλια (1/2)</vt:lpstr>
      <vt:lpstr>Ζωγραφίζοντας κυκλαδικά ειδώλια (2/2)</vt:lpstr>
      <vt:lpstr>Ανάγνωση του βιβλίου</vt:lpstr>
      <vt:lpstr>Οι Κυκλάδες</vt:lpstr>
      <vt:lpstr>Κυκλαδικά ειδώλια </vt:lpstr>
      <vt:lpstr>Φτιάχνοντας κυκλαδικά ειδώλια (1/2) </vt:lpstr>
      <vt:lpstr>Φτιάχνοντας κυκλαδικά ειδώλια (2/2) </vt:lpstr>
      <vt:lpstr>Η έκθεσή μας </vt:lpstr>
      <vt:lpstr>Διαγωνισμός αφίσας (1/2)</vt:lpstr>
      <vt:lpstr>Διαγωνισμός αφίσας (2/2)</vt:lpstr>
      <vt:lpstr>Μουσειοσκευές</vt:lpstr>
      <vt:lpstr>Ψηφιακά παιχνίδια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Άνθρωπος ή βιολί; : Μια άλλη ματιά στα κυκλαδικά ειδώλια </dc:title>
  <dc:subject>Το Εικονογραφημένο Βιβλίο στην Προσχολική Εκπαίδευση</dc:subject>
  <dc:creator> Αγγελική Γιαννικοπούλου</dc:creator>
  <cp:lastModifiedBy>Smaragda Papadopoulou</cp:lastModifiedBy>
  <cp:revision>289</cp:revision>
  <dcterms:created xsi:type="dcterms:W3CDTF">2012-09-06T09:03:05Z</dcterms:created>
  <dcterms:modified xsi:type="dcterms:W3CDTF">2015-10-28T23:29:31Z</dcterms:modified>
  <cp:category> Γλυπτική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