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notesSlides/notesSlide5.xml" ContentType="application/vnd.openxmlformats-officedocument.presentationml.notesSlide+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421" r:id="rId3"/>
    <p:sldId id="337" r:id="rId4"/>
    <p:sldId id="338" r:id="rId5"/>
    <p:sldId id="355" r:id="rId6"/>
    <p:sldId id="405" r:id="rId7"/>
    <p:sldId id="356" r:id="rId8"/>
    <p:sldId id="409" r:id="rId9"/>
    <p:sldId id="410" r:id="rId10"/>
    <p:sldId id="411" r:id="rId11"/>
    <p:sldId id="417" r:id="rId12"/>
    <p:sldId id="418" r:id="rId13"/>
    <p:sldId id="419" r:id="rId14"/>
    <p:sldId id="420" r:id="rId15"/>
    <p:sldId id="290" r:id="rId16"/>
    <p:sldId id="295" r:id="rId17"/>
    <p:sldId id="299" r:id="rId18"/>
    <p:sldId id="292" r:id="rId19"/>
    <p:sldId id="423" r:id="rId20"/>
    <p:sldId id="422" r:id="rId21"/>
    <p:sldId id="293"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421"/>
            <p14:sldId id="337"/>
            <p14:sldId id="338"/>
            <p14:sldId id="355"/>
            <p14:sldId id="405"/>
            <p14:sldId id="356"/>
            <p14:sldId id="409"/>
            <p14:sldId id="410"/>
            <p14:sldId id="411"/>
            <p14:sldId id="417"/>
            <p14:sldId id="418"/>
            <p14:sldId id="419"/>
            <p14:sldId id="420"/>
            <p14:sldId id="290"/>
            <p14:sldId id="295"/>
            <p14:sldId id="299"/>
            <p14:sldId id="292"/>
            <p14:sldId id="423"/>
            <p14:sldId id="422"/>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18</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algn="l" defTabSz="914400" rtl="0" eaLnBrk="1" fontAlgn="auto" latinLnBrk="0" hangingPunct="1">
              <a:spcBef>
                <a:spcPts val="0"/>
              </a:spcBef>
              <a:spcAft>
                <a:spcPts val="0"/>
              </a:spcAft>
              <a:defRPr/>
            </a:pPr>
            <a:r>
              <a:rPr lang="el-GR" sz="1000" kern="1200" dirty="0" smtClean="0">
                <a:solidFill>
                  <a:srgbClr val="5075BC"/>
                </a:solidFill>
                <a:latin typeface="+mn-lt"/>
                <a:ea typeface="+mn-ea"/>
                <a:cs typeface="+mn-cs"/>
              </a:rPr>
              <a:t>Μουσική και Εικονογραφημένο Βιβλίο</a:t>
            </a:r>
            <a:endParaRPr lang="en-US" sz="1000" kern="1200" dirty="0">
              <a:solidFill>
                <a:srgbClr val="5075BC"/>
              </a:solidFill>
              <a:latin typeface="+mn-lt"/>
              <a:ea typeface="+mn-ea"/>
              <a:cs typeface="+mn-cs"/>
            </a:endParaRP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algn="l" defTabSz="914400" rtl="0" eaLnBrk="1" fontAlgn="auto" latinLnBrk="0" hangingPunct="1">
              <a:spcBef>
                <a:spcPts val="0"/>
              </a:spcBef>
              <a:spcAft>
                <a:spcPts val="0"/>
              </a:spcAft>
              <a:defRPr/>
            </a:pPr>
            <a:r>
              <a:rPr lang="el-GR" sz="1000" kern="1200" dirty="0" smtClean="0">
                <a:solidFill>
                  <a:srgbClr val="5075BC"/>
                </a:solidFill>
                <a:latin typeface="+mn-lt"/>
                <a:ea typeface="+mn-ea"/>
                <a:cs typeface="+mn-cs"/>
              </a:rPr>
              <a:t>Μουσική και Εικονογραφημένο Βιβλίο</a:t>
            </a:r>
            <a:endParaRPr lang="en-US" sz="1000" kern="1200" dirty="0">
              <a:solidFill>
                <a:srgbClr val="5075BC"/>
              </a:solidFill>
              <a:latin typeface="+mn-lt"/>
              <a:ea typeface="+mn-ea"/>
              <a:cs typeface="+mn-cs"/>
            </a:endParaRP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Μουσική και Εικονογραφημένο Βιβλίο</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algn="l" defTabSz="914400" rtl="0" eaLnBrk="1" fontAlgn="auto" latinLnBrk="0" hangingPunct="1">
              <a:spcBef>
                <a:spcPts val="0"/>
              </a:spcBef>
              <a:spcAft>
                <a:spcPts val="0"/>
              </a:spcAft>
              <a:defRPr/>
            </a:pPr>
            <a:r>
              <a:rPr lang="el-GR" sz="1000" kern="1200" dirty="0" smtClean="0">
                <a:solidFill>
                  <a:srgbClr val="5075BC"/>
                </a:solidFill>
                <a:latin typeface="+mn-lt"/>
                <a:ea typeface="+mn-ea"/>
                <a:cs typeface="+mn-cs"/>
              </a:rPr>
              <a:t>Μουσική και Εικονογραφημένο Βιβλίο</a:t>
            </a:r>
            <a:endParaRPr lang="en-US" sz="1000" kern="1200" dirty="0">
              <a:solidFill>
                <a:srgbClr val="5075BC"/>
              </a:solidFill>
              <a:latin typeface="+mn-lt"/>
              <a:ea typeface="+mn-ea"/>
              <a:cs typeface="+mn-cs"/>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algn="l" defTabSz="914400" rtl="0" eaLnBrk="1" fontAlgn="auto" latinLnBrk="0" hangingPunct="1">
              <a:spcBef>
                <a:spcPts val="0"/>
              </a:spcBef>
              <a:spcAft>
                <a:spcPts val="0"/>
              </a:spcAft>
              <a:defRPr/>
            </a:pPr>
            <a:r>
              <a:rPr lang="el-GR" sz="1000" kern="1200" dirty="0" smtClean="0">
                <a:solidFill>
                  <a:srgbClr val="5075BC"/>
                </a:solidFill>
                <a:latin typeface="+mn-lt"/>
                <a:ea typeface="+mn-ea"/>
                <a:cs typeface="+mn-cs"/>
              </a:rPr>
              <a:t>Μουσική και Εικονογραφημένο Βιβλίο</a:t>
            </a:r>
            <a:endParaRPr lang="en-US" sz="1000" kern="1200" dirty="0">
              <a:solidFill>
                <a:srgbClr val="5075BC"/>
              </a:solidFill>
              <a:latin typeface="+mn-lt"/>
              <a:ea typeface="+mn-ea"/>
              <a:cs typeface="+mn-cs"/>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algn="l" defTabSz="914400" rtl="0" eaLnBrk="1" fontAlgn="auto" latinLnBrk="0" hangingPunct="1">
              <a:spcBef>
                <a:spcPts val="0"/>
              </a:spcBef>
              <a:spcAft>
                <a:spcPts val="0"/>
              </a:spcAft>
              <a:defRPr/>
            </a:pPr>
            <a:r>
              <a:rPr lang="el-GR" sz="1000" kern="1200" dirty="0" smtClean="0">
                <a:solidFill>
                  <a:srgbClr val="5075BC"/>
                </a:solidFill>
                <a:latin typeface="+mn-lt"/>
                <a:ea typeface="+mn-ea"/>
                <a:cs typeface="+mn-cs"/>
              </a:rPr>
              <a:t>Μουσική και Εικονογραφημένο Βιβλίο</a:t>
            </a:r>
            <a:endParaRPr lang="en-US" sz="1000" kern="1200" dirty="0">
              <a:solidFill>
                <a:srgbClr val="5075BC"/>
              </a:solidFill>
              <a:latin typeface="+mn-lt"/>
              <a:ea typeface="+mn-ea"/>
              <a:cs typeface="+mn-cs"/>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algn="l" defTabSz="914400" rtl="0" eaLnBrk="1" fontAlgn="auto" latinLnBrk="0" hangingPunct="1">
              <a:spcBef>
                <a:spcPts val="0"/>
              </a:spcBef>
              <a:spcAft>
                <a:spcPts val="0"/>
              </a:spcAft>
              <a:defRPr/>
            </a:pPr>
            <a:r>
              <a:rPr lang="el-GR" sz="1000" kern="1200" dirty="0" smtClean="0">
                <a:solidFill>
                  <a:srgbClr val="5075BC"/>
                </a:solidFill>
                <a:latin typeface="+mn-lt"/>
                <a:ea typeface="+mn-ea"/>
                <a:cs typeface="+mn-cs"/>
              </a:rPr>
              <a:t>Μουσική και Εικονογραφημένο Βιβλίο</a:t>
            </a:r>
            <a:endParaRPr lang="en-US" sz="1000" kern="1200" dirty="0">
              <a:solidFill>
                <a:srgbClr val="5075BC"/>
              </a:solidFill>
              <a:latin typeface="+mn-lt"/>
              <a:ea typeface="+mn-ea"/>
              <a:cs typeface="+mn-cs"/>
            </a:endParaRP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4.jpeg"/><Relationship Id="rId4" Type="http://schemas.openxmlformats.org/officeDocument/2006/relationships/hyperlink" Target="http://www.youtube.com/watch?v=6fZRssq7UlM"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opencourses.uoa.gr/courses/ECD5/"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16.png"/><Relationship Id="rId4" Type="http://schemas.openxmlformats.org/officeDocument/2006/relationships/hyperlink" Target="%5b1%5d%20http:/creativecommons.org/licenses/by-nc-sa/4.0/"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8" Type="http://schemas.openxmlformats.org/officeDocument/2006/relationships/hyperlink" Target="https://pixabay.com/en/opera-orchestra-music-concert-594592/" TargetMode="External"/><Relationship Id="rId3" Type="http://schemas.openxmlformats.org/officeDocument/2006/relationships/notesSlide" Target="../notesSlides/notesSlide8.xml"/><Relationship Id="rId7" Type="http://schemas.openxmlformats.org/officeDocument/2006/relationships/hyperlink" Target="https://commons.wikimedia.org/wiki/File:Maria_callas.jpg" TargetMode="Externa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hyperlink" Target="https://simple.wikipedia.org/wiki/Soprano#/media/File:Maria_Callas_(La_Traviata).JPG" TargetMode="External"/><Relationship Id="rId5" Type="http://schemas.openxmlformats.org/officeDocument/2006/relationships/hyperlink" Target="https://en.wikipedia.org/wiki/Maria_Callas#/media/File:Maria_Callas_(La_Traviata)_2.JPG" TargetMode="External"/><Relationship Id="rId10" Type="http://schemas.openxmlformats.org/officeDocument/2006/relationships/hyperlink" Target="http://www.youtube.com/watch?v=6fZRssq7UlM" TargetMode="External"/><Relationship Id="rId4" Type="http://schemas.openxmlformats.org/officeDocument/2006/relationships/hyperlink" Target="http://www.biblionet.gr/book/62079/Falconer,_Ian/%CE%9F%CE%BB%CE%AF%CE%B2%CE%B9%CE%B1" TargetMode="External"/><Relationship Id="rId9" Type="http://schemas.openxmlformats.org/officeDocument/2006/relationships/hyperlink" Target="https://pixabay.com/en/metz-france-opera-theatre-interior-86226/"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GB" sz="2800" dirty="0" smtClean="0">
                <a:solidFill>
                  <a:srgbClr val="5075BC"/>
                </a:solidFill>
                <a:latin typeface="+mj-lt"/>
                <a:ea typeface="+mj-ea"/>
                <a:cs typeface="+mj-cs"/>
              </a:rPr>
              <a:t>4.2</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smtClean="0"/>
              <a:t>Μουσική </a:t>
            </a:r>
            <a:r>
              <a:rPr lang="el-GR" sz="2800" dirty="0" smtClean="0"/>
              <a:t>και Εικονογραφημένο Βιβλίο</a:t>
            </a:r>
          </a:p>
          <a:p>
            <a:pPr fontAlgn="auto">
              <a:spcAft>
                <a:spcPts val="0"/>
              </a:spcAft>
              <a:defRPr/>
            </a:pPr>
            <a:endParaRPr lang="el-GR" sz="2400" dirty="0">
              <a:solidFill>
                <a:srgbClr val="5075BC"/>
              </a:solidFill>
            </a:endParaRPr>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507343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Autofit/>
          </a:bodyPr>
          <a:lstStyle/>
          <a:p>
            <a:r>
              <a:rPr lang="el-GR" sz="3600" dirty="0"/>
              <a:t>Φωτογραφίες από θέατρα της όπερας που παρουσιάστηκαν στην ολομέλεια </a:t>
            </a:r>
            <a:r>
              <a:rPr lang="el-GR" sz="3600" dirty="0" smtClean="0"/>
              <a:t>(1/2</a:t>
            </a:r>
            <a:r>
              <a:rPr lang="el-GR" sz="3600" dirty="0"/>
              <a:t>)</a:t>
            </a:r>
          </a:p>
        </p:txBody>
      </p:sp>
      <p:sp>
        <p:nvSpPr>
          <p:cNvPr id="4" name="TextBox 3"/>
          <p:cNvSpPr txBox="1"/>
          <p:nvPr/>
        </p:nvSpPr>
        <p:spPr>
          <a:xfrm>
            <a:off x="7668344" y="5553236"/>
            <a:ext cx="472173" cy="360040"/>
          </a:xfrm>
          <a:prstGeom prst="rect">
            <a:avLst/>
          </a:prstGeom>
        </p:spPr>
        <p:txBody>
          <a:bodyPr vert="horz" wrap="square" lIns="91440" tIns="45720" rIns="91440" bIns="45720" rtlCol="0" anchor="ctr">
            <a:noAutofit/>
          </a:bodyPr>
          <a:lstStyle/>
          <a:p>
            <a:r>
              <a:rPr lang="el-GR" b="1" dirty="0" smtClean="0">
                <a:latin typeface="+mj-lt"/>
              </a:rPr>
              <a:t>[7]</a:t>
            </a:r>
          </a:p>
        </p:txBody>
      </p:sp>
      <p:pic>
        <p:nvPicPr>
          <p:cNvPr id="1026" name="Picture 2" descr="Όπερα"/>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530350" y="1791494"/>
            <a:ext cx="6096000" cy="40576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74218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Φ</a:t>
            </a:r>
            <a:r>
              <a:rPr lang="el-GR" sz="3600" dirty="0" smtClean="0"/>
              <a:t>ωτογραφίες </a:t>
            </a:r>
            <a:r>
              <a:rPr lang="el-GR" sz="3600" dirty="0"/>
              <a:t>από θέατρα της όπερας που παρουσιάστηκαν στην </a:t>
            </a:r>
            <a:r>
              <a:rPr lang="el-GR" sz="3600" dirty="0" smtClean="0"/>
              <a:t>ολομέλεια (2/2)</a:t>
            </a:r>
            <a:endParaRPr lang="el-GR" sz="3600" dirty="0"/>
          </a:p>
        </p:txBody>
      </p:sp>
      <p:sp>
        <p:nvSpPr>
          <p:cNvPr id="5" name="TextBox 4"/>
          <p:cNvSpPr txBox="1"/>
          <p:nvPr/>
        </p:nvSpPr>
        <p:spPr>
          <a:xfrm>
            <a:off x="7668344" y="5563025"/>
            <a:ext cx="472173" cy="360040"/>
          </a:xfrm>
          <a:prstGeom prst="rect">
            <a:avLst/>
          </a:prstGeom>
        </p:spPr>
        <p:txBody>
          <a:bodyPr vert="horz" wrap="square" lIns="91440" tIns="45720" rIns="91440" bIns="45720" rtlCol="0" anchor="ctr">
            <a:noAutofit/>
          </a:bodyPr>
          <a:lstStyle/>
          <a:p>
            <a:r>
              <a:rPr lang="el-GR" b="1" dirty="0" smtClean="0">
                <a:latin typeface="+mj-lt"/>
              </a:rPr>
              <a:t>[8]</a:t>
            </a:r>
          </a:p>
        </p:txBody>
      </p:sp>
      <p:pic>
        <p:nvPicPr>
          <p:cNvPr id="2050" name="Picture 2" descr="Όπερα"/>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530350" y="1748631"/>
            <a:ext cx="6096000" cy="4143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37197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Προβολή βίντεο</a:t>
            </a:r>
            <a:endParaRPr lang="el-GR" dirty="0"/>
          </a:p>
        </p:txBody>
      </p:sp>
      <p:sp>
        <p:nvSpPr>
          <p:cNvPr id="5" name="Θέση περιεχομένου 4"/>
          <p:cNvSpPr>
            <a:spLocks noGrp="1"/>
          </p:cNvSpPr>
          <p:nvPr>
            <p:ph sz="half" idx="1"/>
          </p:nvPr>
        </p:nvSpPr>
        <p:spPr/>
        <p:txBody>
          <a:bodyPr/>
          <a:lstStyle/>
          <a:p>
            <a:pPr marL="0" indent="0">
              <a:buNone/>
            </a:pPr>
            <a:r>
              <a:rPr lang="el-GR" dirty="0"/>
              <a:t>Στη συνέχεια έδειξα στα παιδιά ορισμένα βίντεο με αποσπάσματα από πολύ γνωστά έργα της όπερας με την Μαρία Κάλλας, αλλά και άλλους γνωστούς καλλιτέχνες – τραγουδιστές της όπερας. </a:t>
            </a:r>
          </a:p>
          <a:p>
            <a:endParaRPr lang="el-GR" dirty="0"/>
          </a:p>
        </p:txBody>
      </p:sp>
      <p:pic>
        <p:nvPicPr>
          <p:cNvPr id="9" name="Θέση περιεχομένου 6" descr="Η νηπιαγωγός δείχνει βίντεο."/>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4678125" y="1772816"/>
            <a:ext cx="4038600" cy="3861977"/>
          </a:xfrm>
          <a:prstGeom prst="rect">
            <a:avLst/>
          </a:prstGeom>
        </p:spPr>
      </p:pic>
    </p:spTree>
    <p:custDataLst>
      <p:tags r:id="rId1"/>
    </p:custDataLst>
    <p:extLst>
      <p:ext uri="{BB962C8B-B14F-4D97-AF65-F5344CB8AC3E}">
        <p14:creationId xmlns:p14="http://schemas.microsoft.com/office/powerpoint/2010/main" val="4289363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sz="half" idx="2"/>
            <p:custDataLst>
              <p:tags r:id="rId2"/>
            </p:custDataLst>
          </p:nvPr>
        </p:nvSpPr>
        <p:spPr/>
        <p:txBody>
          <a:bodyPr/>
          <a:lstStyle/>
          <a:p>
            <a:pPr algn="ctr">
              <a:defRPr/>
            </a:pPr>
            <a:r>
              <a:rPr lang="en-US" dirty="0">
                <a:hlinkClick r:id="rId4"/>
              </a:rPr>
              <a:t>Maria Callas </a:t>
            </a:r>
            <a:r>
              <a:rPr lang="es-ES" dirty="0">
                <a:hlinkClick r:id="rId4"/>
              </a:rPr>
              <a:t>- Habanera - Carmen – Bizet</a:t>
            </a:r>
            <a:endParaRPr lang="es-ES" dirty="0"/>
          </a:p>
          <a:p>
            <a:endParaRPr lang="el-GR" dirty="0"/>
          </a:p>
        </p:txBody>
      </p:sp>
      <p:sp>
        <p:nvSpPr>
          <p:cNvPr id="2" name="Τίτλος 1"/>
          <p:cNvSpPr>
            <a:spLocks noGrp="1"/>
          </p:cNvSpPr>
          <p:nvPr>
            <p:ph type="title"/>
          </p:nvPr>
        </p:nvSpPr>
        <p:spPr/>
        <p:txBody>
          <a:bodyPr>
            <a:noAutofit/>
          </a:bodyPr>
          <a:lstStyle/>
          <a:p>
            <a:r>
              <a:rPr lang="el-GR" sz="3600" dirty="0"/>
              <a:t>Τα βίντεο που παρουσιάστηκαν στην ολομέλεια - </a:t>
            </a:r>
            <a:r>
              <a:rPr lang="el-GR" sz="3600" dirty="0" smtClean="0"/>
              <a:t>Μουσικά </a:t>
            </a:r>
            <a:r>
              <a:rPr lang="el-GR" sz="3600" dirty="0"/>
              <a:t>κομμάτια όπερας</a:t>
            </a:r>
          </a:p>
        </p:txBody>
      </p:sp>
      <p:pic>
        <p:nvPicPr>
          <p:cNvPr id="7" name="Picture 4" descr="Κάλλας"/>
          <p:cNvPicPr>
            <a:picLocks noGrp="1" noChangeAspect="1" noChangeArrowheads="1"/>
          </p:cNvPicPr>
          <p:nvPr>
            <p:ph type="pic" idx="1"/>
          </p:nvPr>
        </p:nvPicPr>
        <p:blipFill>
          <a:blip r:embed="rId5" cstate="screen">
            <a:extLst>
              <a:ext uri="{28A0092B-C50C-407E-A947-70E740481C1C}">
                <a14:useLocalDpi xmlns:a14="http://schemas.microsoft.com/office/drawing/2010/main"/>
              </a:ext>
            </a:extLst>
          </a:blip>
          <a:srcRect/>
          <a:stretch>
            <a:fillRect/>
          </a:stretch>
        </p:blipFill>
        <p:spPr bwMode="auto">
          <a:prstGeom prst="rect">
            <a:avLst/>
          </a:prstGeom>
          <a:noFill/>
          <a:ln w="9525">
            <a:noFill/>
            <a:miter lim="800000"/>
            <a:headEnd/>
            <a:tailEnd/>
          </a:ln>
        </p:spPr>
      </p:pic>
      <p:sp>
        <p:nvSpPr>
          <p:cNvPr id="5" name="TextBox 4"/>
          <p:cNvSpPr txBox="1"/>
          <p:nvPr/>
        </p:nvSpPr>
        <p:spPr>
          <a:xfrm>
            <a:off x="7308304" y="4653136"/>
            <a:ext cx="472173" cy="360040"/>
          </a:xfrm>
          <a:prstGeom prst="rect">
            <a:avLst/>
          </a:prstGeom>
        </p:spPr>
        <p:txBody>
          <a:bodyPr vert="horz" wrap="square" lIns="91440" tIns="45720" rIns="91440" bIns="45720" rtlCol="0" anchor="ctr">
            <a:noAutofit/>
          </a:bodyPr>
          <a:lstStyle/>
          <a:p>
            <a:r>
              <a:rPr lang="el-GR" b="1" dirty="0" smtClean="0">
                <a:latin typeface="+mj-lt"/>
              </a:rPr>
              <a:t>[9]</a:t>
            </a:r>
          </a:p>
        </p:txBody>
      </p:sp>
    </p:spTree>
    <p:custDataLst>
      <p:tags r:id="rId1"/>
    </p:custDataLst>
    <p:extLst>
      <p:ext uri="{BB962C8B-B14F-4D97-AF65-F5344CB8AC3E}">
        <p14:creationId xmlns:p14="http://schemas.microsoft.com/office/powerpoint/2010/main" val="297760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defRPr/>
            </a:pPr>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Πανεπιστήμιον Αθηνών</a:t>
            </a:r>
            <a:r>
              <a:rPr lang="en-US" sz="2000" dirty="0"/>
              <a:t>, </a:t>
            </a:r>
            <a:r>
              <a:rPr lang="el-GR" sz="2000" dirty="0"/>
              <a:t>Αγγελική </a:t>
            </a:r>
            <a:r>
              <a:rPr lang="el-GR" sz="2000" dirty="0" err="1"/>
              <a:t>Γιαννικοπούλου</a:t>
            </a:r>
            <a:r>
              <a:rPr lang="el-GR" sz="2000" dirty="0"/>
              <a:t> 2015. Άννα </a:t>
            </a:r>
            <a:r>
              <a:rPr lang="el-GR" sz="2000" dirty="0" smtClean="0"/>
              <a:t>Κωνσταντοπούλου, Αγγελική </a:t>
            </a:r>
            <a:r>
              <a:rPr lang="el-GR" sz="2000" dirty="0" err="1"/>
              <a:t>Γιαννικοπούλου</a:t>
            </a:r>
            <a:r>
              <a:rPr lang="el-GR" sz="2000" dirty="0"/>
              <a:t>. «Το Εικονογραφημένο Βιβλίο στην Προσχολική Εκπαίδευση. Μουσική και Εικονογραφημένο </a:t>
            </a:r>
            <a:r>
              <a:rPr lang="el-GR" sz="2000" dirty="0" smtClean="0"/>
              <a:t>Βιβλίο. </a:t>
            </a:r>
            <a:r>
              <a:rPr lang="el-GR" sz="2000" dirty="0" err="1" smtClean="0"/>
              <a:t>Ολίβια</a:t>
            </a:r>
            <a:r>
              <a:rPr lang="el-GR" sz="2000" dirty="0" smtClean="0"/>
              <a:t>». </a:t>
            </a:r>
            <a:r>
              <a:rPr lang="el-GR" sz="2000" dirty="0"/>
              <a:t>Έκδοση: 1.0. Αθήνα 2015. Διαθέσιμο από τη δικτυακή διεύθυνση: </a:t>
            </a:r>
            <a:r>
              <a:rPr lang="en-GB" sz="2000" dirty="0">
                <a:hlinkClick r:id="rId4" tooltip="Ανοιχτό Μάθημα: Το Εικονογραφημένο Βιβλίο στην Προσχολική Εκπαίδευση"/>
              </a:rPr>
              <a:t>http://opencourses.uoa.gr/courses/ECD5/</a:t>
            </a:r>
            <a:r>
              <a:rPr lang="el-GR" sz="2000" dirty="0"/>
              <a:t>.</a:t>
            </a:r>
          </a:p>
          <a:p>
            <a:endParaRPr lang="el-GR" sz="2000" dirty="0"/>
          </a:p>
        </p:txBody>
      </p:sp>
    </p:spTree>
    <p:custDataLst>
      <p:tags r:id="rId1"/>
    </p:custDataLst>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2480528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566543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Πρακτική Εφαρμογή</a:t>
            </a:r>
            <a:endParaRPr lang="en-GB" dirty="0"/>
          </a:p>
        </p:txBody>
      </p:sp>
      <p:sp>
        <p:nvSpPr>
          <p:cNvPr id="7" name="Θέση περιεχομένου 6"/>
          <p:cNvSpPr>
            <a:spLocks noGrp="1"/>
          </p:cNvSpPr>
          <p:nvPr>
            <p:ph sz="half" idx="1"/>
          </p:nvPr>
        </p:nvSpPr>
        <p:spPr>
          <a:xfrm>
            <a:off x="457200" y="1600200"/>
            <a:ext cx="5194920" cy="4525963"/>
          </a:xfrm>
        </p:spPr>
        <p:txBody>
          <a:bodyPr>
            <a:noAutofit/>
          </a:bodyPr>
          <a:lstStyle/>
          <a:p>
            <a:pPr marL="0" indent="0">
              <a:buNone/>
            </a:pPr>
            <a:r>
              <a:rPr lang="el-GR" sz="2400" b="1" dirty="0" smtClean="0"/>
              <a:t>Πρακτική εφαρμογή</a:t>
            </a:r>
            <a:r>
              <a:rPr lang="en-GB" sz="2400" dirty="0" smtClean="0"/>
              <a:t>:</a:t>
            </a:r>
            <a:r>
              <a:rPr lang="el-GR" sz="2400" dirty="0" smtClean="0"/>
              <a:t> </a:t>
            </a:r>
          </a:p>
          <a:p>
            <a:pPr marL="0" indent="0">
              <a:spcBef>
                <a:spcPts val="0"/>
              </a:spcBef>
              <a:buNone/>
            </a:pPr>
            <a:r>
              <a:rPr lang="el-GR" sz="2400" dirty="0" smtClean="0"/>
              <a:t>Άννα Κωνσταντοπούλου.</a:t>
            </a:r>
            <a:endParaRPr lang="el-GR" sz="2400" dirty="0"/>
          </a:p>
          <a:p>
            <a:pPr marL="0" indent="0">
              <a:spcBef>
                <a:spcPts val="1200"/>
              </a:spcBef>
              <a:buNone/>
            </a:pPr>
            <a:r>
              <a:rPr lang="el-GR" altLang="en-US" sz="2400" b="1" dirty="0" smtClean="0"/>
              <a:t>Βιβλίο</a:t>
            </a:r>
            <a:r>
              <a:rPr lang="el-GR" altLang="en-US" sz="2400" dirty="0" smtClean="0"/>
              <a:t>: </a:t>
            </a:r>
            <a:r>
              <a:rPr lang="el-GR" sz="2400" dirty="0" err="1"/>
              <a:t>Falconer</a:t>
            </a:r>
            <a:r>
              <a:rPr lang="el-GR" sz="2400" dirty="0"/>
              <a:t>, </a:t>
            </a:r>
            <a:r>
              <a:rPr lang="el-GR" sz="2400" dirty="0" err="1"/>
              <a:t>Ian</a:t>
            </a:r>
            <a:r>
              <a:rPr lang="el-GR" sz="2400" dirty="0"/>
              <a:t>. </a:t>
            </a:r>
            <a:r>
              <a:rPr lang="el-GR" sz="2400" b="1" dirty="0"/>
              <a:t>Ολίβια</a:t>
            </a:r>
            <a:r>
              <a:rPr lang="el-GR" sz="2400" dirty="0"/>
              <a:t> / </a:t>
            </a:r>
            <a:r>
              <a:rPr lang="el-GR" sz="2400" dirty="0" err="1"/>
              <a:t>Ίαν</a:t>
            </a:r>
            <a:r>
              <a:rPr lang="el-GR" sz="2400" dirty="0"/>
              <a:t> </a:t>
            </a:r>
            <a:r>
              <a:rPr lang="el-GR" sz="2400" dirty="0" err="1"/>
              <a:t>Φάλκονερ</a:t>
            </a:r>
            <a:r>
              <a:rPr lang="el-GR" sz="2400" dirty="0"/>
              <a:t> · μετάφραση Βαγγέλης Ηλιόπουλος · εικονογράφηση </a:t>
            </a:r>
            <a:r>
              <a:rPr lang="el-GR" sz="2400" dirty="0" err="1"/>
              <a:t>Ίαν</a:t>
            </a:r>
            <a:r>
              <a:rPr lang="el-GR" sz="2400" dirty="0"/>
              <a:t> </a:t>
            </a:r>
            <a:r>
              <a:rPr lang="el-GR" sz="2400" dirty="0" err="1"/>
              <a:t>Φάλκονερ</a:t>
            </a:r>
            <a:r>
              <a:rPr lang="el-GR" sz="2400" dirty="0"/>
              <a:t>. - 1η </a:t>
            </a:r>
            <a:r>
              <a:rPr lang="el-GR" sz="2400" dirty="0" err="1"/>
              <a:t>έκδ</a:t>
            </a:r>
            <a:r>
              <a:rPr lang="el-GR" sz="2400" dirty="0"/>
              <a:t>. - </a:t>
            </a:r>
            <a:r>
              <a:rPr lang="el-GR" sz="2400" dirty="0" smtClean="0"/>
              <a:t>Αθήνα: </a:t>
            </a:r>
            <a:r>
              <a:rPr lang="el-GR" sz="2400" dirty="0"/>
              <a:t>Εκδόσεις Πατάκη, 2001.</a:t>
            </a:r>
            <a:endParaRPr lang="en-GB" sz="2400" dirty="0"/>
          </a:p>
        </p:txBody>
      </p:sp>
      <p:pic>
        <p:nvPicPr>
          <p:cNvPr id="6" name="Content Placeholder 5" descr="Εξώφυλλο του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940152" y="1700808"/>
            <a:ext cx="2574036" cy="3429000"/>
          </a:xfrm>
          <a:prstGeom prst="rect">
            <a:avLst/>
          </a:prstGeom>
          <a:noFill/>
          <a:ln w="9525">
            <a:noFill/>
            <a:miter lim="800000"/>
            <a:headEnd/>
            <a:tailEnd/>
          </a:ln>
        </p:spPr>
      </p:pic>
      <p:sp>
        <p:nvSpPr>
          <p:cNvPr id="5" name="TextBox 4"/>
          <p:cNvSpPr txBox="1"/>
          <p:nvPr/>
        </p:nvSpPr>
        <p:spPr>
          <a:xfrm>
            <a:off x="5436096" y="4797152"/>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833808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spcBef>
                <a:spcPts val="600"/>
              </a:spcBef>
              <a:buNone/>
            </a:pPr>
            <a:r>
              <a:rPr lang="el-GR" sz="2000" dirty="0" smtClean="0"/>
              <a:t>Το </a:t>
            </a:r>
            <a:r>
              <a:rPr lang="el-GR" sz="2000" dirty="0"/>
              <a:t>Έργο αυτό κάνει χρήση των ακόλουθων έργων:</a:t>
            </a:r>
          </a:p>
          <a:p>
            <a:pPr marL="0" indent="0">
              <a:spcBef>
                <a:spcPts val="600"/>
              </a:spcBef>
              <a:buNone/>
            </a:pPr>
            <a:r>
              <a:rPr lang="el-GR" sz="2000" dirty="0"/>
              <a:t>Εικόνα 1, 2, 3: Εξώφυλλο και ενδεικτικές σελίδες του βιβλίου «</a:t>
            </a:r>
            <a:r>
              <a:rPr lang="el-GR" sz="2000" u="sng" dirty="0" err="1">
                <a:hlinkClick r:id="rId4"/>
              </a:rPr>
              <a:t>Ολίβια</a:t>
            </a:r>
            <a:r>
              <a:rPr lang="el-GR" sz="2000" dirty="0"/>
              <a:t>» / </a:t>
            </a:r>
            <a:r>
              <a:rPr lang="el-GR" sz="2000" dirty="0" err="1"/>
              <a:t>Ίαν</a:t>
            </a:r>
            <a:r>
              <a:rPr lang="el-GR" sz="2000" dirty="0"/>
              <a:t> </a:t>
            </a:r>
            <a:r>
              <a:rPr lang="el-GR" sz="2000" dirty="0" err="1"/>
              <a:t>Φάλκονερ</a:t>
            </a:r>
            <a:r>
              <a:rPr lang="el-GR" sz="2000" dirty="0"/>
              <a:t> · μετάφραση Βαγγέλης Ηλιόπουλος · εικονογράφηση </a:t>
            </a:r>
            <a:r>
              <a:rPr lang="el-GR" sz="2000" dirty="0" err="1"/>
              <a:t>Ίαν</a:t>
            </a:r>
            <a:r>
              <a:rPr lang="el-GR" sz="2000" dirty="0"/>
              <a:t> </a:t>
            </a:r>
            <a:r>
              <a:rPr lang="el-GR" sz="2000" dirty="0" err="1"/>
              <a:t>Φάλκονερ</a:t>
            </a:r>
            <a:r>
              <a:rPr lang="el-GR" sz="2000" dirty="0"/>
              <a:t>. - 1η </a:t>
            </a:r>
            <a:r>
              <a:rPr lang="el-GR" sz="2000" dirty="0" err="1"/>
              <a:t>έκδ</a:t>
            </a:r>
            <a:r>
              <a:rPr lang="el-GR" sz="2000" dirty="0"/>
              <a:t>. - Αθήνα: Εκδόσεις Πατάκη, 2001. </a:t>
            </a:r>
            <a:r>
              <a:rPr lang="en-GB" sz="2000" dirty="0" err="1"/>
              <a:t>Biblionet</a:t>
            </a:r>
            <a:r>
              <a:rPr lang="el-GR" sz="2000" dirty="0"/>
              <a:t>. </a:t>
            </a:r>
          </a:p>
          <a:p>
            <a:pPr marL="0" indent="0">
              <a:spcBef>
                <a:spcPts val="600"/>
              </a:spcBef>
              <a:buNone/>
            </a:pPr>
            <a:r>
              <a:rPr lang="el-GR" sz="2000" dirty="0"/>
              <a:t>Εικόνα </a:t>
            </a:r>
            <a:r>
              <a:rPr lang="en-US" sz="2000" dirty="0"/>
              <a:t>4: </a:t>
            </a:r>
            <a:r>
              <a:rPr lang="el-GR" sz="2000" u="sng" dirty="0">
                <a:hlinkClick r:id="rId5"/>
              </a:rPr>
              <a:t>Μαρία </a:t>
            </a:r>
            <a:r>
              <a:rPr lang="el-GR" sz="2000" u="sng" dirty="0" err="1">
                <a:hlinkClick r:id="rId5"/>
              </a:rPr>
              <a:t>Κάλλας</a:t>
            </a:r>
            <a:r>
              <a:rPr lang="el-GR" sz="2000" u="sng" dirty="0">
                <a:hlinkClick r:id="rId5"/>
              </a:rPr>
              <a:t> στη </a:t>
            </a:r>
            <a:r>
              <a:rPr lang="en-US" sz="2000" u="sng" dirty="0">
                <a:hlinkClick r:id="rId5"/>
              </a:rPr>
              <a:t>La </a:t>
            </a:r>
            <a:r>
              <a:rPr lang="en-US" sz="2000" u="sng" dirty="0" err="1">
                <a:hlinkClick r:id="rId5"/>
              </a:rPr>
              <a:t>traviata</a:t>
            </a:r>
            <a:r>
              <a:rPr lang="en-US" sz="2000" u="sng" dirty="0">
                <a:hlinkClick r:id="rId5"/>
              </a:rPr>
              <a:t> I</a:t>
            </a:r>
            <a:r>
              <a:rPr lang="en-US" sz="2000" dirty="0"/>
              <a:t>, Public Domain, Wikimedia Commons.</a:t>
            </a:r>
            <a:endParaRPr lang="el-GR" sz="2000" dirty="0"/>
          </a:p>
          <a:p>
            <a:pPr marL="0" indent="0">
              <a:spcBef>
                <a:spcPts val="600"/>
              </a:spcBef>
              <a:buNone/>
            </a:pPr>
            <a:r>
              <a:rPr lang="el-GR" sz="2000" dirty="0"/>
              <a:t>Εικόνα </a:t>
            </a:r>
            <a:r>
              <a:rPr lang="en-US" sz="2000" dirty="0"/>
              <a:t>5: </a:t>
            </a:r>
            <a:r>
              <a:rPr lang="el-GR" sz="2000" u="sng" dirty="0">
                <a:hlinkClick r:id="rId6"/>
              </a:rPr>
              <a:t>Μαρία </a:t>
            </a:r>
            <a:r>
              <a:rPr lang="el-GR" sz="2000" u="sng" dirty="0" err="1">
                <a:hlinkClick r:id="rId6"/>
              </a:rPr>
              <a:t>Κάλλας</a:t>
            </a:r>
            <a:r>
              <a:rPr lang="el-GR" sz="2000" u="sng" dirty="0">
                <a:hlinkClick r:id="rId6"/>
              </a:rPr>
              <a:t> στη </a:t>
            </a:r>
            <a:r>
              <a:rPr lang="en-US" sz="2000" u="sng" dirty="0">
                <a:hlinkClick r:id="rId6"/>
              </a:rPr>
              <a:t>La </a:t>
            </a:r>
            <a:r>
              <a:rPr lang="en-US" sz="2000" u="sng" dirty="0" err="1">
                <a:hlinkClick r:id="rId6"/>
              </a:rPr>
              <a:t>traviata</a:t>
            </a:r>
            <a:r>
              <a:rPr lang="en-US" sz="2000" u="sng" dirty="0">
                <a:hlinkClick r:id="rId6"/>
              </a:rPr>
              <a:t> II</a:t>
            </a:r>
            <a:r>
              <a:rPr lang="en-US" sz="2000" dirty="0"/>
              <a:t>, Public Domain, Wikimedia Commons.</a:t>
            </a:r>
            <a:endParaRPr lang="el-GR" sz="2000" dirty="0"/>
          </a:p>
          <a:p>
            <a:pPr marL="0" indent="0">
              <a:spcBef>
                <a:spcPts val="600"/>
              </a:spcBef>
              <a:buNone/>
            </a:pPr>
            <a:r>
              <a:rPr lang="el-GR" sz="2000" dirty="0"/>
              <a:t>Εικόνα</a:t>
            </a:r>
            <a:r>
              <a:rPr lang="en-US" sz="2000" dirty="0"/>
              <a:t> 6: </a:t>
            </a:r>
            <a:r>
              <a:rPr lang="el-GR" sz="2000" u="sng" dirty="0">
                <a:hlinkClick r:id="rId7"/>
              </a:rPr>
              <a:t>Μαρία </a:t>
            </a:r>
            <a:r>
              <a:rPr lang="el-GR" sz="2000" u="sng" dirty="0" err="1">
                <a:hlinkClick r:id="rId7"/>
              </a:rPr>
              <a:t>Κάλλας</a:t>
            </a:r>
            <a:r>
              <a:rPr lang="en-US" sz="2000" dirty="0"/>
              <a:t>, Public Domain, Wikimedia Commons.</a:t>
            </a:r>
            <a:endParaRPr lang="el-GR" sz="2000" dirty="0"/>
          </a:p>
          <a:p>
            <a:pPr marL="0" indent="0">
              <a:spcBef>
                <a:spcPts val="600"/>
              </a:spcBef>
              <a:buNone/>
            </a:pPr>
            <a:r>
              <a:rPr lang="el-GR" sz="2000" dirty="0"/>
              <a:t>Εικόνα</a:t>
            </a:r>
            <a:r>
              <a:rPr lang="en-US" sz="2000" dirty="0"/>
              <a:t> 7: </a:t>
            </a:r>
            <a:r>
              <a:rPr lang="el-GR" sz="2000" u="sng" dirty="0">
                <a:hlinkClick r:id="rId8"/>
              </a:rPr>
              <a:t>Όπερα</a:t>
            </a:r>
            <a:r>
              <a:rPr lang="en-US" sz="2000" dirty="0"/>
              <a:t>, CC0 Public Domain, </a:t>
            </a:r>
            <a:r>
              <a:rPr lang="en-US" sz="2000" dirty="0" err="1"/>
              <a:t>Pixabay</a:t>
            </a:r>
            <a:r>
              <a:rPr lang="en-US" sz="2000" dirty="0"/>
              <a:t>.</a:t>
            </a:r>
            <a:endParaRPr lang="el-GR" sz="2000" dirty="0"/>
          </a:p>
          <a:p>
            <a:pPr marL="0" indent="0">
              <a:spcBef>
                <a:spcPts val="600"/>
              </a:spcBef>
              <a:buNone/>
            </a:pPr>
            <a:r>
              <a:rPr lang="el-GR" sz="2000" dirty="0"/>
              <a:t>Εικόνα</a:t>
            </a:r>
            <a:r>
              <a:rPr lang="en-US" sz="2000" dirty="0"/>
              <a:t> 8: </a:t>
            </a:r>
            <a:r>
              <a:rPr lang="el-GR" sz="2000" u="sng" dirty="0">
                <a:hlinkClick r:id="rId9"/>
              </a:rPr>
              <a:t>Όπερα</a:t>
            </a:r>
            <a:r>
              <a:rPr lang="en-US" sz="2000" dirty="0"/>
              <a:t>, CC0 Public Domain, </a:t>
            </a:r>
            <a:r>
              <a:rPr lang="en-US" sz="2000" dirty="0" err="1"/>
              <a:t>Pixabay</a:t>
            </a:r>
            <a:r>
              <a:rPr lang="en-US" sz="2000" dirty="0"/>
              <a:t>.</a:t>
            </a:r>
            <a:endParaRPr lang="el-GR" sz="2000" dirty="0"/>
          </a:p>
          <a:p>
            <a:pPr marL="0" indent="0">
              <a:spcBef>
                <a:spcPts val="600"/>
              </a:spcBef>
              <a:buNone/>
            </a:pPr>
            <a:r>
              <a:rPr lang="el-GR" sz="2000" dirty="0"/>
              <a:t>Εικόνα 9. Στιγμιότυπο από το βίντεο </a:t>
            </a:r>
            <a:r>
              <a:rPr lang="en-US" sz="2000" dirty="0"/>
              <a:t>«</a:t>
            </a:r>
            <a:r>
              <a:rPr lang="en-US" sz="2000" u="sng" dirty="0">
                <a:hlinkClick r:id="rId10"/>
              </a:rPr>
              <a:t>Maria Callas </a:t>
            </a:r>
            <a:r>
              <a:rPr lang="es-ES" sz="2000" u="sng" dirty="0">
                <a:hlinkClick r:id="rId10"/>
              </a:rPr>
              <a:t>- Habanera - Carmen – Bizet</a:t>
            </a:r>
            <a:r>
              <a:rPr lang="en-US" sz="2000" dirty="0"/>
              <a:t>», Standard </a:t>
            </a:r>
            <a:r>
              <a:rPr lang="en-US" sz="2000" dirty="0" err="1"/>
              <a:t>Youtube</a:t>
            </a:r>
            <a:r>
              <a:rPr lang="en-US" sz="2000" dirty="0"/>
              <a:t> License, </a:t>
            </a:r>
            <a:r>
              <a:rPr lang="en-US" sz="2000" dirty="0" err="1"/>
              <a:t>Youtube</a:t>
            </a:r>
            <a:r>
              <a:rPr lang="en-US" sz="2000" dirty="0"/>
              <a:t>.</a:t>
            </a: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Λίγα λόγια για </a:t>
            </a:r>
            <a:r>
              <a:rPr lang="el-GR" dirty="0" smtClean="0"/>
              <a:t>τη </a:t>
            </a:r>
            <a:r>
              <a:rPr lang="el-GR" dirty="0"/>
              <a:t>δραστηριότητα</a:t>
            </a:r>
          </a:p>
        </p:txBody>
      </p:sp>
      <p:sp>
        <p:nvSpPr>
          <p:cNvPr id="5" name="Θέση περιεχομένου 4"/>
          <p:cNvSpPr>
            <a:spLocks noGrp="1"/>
          </p:cNvSpPr>
          <p:nvPr>
            <p:ph idx="1"/>
          </p:nvPr>
        </p:nvSpPr>
        <p:spPr/>
        <p:txBody>
          <a:bodyPr>
            <a:noAutofit/>
          </a:bodyPr>
          <a:lstStyle/>
          <a:p>
            <a:pPr>
              <a:spcBef>
                <a:spcPts val="600"/>
              </a:spcBef>
            </a:pPr>
            <a:r>
              <a:rPr lang="el-GR" sz="2800" dirty="0"/>
              <a:t>Γνωριμία των παιδιών με την </a:t>
            </a:r>
            <a:r>
              <a:rPr lang="el-GR" sz="2800" dirty="0" smtClean="0"/>
              <a:t>Ελληνίδα </a:t>
            </a:r>
            <a:r>
              <a:rPr lang="el-GR" sz="2800" dirty="0"/>
              <a:t>τραγουδίστρια της όπερας </a:t>
            </a:r>
            <a:r>
              <a:rPr lang="el-GR" sz="2800" dirty="0" smtClean="0"/>
              <a:t>Μαρία Κάλλας </a:t>
            </a:r>
            <a:r>
              <a:rPr lang="el-GR" sz="2800" dirty="0"/>
              <a:t>και την «Όπερα» ως ένα είδος μουσικής με αφορμή το βιβλίο «Ολίβια». </a:t>
            </a:r>
            <a:endParaRPr lang="el-GR" sz="2800" dirty="0" smtClean="0"/>
          </a:p>
          <a:p>
            <a:pPr>
              <a:spcBef>
                <a:spcPts val="600"/>
              </a:spcBef>
            </a:pPr>
            <a:r>
              <a:rPr lang="el-GR" sz="2800" dirty="0" smtClean="0"/>
              <a:t>Επαφή </a:t>
            </a:r>
            <a:r>
              <a:rPr lang="el-GR" sz="2800" dirty="0"/>
              <a:t>των παιδιών με πολύ γνωστά έργα - τραγούδια της Μαρίας Κάλλας καθώς και με άλλους διακεκριμένους καλλιτέχνες της όπερας μέσα από βίντεο με  αποσπάσματα κλασικών έργων της όπερας</a:t>
            </a:r>
            <a:r>
              <a:rPr lang="el-GR" sz="2800" dirty="0" smtClean="0"/>
              <a:t>.</a:t>
            </a:r>
            <a:endParaRPr lang="el-GR" sz="2800" dirty="0"/>
          </a:p>
          <a:p>
            <a:pPr>
              <a:lnSpc>
                <a:spcPct val="120000"/>
              </a:lnSpc>
              <a:spcBef>
                <a:spcPts val="600"/>
              </a:spcBef>
            </a:pPr>
            <a:endParaRPr lang="el-GR" sz="2800" dirty="0"/>
          </a:p>
        </p:txBody>
      </p:sp>
    </p:spTree>
    <p:custDataLst>
      <p:tags r:id="rId1"/>
    </p:custDataLst>
    <p:extLst>
      <p:ext uri="{BB962C8B-B14F-4D97-AF65-F5344CB8AC3E}">
        <p14:creationId xmlns:p14="http://schemas.microsoft.com/office/powerpoint/2010/main" val="1881267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Ανάγνωση του βιβλίου</a:t>
            </a:r>
            <a:endParaRPr lang="el-GR" dirty="0"/>
          </a:p>
        </p:txBody>
      </p:sp>
      <p:pic>
        <p:nvPicPr>
          <p:cNvPr id="5" name="Θέση περιεχομένου 3" descr="Η νηπιαγωγός διαβάζει το βιβλίο."/>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61042" y="1557338"/>
            <a:ext cx="6034615" cy="4525962"/>
          </a:xfrm>
          <a:prstGeom prst="rect">
            <a:avLst/>
          </a:prstGeom>
        </p:spPr>
      </p:pic>
    </p:spTree>
    <p:custDataLst>
      <p:tags r:id="rId1"/>
    </p:custDataLst>
    <p:extLst>
      <p:ext uri="{BB962C8B-B14F-4D97-AF65-F5344CB8AC3E}">
        <p14:creationId xmlns:p14="http://schemas.microsoft.com/office/powerpoint/2010/main" val="1802749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«Ολίβια και Μαρία Κάλλας»</a:t>
            </a:r>
          </a:p>
        </p:txBody>
      </p:sp>
      <p:pic>
        <p:nvPicPr>
          <p:cNvPr id="6" name="Picture 2" descr="Σελίδα του βιβλίου"/>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788372" y="1600200"/>
            <a:ext cx="3376255" cy="4525963"/>
          </a:xfrm>
          <a:prstGeom prst="rect">
            <a:avLst/>
          </a:prstGeom>
          <a:noFill/>
          <a:ln w="9525">
            <a:noFill/>
            <a:miter lim="800000"/>
            <a:headEnd/>
            <a:tailEnd/>
          </a:ln>
        </p:spPr>
      </p:pic>
      <p:pic>
        <p:nvPicPr>
          <p:cNvPr id="8" name="Picture 3" descr="Σελίδα του βιβλίου"/>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4951524" y="1600200"/>
            <a:ext cx="3431952" cy="4525963"/>
          </a:xfrm>
          <a:prstGeom prst="rect">
            <a:avLst/>
          </a:prstGeom>
          <a:noFill/>
          <a:ln w="9525">
            <a:noFill/>
            <a:miter lim="800000"/>
            <a:headEnd/>
            <a:tailEnd/>
          </a:ln>
        </p:spPr>
      </p:pic>
      <p:sp>
        <p:nvSpPr>
          <p:cNvPr id="5" name="TextBox 4"/>
          <p:cNvSpPr txBox="1"/>
          <p:nvPr/>
        </p:nvSpPr>
        <p:spPr>
          <a:xfrm>
            <a:off x="395536" y="5804615"/>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
        <p:nvSpPr>
          <p:cNvPr id="7" name="TextBox 6"/>
          <p:cNvSpPr txBox="1"/>
          <p:nvPr/>
        </p:nvSpPr>
        <p:spPr>
          <a:xfrm>
            <a:off x="8348299" y="5805264"/>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1403344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Προβολή φωτογραφιών</a:t>
            </a:r>
            <a:endParaRPr lang="el-GR" dirty="0"/>
          </a:p>
        </p:txBody>
      </p:sp>
      <p:sp>
        <p:nvSpPr>
          <p:cNvPr id="5" name="Θέση περιεχομένου 4"/>
          <p:cNvSpPr>
            <a:spLocks noGrp="1"/>
          </p:cNvSpPr>
          <p:nvPr>
            <p:ph sz="half" idx="1"/>
          </p:nvPr>
        </p:nvSpPr>
        <p:spPr>
          <a:xfrm>
            <a:off x="457200" y="1600200"/>
            <a:ext cx="4690864" cy="4525963"/>
          </a:xfrm>
        </p:spPr>
        <p:txBody>
          <a:bodyPr>
            <a:noAutofit/>
          </a:bodyPr>
          <a:lstStyle/>
          <a:p>
            <a:pPr marL="0" indent="0">
              <a:buNone/>
              <a:defRPr/>
            </a:pPr>
            <a:r>
              <a:rPr lang="el-GR" sz="2600" dirty="0">
                <a:latin typeface="Calibri" pitchFamily="34" charset="0"/>
              </a:rPr>
              <a:t>Έπειτα παρουσίασα στα παιδιά φωτογραφίες που απεικονίζουν την Μαρία Κάλλας να φοράει εντυπωσιακά ρούχα ανάλογα των ρόλων και των συμμετοχών της σε έργα της όπερας αλλά και χαρακτηριστικές φωτογραφίες που την απεικονίζουν να τραγουδά όπερα.</a:t>
            </a:r>
          </a:p>
        </p:txBody>
      </p:sp>
      <p:pic>
        <p:nvPicPr>
          <p:cNvPr id="6" name="Picture 2" descr="Η νηπιαγωγός δείχνει φωτογραφίες"/>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5395129" y="1577770"/>
            <a:ext cx="3291671" cy="45259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728782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Σχολιασμός φωτογραφιών (1/3)</a:t>
            </a:r>
            <a:endParaRPr lang="el-GR" dirty="0"/>
          </a:p>
        </p:txBody>
      </p:sp>
      <p:sp>
        <p:nvSpPr>
          <p:cNvPr id="4" name="Θέση περιεχομένου 3"/>
          <p:cNvSpPr>
            <a:spLocks noGrp="1"/>
          </p:cNvSpPr>
          <p:nvPr>
            <p:ph sz="half" idx="2"/>
          </p:nvPr>
        </p:nvSpPr>
        <p:spPr>
          <a:xfrm>
            <a:off x="4067944" y="1600200"/>
            <a:ext cx="4618856" cy="4525963"/>
          </a:xfrm>
        </p:spPr>
        <p:txBody>
          <a:bodyPr>
            <a:noAutofit/>
          </a:bodyPr>
          <a:lstStyle/>
          <a:p>
            <a:r>
              <a:rPr lang="el-GR" sz="2400" dirty="0"/>
              <a:t>Αυτή είναι η Μαρία Κάλλας. Τι βλέπετε σε αυτήν την φωτογραφία; </a:t>
            </a:r>
          </a:p>
          <a:p>
            <a:pPr lvl="1"/>
            <a:r>
              <a:rPr lang="el-GR" sz="2200" dirty="0"/>
              <a:t>Φοράει ένα πολύ μακρύ φόρεμα.</a:t>
            </a:r>
          </a:p>
          <a:p>
            <a:r>
              <a:rPr lang="el-GR" sz="2400" dirty="0"/>
              <a:t>Πώς σας φαίνεται αυτό το φόρεμα; Το φοράμε στην καθημερινότητά μας;</a:t>
            </a:r>
          </a:p>
          <a:p>
            <a:pPr lvl="1"/>
            <a:r>
              <a:rPr lang="el-GR" sz="2200" dirty="0"/>
              <a:t>Όχι! Το φοράνε στο θέατρο!</a:t>
            </a:r>
          </a:p>
          <a:p>
            <a:pPr lvl="1"/>
            <a:r>
              <a:rPr lang="el-GR" sz="2200" dirty="0"/>
              <a:t>Πολύ ωραία! Μοιάζει με τα κουστούμια που φοράνε οι ηθοποιοί στο θέατρο.</a:t>
            </a:r>
          </a:p>
          <a:p>
            <a:endParaRPr lang="el-GR" dirty="0"/>
          </a:p>
        </p:txBody>
      </p:sp>
      <p:pic>
        <p:nvPicPr>
          <p:cNvPr id="5" name="Picture 3" descr="Κάλλας"/>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457200" y="1600200"/>
            <a:ext cx="3321745" cy="4525963"/>
          </a:xfrm>
          <a:prstGeom prst="rect">
            <a:avLst/>
          </a:prstGeom>
          <a:noFill/>
          <a:ln w="9525">
            <a:noFill/>
            <a:miter lim="800000"/>
            <a:headEnd/>
            <a:tailEnd/>
          </a:ln>
        </p:spPr>
      </p:pic>
      <p:sp>
        <p:nvSpPr>
          <p:cNvPr id="6" name="TextBox 5"/>
          <p:cNvSpPr txBox="1"/>
          <p:nvPr/>
        </p:nvSpPr>
        <p:spPr>
          <a:xfrm>
            <a:off x="3779912" y="5779215"/>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529781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Σχολιασμός φωτογραφιών </a:t>
            </a:r>
            <a:r>
              <a:rPr lang="el-GR" dirty="0" smtClean="0"/>
              <a:t>(2/3</a:t>
            </a:r>
            <a:r>
              <a:rPr lang="el-GR" dirty="0"/>
              <a:t>)</a:t>
            </a:r>
          </a:p>
        </p:txBody>
      </p:sp>
      <p:sp>
        <p:nvSpPr>
          <p:cNvPr id="3" name="Θέση περιεχομένου 2"/>
          <p:cNvSpPr>
            <a:spLocks noGrp="1"/>
          </p:cNvSpPr>
          <p:nvPr>
            <p:ph sz="half" idx="1"/>
          </p:nvPr>
        </p:nvSpPr>
        <p:spPr/>
        <p:txBody>
          <a:bodyPr/>
          <a:lstStyle/>
          <a:p>
            <a:r>
              <a:rPr lang="el-GR" dirty="0"/>
              <a:t>Εδώ, τι νομίζετε ότι κάνει η Μαρία Κάλλας;</a:t>
            </a:r>
          </a:p>
          <a:p>
            <a:pPr lvl="1"/>
            <a:r>
              <a:rPr lang="el-GR" sz="2800" dirty="0"/>
              <a:t>Κλαίει!</a:t>
            </a:r>
          </a:p>
          <a:p>
            <a:endParaRPr lang="el-GR" dirty="0"/>
          </a:p>
        </p:txBody>
      </p:sp>
      <p:sp>
        <p:nvSpPr>
          <p:cNvPr id="5" name="TextBox 4"/>
          <p:cNvSpPr txBox="1"/>
          <p:nvPr/>
        </p:nvSpPr>
        <p:spPr>
          <a:xfrm>
            <a:off x="4572000" y="5805264"/>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pic>
        <p:nvPicPr>
          <p:cNvPr id="10" name="Picture 2" descr="Κάλλας"/>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970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93083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Σχολιασμός φωτογραφιών </a:t>
            </a:r>
            <a:r>
              <a:rPr lang="el-GR" dirty="0" smtClean="0"/>
              <a:t>(3/3</a:t>
            </a:r>
            <a:r>
              <a:rPr lang="el-GR" dirty="0"/>
              <a:t>)</a:t>
            </a:r>
          </a:p>
        </p:txBody>
      </p:sp>
      <p:sp>
        <p:nvSpPr>
          <p:cNvPr id="4" name="Θέση περιεχομένου 3"/>
          <p:cNvSpPr>
            <a:spLocks noGrp="1"/>
          </p:cNvSpPr>
          <p:nvPr>
            <p:ph sz="half" idx="2"/>
          </p:nvPr>
        </p:nvSpPr>
        <p:spPr>
          <a:xfrm>
            <a:off x="3275856" y="1600200"/>
            <a:ext cx="5410944" cy="4525963"/>
          </a:xfrm>
        </p:spPr>
        <p:txBody>
          <a:bodyPr>
            <a:noAutofit/>
          </a:bodyPr>
          <a:lstStyle/>
          <a:p>
            <a:r>
              <a:rPr lang="el-GR" sz="2600" dirty="0"/>
              <a:t>Αν παρατηρήσετε το στόμα της τι νομίζετε ότι κάνει;</a:t>
            </a:r>
          </a:p>
          <a:p>
            <a:pPr lvl="1"/>
            <a:r>
              <a:rPr lang="el-GR" sz="2600" dirty="0"/>
              <a:t>Φωνάζει! Τραγουδάει δυνατά!</a:t>
            </a:r>
          </a:p>
          <a:p>
            <a:r>
              <a:rPr lang="el-GR" sz="2600" dirty="0"/>
              <a:t>Πολύ ωραία! Η Μαρία Κάλλας ήταν μια τραγουδίστρια της όπερας! Και φορούσε αυτά τα εντυπωσιακά ρούχα γιατί η όπερα μοιάζει με το θέατρο, μόνο που στην όπερα οι ηθοποιοί δεν μιλάνε αλλά τραγουδάνε και η μουσική δεν σταματάει να παίζει! </a:t>
            </a:r>
          </a:p>
          <a:p>
            <a:endParaRPr lang="el-GR" sz="2600" dirty="0"/>
          </a:p>
          <a:p>
            <a:endParaRPr lang="el-GR" sz="2600" dirty="0"/>
          </a:p>
        </p:txBody>
      </p:sp>
      <p:sp>
        <p:nvSpPr>
          <p:cNvPr id="6" name="TextBox 5"/>
          <p:cNvSpPr txBox="1"/>
          <p:nvPr/>
        </p:nvSpPr>
        <p:spPr>
          <a:xfrm>
            <a:off x="323528" y="3789040"/>
            <a:ext cx="472173" cy="360040"/>
          </a:xfrm>
          <a:prstGeom prst="rect">
            <a:avLst/>
          </a:prstGeom>
        </p:spPr>
        <p:txBody>
          <a:bodyPr vert="horz" wrap="square" lIns="91440" tIns="45720" rIns="91440" bIns="45720" rtlCol="0" anchor="ctr">
            <a:noAutofit/>
          </a:bodyPr>
          <a:lstStyle/>
          <a:p>
            <a:r>
              <a:rPr lang="el-GR" b="1" dirty="0" smtClean="0">
                <a:latin typeface="+mj-lt"/>
              </a:rPr>
              <a:t>[6]</a:t>
            </a:r>
          </a:p>
        </p:txBody>
      </p:sp>
      <p:pic>
        <p:nvPicPr>
          <p:cNvPr id="2052" name="Picture 4" descr="Κάλλας"/>
          <p:cNvPicPr>
            <a:picLocks noGrp="1" noChangeAspect="1" noChangeArrowheads="1"/>
          </p:cNvPicPr>
          <p:nvPr>
            <p:ph sz="half" idx="1"/>
          </p:nvPr>
        </p:nvPicPr>
        <p:blipFill rotWithShape="1">
          <a:blip r:embed="rId3" cstate="screen">
            <a:extLst>
              <a:ext uri="{28A0092B-C50C-407E-A947-70E740481C1C}">
                <a14:useLocalDpi xmlns:a14="http://schemas.microsoft.com/office/drawing/2010/main"/>
              </a:ext>
            </a:extLst>
          </a:blip>
          <a:srcRect/>
          <a:stretch/>
        </p:blipFill>
        <p:spPr bwMode="auto">
          <a:xfrm>
            <a:off x="323528" y="1772816"/>
            <a:ext cx="2529739" cy="19675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938880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 name="ZHAW.ACCESSIBILITYADDIN.CHECKTIMEDATE" val="10/29/2015 1:17:06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4,7,6,5,"/>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6,8,5,7,"/>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4,5,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3,5,10,"/>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4,6,205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5,4,1026,"/>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2,5,2050,"/>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6,2,7,5,"/>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095E490-F2FB-4661-B719-DF67B2DD2B5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2253</TotalTime>
  <Words>842</Words>
  <Application>Microsoft Office PowerPoint</Application>
  <PresentationFormat>On-screen Show (4:3)</PresentationFormat>
  <Paragraphs>87</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Θέμα του Office</vt:lpstr>
      <vt:lpstr>Το Εικονογραφημένο Βιβλίο στην Προσχολική Εκπαίδευση</vt:lpstr>
      <vt:lpstr>Πρακτική Εφαρμογή</vt:lpstr>
      <vt:lpstr>Λίγα λόγια για τη δραστηριότητα</vt:lpstr>
      <vt:lpstr>Ανάγνωση του βιβλίου</vt:lpstr>
      <vt:lpstr>«Ολίβια και Μαρία Κάλλας»</vt:lpstr>
      <vt:lpstr>Προβολή φωτογραφιών</vt:lpstr>
      <vt:lpstr>Σχολιασμός φωτογραφιών (1/3)</vt:lpstr>
      <vt:lpstr>Σχολιασμός φωτογραφιών (2/3)</vt:lpstr>
      <vt:lpstr>Σχολιασμός φωτογραφιών (3/3)</vt:lpstr>
      <vt:lpstr>Φωτογραφίες από θέατρα της όπερας που παρουσιάστηκαν στην ολομέλεια (1/2)</vt:lpstr>
      <vt:lpstr>Φωτογραφίες από θέατρα της όπερας που παρουσιάστηκαν στην ολομέλεια (2/2)</vt:lpstr>
      <vt:lpstr>Προβολή βίντεο</vt:lpstr>
      <vt:lpstr>Τα βίντεο που παρουσιάστηκαν στην ολομέλεια - Μουσικά κομμάτια όπερας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Ολίβια </dc:title>
  <dc:subject>Το Εικονογραφημένο Βιβλίο στην Προσχολική Εκπαίδευση</dc:subject>
  <dc:creator> Αγγελική Γιαννικοπούλου</dc:creator>
  <cp:keywords/>
  <cp:lastModifiedBy>Smaragda Papadopoulou</cp:lastModifiedBy>
  <cp:revision>245</cp:revision>
  <dcterms:created xsi:type="dcterms:W3CDTF">2012-09-06T09:03:05Z</dcterms:created>
  <dcterms:modified xsi:type="dcterms:W3CDTF">2015-10-28T23:18:26Z</dcterms:modified>
  <cp:category> Μουσική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