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405" r:id="rId3"/>
    <p:sldId id="337" r:id="rId4"/>
    <p:sldId id="408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290" r:id="rId13"/>
    <p:sldId id="295" r:id="rId14"/>
    <p:sldId id="299" r:id="rId15"/>
    <p:sldId id="406" r:id="rId16"/>
    <p:sldId id="291" r:id="rId17"/>
    <p:sldId id="407" r:id="rId18"/>
    <p:sldId id="293" r:id="rId19"/>
  </p:sldIdLst>
  <p:sldSz cx="9144000" cy="6858000" type="screen4x3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405"/>
            <p14:sldId id="337"/>
            <p14:sldId id="408"/>
            <p14:sldId id="410"/>
            <p14:sldId id="411"/>
            <p14:sldId id="412"/>
            <p14:sldId id="413"/>
            <p14:sldId id="414"/>
            <p14:sldId id="415"/>
            <p14:sldId id="416"/>
            <p14:sldId id="290"/>
            <p14:sldId id="295"/>
            <p14:sldId id="299"/>
            <p14:sldId id="406"/>
            <p14:sldId id="291"/>
            <p14:sldId id="4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9" autoAdjust="0"/>
    <p:restoredTop sz="99309" autoAdjust="0"/>
  </p:normalViewPr>
  <p:slideViewPr>
    <p:cSldViewPr>
      <p:cViewPr>
        <p:scale>
          <a:sx n="66" d="100"/>
          <a:sy n="66" d="100"/>
        </p:scale>
        <p:origin x="-42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17/1/2017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00EA80-8CC4-4187-A2BA-9FA8D171ECDD}" type="slidenum">
              <a:rPr lang="el-G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70142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550092-985A-4DAB-B8BD-652609C8C1CA}" type="slidenum">
              <a:rPr lang="el-G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0576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opencourses.uoa.gr/courses/ECD5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hyperlink" Target="%5b1%5d%20http:/creativecommons.org/licenses/by-nc-sa/4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silykandinsky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tion.centrepompidou.fr/education/ressources/ENS-kandinsky-mono/ENS-kandinsky-monographi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1481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Τίτλος 1"/>
          <p:cNvSpPr>
            <a:spLocks noGrp="1"/>
          </p:cNvSpPr>
          <p:nvPr>
            <p:ph type="ctrTitle"/>
          </p:nvPr>
        </p:nvSpPr>
        <p:spPr>
          <a:xfrm>
            <a:off x="685800" y="2006600"/>
            <a:ext cx="7772400" cy="1470025"/>
          </a:xfrm>
        </p:spPr>
        <p:txBody>
          <a:bodyPr/>
          <a:lstStyle/>
          <a:p>
            <a:r>
              <a:rPr lang="el-GR" altLang="en-US" sz="4000" dirty="0" smtClean="0"/>
              <a:t>Το Εικονογραφημένο Βιβλίο στην Προσχολική Εκπαίδευση</a:t>
            </a:r>
            <a:endParaRPr lang="el-GR" altLang="en-US" sz="4000" dirty="0" smtClean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384550"/>
            <a:ext cx="7775575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GB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4.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Ζωγραφική και Εικονογραφημένο Βιβλίο</a:t>
            </a:r>
          </a:p>
          <a:p>
            <a:pPr fontAlgn="auto">
              <a:spcAft>
                <a:spcPts val="0"/>
              </a:spcAft>
              <a:defRPr/>
            </a:pPr>
            <a:endParaRPr lang="el-GR" sz="2400" dirty="0">
              <a:solidFill>
                <a:srgbClr val="5075B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Αγγελική Γιαννικοπούλου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Αρχικά γράμματα κρυμμένα σε ζωγραφιές (2/2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6" name="Picture 3" descr="παιδική ζωγραφιά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5635" y="1605939"/>
            <a:ext cx="5945429" cy="4428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37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 </a:t>
            </a:r>
            <a:r>
              <a:rPr lang="el-GR" sz="2000" dirty="0"/>
              <a:t>Αγγελική </a:t>
            </a:r>
            <a:r>
              <a:rPr lang="el-GR" sz="2000" dirty="0" err="1"/>
              <a:t>Γιαννικοπούλου</a:t>
            </a:r>
            <a:r>
              <a:rPr lang="el-GR" sz="2000" dirty="0"/>
              <a:t> </a:t>
            </a:r>
            <a:r>
              <a:rPr lang="el-GR" sz="2000" dirty="0" smtClean="0"/>
              <a:t>2016. </a:t>
            </a:r>
            <a:r>
              <a:rPr lang="el-GR" sz="2000" dirty="0"/>
              <a:t>Πηνελόπη </a:t>
            </a:r>
            <a:r>
              <a:rPr lang="el-GR" sz="2000" dirty="0" err="1" smtClean="0"/>
              <a:t>Μαλλά</a:t>
            </a:r>
            <a:r>
              <a:rPr lang="el-GR" sz="2000" dirty="0" smtClean="0"/>
              <a:t>, 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. «Το Εικονογραφημένο Βιβλίο στην Προσχολική Εκπαίδευση. Ζωγραφική και Εικονογραφημένο Βιβλίο. </a:t>
            </a:r>
            <a:r>
              <a:rPr lang="en-US" sz="2000" dirty="0">
                <a:cs typeface="Times New Roman" pitchFamily="18" charset="0"/>
              </a:rPr>
              <a:t>Alphab’art Find the letters hidden in the paintings</a:t>
            </a:r>
            <a:r>
              <a:rPr lang="el-GR" sz="2000" dirty="0" smtClean="0"/>
              <a:t>». Έκδοση: 1.0. </a:t>
            </a:r>
            <a:r>
              <a:rPr lang="el-GR" sz="2000" smtClean="0"/>
              <a:t>Αθήνα 2016. </a:t>
            </a:r>
            <a:r>
              <a:rPr lang="el-GR" sz="2000" dirty="0" smtClean="0"/>
              <a:t>Διαθέσιμο από τη δικτυακή διεύθυνση: </a:t>
            </a:r>
            <a:r>
              <a:rPr lang="en-GB" sz="2000" dirty="0" smtClean="0">
                <a:hlinkClick r:id="rId4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557338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1, 2, 3, 4: </a:t>
            </a:r>
            <a:r>
              <a:rPr lang="el-GR" sz="2000" dirty="0"/>
              <a:t>Εξώφυλλο </a:t>
            </a:r>
            <a:r>
              <a:rPr lang="el-GR" sz="2000" dirty="0" smtClean="0"/>
              <a:t>και σελίδες του </a:t>
            </a:r>
            <a:r>
              <a:rPr lang="el-GR" sz="2000" dirty="0"/>
              <a:t>βιβλίου </a:t>
            </a:r>
            <a:r>
              <a:rPr lang="el-GR" sz="2000" dirty="0" smtClean="0"/>
              <a:t>«</a:t>
            </a:r>
            <a:r>
              <a:rPr lang="en-US" sz="2000" dirty="0" smtClean="0">
                <a:cs typeface="Times New Roman" pitchFamily="18" charset="0"/>
              </a:rPr>
              <a:t>Alphab’art </a:t>
            </a:r>
            <a:r>
              <a:rPr lang="en-US" sz="2000" dirty="0">
                <a:cs typeface="Times New Roman" pitchFamily="18" charset="0"/>
              </a:rPr>
              <a:t>Find the letters hidden in the </a:t>
            </a:r>
            <a:r>
              <a:rPr lang="en-US" sz="2000" dirty="0" smtClean="0">
                <a:cs typeface="Times New Roman" pitchFamily="18" charset="0"/>
              </a:rPr>
              <a:t>paintings</a:t>
            </a:r>
            <a:r>
              <a:rPr lang="el-GR" sz="2000" dirty="0" smtClean="0">
                <a:cs typeface="Times New Roman" pitchFamily="18" charset="0"/>
              </a:rPr>
              <a:t>» /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Text and picture selection</a:t>
            </a:r>
            <a:r>
              <a:rPr lang="el-GR" sz="2000" dirty="0">
                <a:cs typeface="Times New Roman" pitchFamily="18" charset="0"/>
              </a:rPr>
              <a:t>: </a:t>
            </a:r>
            <a:r>
              <a:rPr lang="en-US" sz="2000" dirty="0">
                <a:cs typeface="Times New Roman" pitchFamily="18" charset="0"/>
              </a:rPr>
              <a:t>Anne </a:t>
            </a:r>
            <a:r>
              <a:rPr lang="en-US" sz="2000" dirty="0" err="1">
                <a:cs typeface="Times New Roman" pitchFamily="18" charset="0"/>
              </a:rPr>
              <a:t>Guery</a:t>
            </a:r>
            <a:r>
              <a:rPr lang="en-US" sz="2000" dirty="0">
                <a:cs typeface="Times New Roman" pitchFamily="18" charset="0"/>
              </a:rPr>
              <a:t>- Olivier </a:t>
            </a:r>
            <a:r>
              <a:rPr lang="en-US" sz="2000" dirty="0" err="1">
                <a:cs typeface="Times New Roman" pitchFamily="18" charset="0"/>
              </a:rPr>
              <a:t>Dussutour</a:t>
            </a:r>
            <a:r>
              <a:rPr lang="el-GR" sz="2000" dirty="0">
                <a:cs typeface="Times New Roman" pitchFamily="18" charset="0"/>
              </a:rPr>
              <a:t>/ </a:t>
            </a:r>
            <a:r>
              <a:rPr lang="en-US" sz="2000" dirty="0">
                <a:cs typeface="Times New Roman" pitchFamily="18" charset="0"/>
              </a:rPr>
              <a:t>English translation: Antonia </a:t>
            </a:r>
            <a:r>
              <a:rPr lang="en-US" sz="2000" dirty="0" err="1">
                <a:cs typeface="Times New Roman" pitchFamily="18" charset="0"/>
              </a:rPr>
              <a:t>Parkin</a:t>
            </a:r>
            <a:r>
              <a:rPr lang="el-GR" sz="2000" dirty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5</a:t>
            </a:r>
            <a:r>
              <a:rPr lang="en-GB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>
                <a:hlinkClick r:id="rId3"/>
              </a:rPr>
              <a:t>Circles in a </a:t>
            </a:r>
            <a:r>
              <a:rPr lang="en-US" sz="2000" dirty="0" smtClean="0">
                <a:hlinkClick r:id="rId3"/>
              </a:rPr>
              <a:t>Circle</a:t>
            </a:r>
            <a:r>
              <a:rPr lang="en-US" sz="2000" dirty="0" smtClean="0"/>
              <a:t>, </a:t>
            </a:r>
            <a:r>
              <a:rPr lang="el-GR" sz="2000" dirty="0" smtClean="0"/>
              <a:t>1923</a:t>
            </a:r>
            <a:r>
              <a:rPr lang="en-US" sz="2000" dirty="0"/>
              <a:t>, </a:t>
            </a:r>
            <a:r>
              <a:rPr lang="en-US" sz="2000" dirty="0" err="1"/>
              <a:t>Wassily</a:t>
            </a:r>
            <a:r>
              <a:rPr lang="en-US" sz="2000" dirty="0"/>
              <a:t> </a:t>
            </a:r>
            <a:r>
              <a:rPr lang="en-US" sz="2000" dirty="0" smtClean="0"/>
              <a:t>Kandinsky, Public Domain.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 smtClean="0"/>
              <a:t>Εικόνα 6: </a:t>
            </a:r>
            <a:r>
              <a:rPr lang="fr-FR" sz="2000" dirty="0">
                <a:hlinkClick r:id="rId4"/>
              </a:rPr>
              <a:t>On White II</a:t>
            </a:r>
            <a:r>
              <a:rPr lang="fr-FR" sz="2000" dirty="0"/>
              <a:t>, huile sur </a:t>
            </a:r>
            <a:r>
              <a:rPr lang="fr-FR" sz="2000" dirty="0" smtClean="0"/>
              <a:t>toile</a:t>
            </a:r>
            <a:r>
              <a:rPr lang="el-GR" sz="2000" dirty="0" smtClean="0"/>
              <a:t>, 1923, </a:t>
            </a:r>
            <a:r>
              <a:rPr lang="en-US" sz="2000" dirty="0" err="1"/>
              <a:t>Wassily</a:t>
            </a:r>
            <a:r>
              <a:rPr lang="en-US" sz="2000" dirty="0"/>
              <a:t> </a:t>
            </a:r>
            <a:r>
              <a:rPr lang="en-US" sz="2000" dirty="0" smtClean="0"/>
              <a:t>Kandinsky</a:t>
            </a:r>
            <a:r>
              <a:rPr lang="el-GR" sz="2000" dirty="0" smtClean="0"/>
              <a:t>, </a:t>
            </a:r>
            <a:r>
              <a:rPr lang="en-US" sz="2000" dirty="0"/>
              <a:t>Public </a:t>
            </a:r>
            <a:r>
              <a:rPr lang="en-US" sz="2000" dirty="0" smtClean="0"/>
              <a:t>Domain</a:t>
            </a:r>
            <a:r>
              <a:rPr lang="en-US" sz="2000" dirty="0"/>
              <a:t>.</a:t>
            </a:r>
            <a:endParaRPr lang="el-GR" sz="2000" dirty="0" smtClean="0"/>
          </a:p>
          <a:p>
            <a:pPr marL="0" indent="0">
              <a:spcBef>
                <a:spcPts val="600"/>
              </a:spcBef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Διδακτική Πρακτική</a:t>
            </a:r>
            <a:r>
              <a:rPr lang="en-GB" sz="2400" dirty="0" smtClean="0"/>
              <a:t>:</a:t>
            </a:r>
            <a:r>
              <a:rPr lang="el-GR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>
                <a:cs typeface="Times New Roman" pitchFamily="18" charset="0"/>
              </a:rPr>
              <a:t>Πηνελόπη </a:t>
            </a:r>
            <a:r>
              <a:rPr lang="el-GR" sz="2400" dirty="0" err="1" smtClean="0">
                <a:cs typeface="Times New Roman" pitchFamily="18" charset="0"/>
              </a:rPr>
              <a:t>Μαλλά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l-GR" sz="2400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n-US" sz="2400" b="1" dirty="0" smtClean="0"/>
              <a:t>Βιβλίο</a:t>
            </a:r>
            <a:r>
              <a:rPr lang="el-GR" altLang="en-US" sz="2400" dirty="0" smtClean="0"/>
              <a:t>: </a:t>
            </a:r>
            <a:r>
              <a:rPr lang="en-US" sz="2400" b="1" dirty="0">
                <a:cs typeface="Times New Roman" pitchFamily="18" charset="0"/>
              </a:rPr>
              <a:t>Alphab’art Find the letters hidden in </a:t>
            </a:r>
            <a:r>
              <a:rPr lang="en-US" sz="2400" b="1">
                <a:cs typeface="Times New Roman" pitchFamily="18" charset="0"/>
              </a:rPr>
              <a:t>the </a:t>
            </a:r>
            <a:r>
              <a:rPr lang="en-US" sz="2400" b="1" smtClean="0">
                <a:cs typeface="Times New Roman" pitchFamily="18" charset="0"/>
              </a:rPr>
              <a:t>paintings </a:t>
            </a:r>
            <a:r>
              <a:rPr lang="el-GR" sz="2400" smtClean="0">
                <a:cs typeface="Times New Roman" pitchFamily="18" charset="0"/>
              </a:rPr>
              <a:t>/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Text and picture selection</a:t>
            </a:r>
            <a:r>
              <a:rPr lang="el-GR" sz="2400" dirty="0">
                <a:cs typeface="Times New Roman" pitchFamily="18" charset="0"/>
              </a:rPr>
              <a:t>: </a:t>
            </a:r>
            <a:r>
              <a:rPr lang="en-US" sz="2400" dirty="0">
                <a:cs typeface="Times New Roman" pitchFamily="18" charset="0"/>
              </a:rPr>
              <a:t>Anne </a:t>
            </a:r>
            <a:r>
              <a:rPr lang="en-US" sz="2400" dirty="0" err="1">
                <a:cs typeface="Times New Roman" pitchFamily="18" charset="0"/>
              </a:rPr>
              <a:t>Guery</a:t>
            </a:r>
            <a:r>
              <a:rPr lang="en-US" sz="2400" dirty="0">
                <a:cs typeface="Times New Roman" pitchFamily="18" charset="0"/>
              </a:rPr>
              <a:t>- Olivier </a:t>
            </a:r>
            <a:r>
              <a:rPr lang="en-US" sz="2400" dirty="0" err="1">
                <a:cs typeface="Times New Roman" pitchFamily="18" charset="0"/>
              </a:rPr>
              <a:t>Dussutour</a:t>
            </a:r>
            <a:r>
              <a:rPr lang="el-GR" sz="2400" dirty="0">
                <a:cs typeface="Times New Roman" pitchFamily="18" charset="0"/>
              </a:rPr>
              <a:t>/ </a:t>
            </a:r>
            <a:r>
              <a:rPr lang="en-US" sz="2400" dirty="0">
                <a:cs typeface="Times New Roman" pitchFamily="18" charset="0"/>
              </a:rPr>
              <a:t>English translation: Antonia </a:t>
            </a:r>
            <a:r>
              <a:rPr lang="en-US" sz="2400" dirty="0" err="1">
                <a:cs typeface="Times New Roman" pitchFamily="18" charset="0"/>
              </a:rPr>
              <a:t>Parkin</a:t>
            </a:r>
            <a:r>
              <a:rPr lang="el-GR" sz="2400" dirty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56376" y="5396137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  <p:pic>
        <p:nvPicPr>
          <p:cNvPr id="8" name="Picture 2" descr="Εξώφυλλο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038600" cy="4038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38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βιβλίο (1/3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cs typeface="Times New Roman" pitchFamily="18" charset="0"/>
              </a:rPr>
              <a:t>Το βιβλίο περιέχει πίνακες γνωστών ζωγράφων (</a:t>
            </a:r>
            <a:r>
              <a:rPr lang="en-US" dirty="0">
                <a:cs typeface="Times New Roman" pitchFamily="18" charset="0"/>
              </a:rPr>
              <a:t>Picasso, Giotto, Dali </a:t>
            </a:r>
            <a:r>
              <a:rPr lang="el-GR" dirty="0">
                <a:cs typeface="Times New Roman" pitchFamily="18" charset="0"/>
              </a:rPr>
              <a:t>κλπ.), στους οποίους υπάρχουν «κρυμμένα» γράμματα της αλφαβήτου. </a:t>
            </a:r>
          </a:p>
          <a:p>
            <a:endParaRPr lang="el-GR" dirty="0"/>
          </a:p>
        </p:txBody>
      </p:sp>
      <p:pic>
        <p:nvPicPr>
          <p:cNvPr id="5" name="Picture 3" descr="Σελίδα του βιβλίου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59" y="1700808"/>
            <a:ext cx="4717149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56376" y="5396137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[2]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04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βιβλίο (2/3)</a:t>
            </a:r>
          </a:p>
        </p:txBody>
      </p:sp>
      <p:pic>
        <p:nvPicPr>
          <p:cNvPr id="7" name="Picture 2" descr="Σελίδα του βιβλίου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6" y="1503505"/>
            <a:ext cx="4038600" cy="29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7" y="4509120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[3]</a:t>
            </a:r>
          </a:p>
        </p:txBody>
      </p:sp>
      <p:pic>
        <p:nvPicPr>
          <p:cNvPr id="10" name="Picture 4" descr="Σελίδα του βιβλίου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8600" cy="29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05667" y="4509120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[4]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37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βιβλίο </a:t>
            </a:r>
            <a:r>
              <a:rPr lang="el-GR" dirty="0" smtClean="0"/>
              <a:t>(3/3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Με τα παιδιά προσπαθούσαμε να βρούμε το κρυμμένο γράμμα μέσα στον πίνακα. </a:t>
            </a:r>
          </a:p>
          <a:p>
            <a:endParaRPr lang="el-GR" dirty="0"/>
          </a:p>
        </p:txBody>
      </p:sp>
      <p:pic>
        <p:nvPicPr>
          <p:cNvPr id="7" name="Picture 3" descr="Σελίδα του βιβλίου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1700808"/>
            <a:ext cx="4477883" cy="4262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86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Πίνακες του </a:t>
            </a:r>
            <a:r>
              <a:rPr lang="el-GR" dirty="0" err="1"/>
              <a:t>Καντίνσκι</a:t>
            </a:r>
            <a:r>
              <a:rPr lang="el-GR" dirty="0"/>
              <a:t> (</a:t>
            </a:r>
            <a:r>
              <a:rPr lang="el-GR" dirty="0" smtClean="0"/>
              <a:t>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dirty="0">
                <a:cs typeface="Times New Roman" pitchFamily="18" charset="0"/>
              </a:rPr>
              <a:t>Επειδή το παιχνίδι άρεσε πολύ στα παιδιά, αποφασίσαμε να ψάξουμε για γράμματα και στα έργα του </a:t>
            </a:r>
            <a:r>
              <a:rPr lang="el-GR" sz="2600" dirty="0" err="1">
                <a:cs typeface="Times New Roman" pitchFamily="18" charset="0"/>
              </a:rPr>
              <a:t>Καντίνσκι</a:t>
            </a:r>
            <a:r>
              <a:rPr lang="el-GR" sz="26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l-GR" sz="2600" dirty="0">
                <a:cs typeface="Times New Roman" pitchFamily="18" charset="0"/>
              </a:rPr>
              <a:t>Στην αρχή είπαμε λίγα λόγια για τον </a:t>
            </a:r>
            <a:r>
              <a:rPr lang="el-GR" sz="2600" dirty="0" err="1">
                <a:cs typeface="Times New Roman" pitchFamily="18" charset="0"/>
              </a:rPr>
              <a:t>Ρώσσο</a:t>
            </a:r>
            <a:r>
              <a:rPr lang="el-GR" sz="2600" dirty="0">
                <a:cs typeface="Times New Roman" pitchFamily="18" charset="0"/>
              </a:rPr>
              <a:t> ζωγράφο και για την αφηρημένη τέχνη και είδαμε πίνακές του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600" dirty="0"/>
          </a:p>
          <a:p>
            <a:endParaRPr lang="el-GR" sz="2600" dirty="0"/>
          </a:p>
        </p:txBody>
      </p:sp>
      <p:pic>
        <p:nvPicPr>
          <p:cNvPr id="5" name="Picture 2" descr="γράμματα στα έργα του Καντίνσκι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772816"/>
            <a:ext cx="4038600" cy="2761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126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Πίνακες του </a:t>
            </a:r>
            <a:r>
              <a:rPr lang="el-GR" dirty="0" err="1"/>
              <a:t>Καντίνσκι</a:t>
            </a:r>
            <a:r>
              <a:rPr lang="el-GR" dirty="0"/>
              <a:t> (</a:t>
            </a:r>
            <a:r>
              <a:rPr lang="el-GR" dirty="0" smtClean="0"/>
              <a:t>2/3)</a:t>
            </a:r>
            <a:endParaRPr lang="el-GR" dirty="0"/>
          </a:p>
        </p:txBody>
      </p:sp>
      <p:pic>
        <p:nvPicPr>
          <p:cNvPr id="1028" name="Picture 4" descr="Πίνακα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5176"/>
            <a:ext cx="4038600" cy="41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8269" y="5805264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[5]</a:t>
            </a:r>
          </a:p>
        </p:txBody>
      </p:sp>
      <p:pic>
        <p:nvPicPr>
          <p:cNvPr id="1030" name="Picture 6" descr="Πίνακα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7345"/>
            <a:ext cx="3816424" cy="40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56376" y="5805264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</a:t>
            </a:r>
            <a:r>
              <a:rPr lang="en-US" b="1" dirty="0" smtClean="0">
                <a:latin typeface="+mj-lt"/>
              </a:rPr>
              <a:t>6</a:t>
            </a:r>
            <a:r>
              <a:rPr lang="el-GR" b="1" dirty="0" smtClean="0">
                <a:latin typeface="+mj-lt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03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Πίνακες του </a:t>
            </a:r>
            <a:r>
              <a:rPr lang="el-GR" dirty="0" err="1"/>
              <a:t>Καντίνσκι</a:t>
            </a:r>
            <a:r>
              <a:rPr lang="el-GR" dirty="0"/>
              <a:t> </a:t>
            </a:r>
            <a:r>
              <a:rPr lang="el-GR" dirty="0" smtClean="0"/>
              <a:t>(3/3)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Για κάθε γράμμα που έβρισκαν τα παιδιά έπαιρναν έναν πόντο. Στο τέλος έγινε καταμέτρηση. </a:t>
            </a:r>
          </a:p>
          <a:p>
            <a:endParaRPr lang="el-GR" dirty="0"/>
          </a:p>
        </p:txBody>
      </p:sp>
      <p:pic>
        <p:nvPicPr>
          <p:cNvPr id="2050" name="Picture 2" descr="Καταμέτρηση πόντω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18" y="1600200"/>
            <a:ext cx="30357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9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Αρχικά γράμματα κρυμμένα σε ζωγραφιές </a:t>
            </a:r>
            <a:r>
              <a:rPr lang="en-US" dirty="0" smtClean="0"/>
              <a:t>(</a:t>
            </a:r>
            <a:r>
              <a:rPr lang="el-GR" dirty="0" smtClean="0"/>
              <a:t>1/2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Την επόμενη μέρα είπαμε με τα παιδιά να ζωγραφίσουμε μια εικόνα και να κρύψουμε μέσα στη ζωγραφιά το αρχικό γράμμα του ονόματός μας.</a:t>
            </a:r>
          </a:p>
          <a:p>
            <a:endParaRPr lang="el-GR" dirty="0"/>
          </a:p>
        </p:txBody>
      </p:sp>
      <p:pic>
        <p:nvPicPr>
          <p:cNvPr id="5" name="Picture 2" descr="τα παιδιά ζωγραφίζουν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1628800"/>
            <a:ext cx="312204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620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6"/>
  <p:tag name="ZHAW.ACCESSIBILITYADDIN.CHECKTIMEDATE" val="17/1/2017 1:29:23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3,2056,6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2,10243,3,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5,8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6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7,11,10,12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028,13,1030,18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3,7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C55303F-CC96-48BA-8524-6DA9DD098B00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623</Words>
  <Application>Microsoft Office PowerPoint</Application>
  <PresentationFormat>On-screen Show (4:3)</PresentationFormat>
  <Paragraphs>68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Θέμα του Office</vt:lpstr>
      <vt:lpstr>Το Εικονογραφημένο Βιβλίο στην Προσχολική Εκπαίδευση</vt:lpstr>
      <vt:lpstr>Διδακτική Πρακτική</vt:lpstr>
      <vt:lpstr>Το βιβλίο (1/3)</vt:lpstr>
      <vt:lpstr>Το βιβλίο (2/3)</vt:lpstr>
      <vt:lpstr>Το βιβλίο (3/3)</vt:lpstr>
      <vt:lpstr>Πίνακες του Καντίνσκι (1/3)</vt:lpstr>
      <vt:lpstr>Πίνακες του Καντίνσκι (2/3)</vt:lpstr>
      <vt:lpstr>Πίνακες του Καντίνσκι (3/3)</vt:lpstr>
      <vt:lpstr>Αρχικά γράμματα κρυμμένα σε ζωγραφιές (1/2)</vt:lpstr>
      <vt:lpstr>Αρχικά γράμματα κρυμμένα σε ζωγραφιές (2/2)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Alphab’art Find the letters hidden in the paintings</dc:title>
  <dc:subject>Το Εικονογραφημένο Βιβλίο στην Προσχολική Εκπαίδευση</dc:subject>
  <dc:creator> Αγγελική Γιαννικοπούλου</dc:creator>
  <cp:lastModifiedBy>takis81 mark</cp:lastModifiedBy>
  <cp:revision>251</cp:revision>
  <dcterms:created xsi:type="dcterms:W3CDTF">2012-09-06T09:03:05Z</dcterms:created>
  <dcterms:modified xsi:type="dcterms:W3CDTF">2017-01-17T11:36:02Z</dcterms:modified>
  <cp:category> Ζωγραφική και Εικονογραφημένο Βιβλίο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48D6367A-068E-49CD-898C-DB9748BADC41</vt:lpwstr>
  </property>
  <property fmtid="{D5CDD505-2E9C-101B-9397-08002B2CF9AE}" pid="3" name="ArticulatePath">
    <vt:lpwstr>New</vt:lpwstr>
  </property>
</Properties>
</file>