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405" r:id="rId3"/>
    <p:sldId id="425"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290" r:id="rId32"/>
    <p:sldId id="295" r:id="rId33"/>
    <p:sldId id="299" r:id="rId34"/>
    <p:sldId id="406" r:id="rId35"/>
    <p:sldId id="291" r:id="rId36"/>
    <p:sldId id="407" r:id="rId37"/>
    <p:sldId id="293" r:id="rId38"/>
    <p:sldId id="475"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05"/>
            <p14:sldId id="425"/>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290"/>
            <p14:sldId id="295"/>
            <p14:sldId id="299"/>
            <p14:sldId id="406"/>
            <p14:sldId id="291"/>
            <p14:sldId id="407"/>
          </p14:sldIdLst>
        </p14:section>
        <p14:section name="Untitled Section" id="{0F1CB131-A6BD-43D0-B8D4-1F27CEF7A05E}">
          <p14:sldIdLst>
            <p14:sldId id="293"/>
            <p14:sldId id="47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Home" initial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19" autoAdjust="0"/>
    <p:restoredTop sz="99309" autoAdjust="0"/>
  </p:normalViewPr>
  <p:slideViewPr>
    <p:cSldViewPr>
      <p:cViewPr>
        <p:scale>
          <a:sx n="66" d="100"/>
          <a:sy n="66" d="100"/>
        </p:scale>
        <p:origin x="-426"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35</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youtu.be/yltlJEdSAHw"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opencourses.uoa.gr/courses/ECD5/"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6.png"/><Relationship Id="rId4" Type="http://schemas.openxmlformats.org/officeDocument/2006/relationships/hyperlink" Target="%5b1%5d%20http:/creativecommons.org/licenses/by-nc-sa/4.0/"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3" Type="http://schemas.openxmlformats.org/officeDocument/2006/relationships/hyperlink" Target="http://www.biblionet.gr/book/18168/Maar,_Paul/%CE%A4%CE%BF_%CF%84%CE%B1%CE%BE%CE%AF%CE%B4%CE%B9_%CF%84%CE%B7%CF%82_%CE%9B%CE%AF%CE%B6%CE%B1%CF%82" TargetMode="External"/><Relationship Id="rId7" Type="http://schemas.openxmlformats.org/officeDocument/2006/relationships/hyperlink" Target="https://www.wikiart.org/en/fernando-botero/self-portrait-as-spanish-conquistado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lickr.com/photos/76672458@N00/316379001" TargetMode="External"/><Relationship Id="rId5" Type="http://schemas.openxmlformats.org/officeDocument/2006/relationships/hyperlink" Target="https://www.wikiart.org/en/fernando-botero/the-family" TargetMode="External"/><Relationship Id="rId4" Type="http://schemas.openxmlformats.org/officeDocument/2006/relationships/hyperlink" Target="https://www.flickr.com/photos/76672458@N00/31637943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wikiart.org/en/fernando-botero/flamenc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athenssculptures.com/" TargetMode="External"/><Relationship Id="rId4" Type="http://schemas.openxmlformats.org/officeDocument/2006/relationships/hyperlink" Target="https://commons.wikimedia.org/wiki/File:Bilbao_-Fernando_Botero,_Caballo_con_bridas_(2009).jp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A6%CE%B5%CF%81%CE%BD%CE%AC%CE%BD%CF%84%CE%BF_%CE%9C%CF%80%CE%BF%CF%84%CE%AD%CF%81%CE%BF" TargetMode="Externa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GB" sz="2800" dirty="0" smtClean="0">
                <a:solidFill>
                  <a:srgbClr val="5075BC"/>
                </a:solidFill>
                <a:latin typeface="+mj-lt"/>
                <a:ea typeface="+mj-ea"/>
                <a:cs typeface="+mj-cs"/>
              </a:rPr>
              <a:t>4.</a:t>
            </a:r>
            <a:r>
              <a:rPr lang="el-GR" sz="2800" dirty="0" smtClean="0">
                <a:solidFill>
                  <a:srgbClr val="5075BC"/>
                </a:solidFill>
                <a:latin typeface="+mj-lt"/>
                <a:ea typeface="+mj-ea"/>
                <a:cs typeface="+mj-cs"/>
              </a:rPr>
              <a:t>1:</a:t>
            </a:r>
            <a:r>
              <a:rPr lang="en-US" sz="2800" dirty="0" smtClean="0">
                <a:solidFill>
                  <a:srgbClr val="5075BC"/>
                </a:solidFill>
                <a:latin typeface="+mj-lt"/>
                <a:ea typeface="+mj-ea"/>
                <a:cs typeface="+mj-cs"/>
              </a:rPr>
              <a:t> </a:t>
            </a:r>
            <a:r>
              <a:rPr lang="el-GR" sz="2800" dirty="0" smtClean="0"/>
              <a:t>Ζωγραφική και Εικονογραφημένο Βιβλίο</a:t>
            </a:r>
          </a:p>
          <a:p>
            <a:pPr fontAlgn="auto">
              <a:spcAft>
                <a:spcPts val="0"/>
              </a:spcAft>
              <a:defRPr/>
            </a:pPr>
            <a:endParaRPr lang="el-GR" sz="2400" dirty="0">
              <a:solidFill>
                <a:srgbClr val="5075BC"/>
              </a:solidFill>
            </a:endParaRPr>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705179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Από το βιβλίο στον ζωγράφο </a:t>
            </a:r>
            <a:r>
              <a:rPr lang="el-GR" dirty="0" smtClean="0"/>
              <a:t>(2/6</a:t>
            </a:r>
            <a:r>
              <a:rPr lang="el-GR" dirty="0"/>
              <a:t>)</a:t>
            </a:r>
          </a:p>
        </p:txBody>
      </p:sp>
      <p:sp>
        <p:nvSpPr>
          <p:cNvPr id="3" name="Content Placeholder 2"/>
          <p:cNvSpPr>
            <a:spLocks noGrp="1"/>
          </p:cNvSpPr>
          <p:nvPr>
            <p:ph sz="half" idx="1"/>
          </p:nvPr>
        </p:nvSpPr>
        <p:spPr>
          <a:xfrm>
            <a:off x="457200" y="1600200"/>
            <a:ext cx="5194920" cy="4525963"/>
          </a:xfrm>
        </p:spPr>
        <p:txBody>
          <a:bodyPr>
            <a:normAutofit/>
          </a:bodyPr>
          <a:lstStyle/>
          <a:p>
            <a:pPr marL="0" indent="0">
              <a:buNone/>
            </a:pPr>
            <a:r>
              <a:rPr lang="el-GR" dirty="0"/>
              <a:t>Η παρατήρηση αυτή αποτέλεσε μια πολύ καλή αφορμή για την μετάβαση στο έργο του </a:t>
            </a:r>
            <a:r>
              <a:rPr lang="en-US" dirty="0" err="1"/>
              <a:t>Botero</a:t>
            </a:r>
            <a:r>
              <a:rPr lang="el-GR" dirty="0"/>
              <a:t>. «Θα δούμε τώρα τον πίνακα ενός ζωγράφου που και σε εκείνον αρέσει να ζωγραφίζει τους ανθρώπους και τα ζώα στρογγυλά.»</a:t>
            </a:r>
          </a:p>
          <a:p>
            <a:endParaRPr lang="el-GR" dirty="0"/>
          </a:p>
        </p:txBody>
      </p:sp>
      <p:pic>
        <p:nvPicPr>
          <p:cNvPr id="32770" name="Picture 2" descr="Πίνακας του Μποτέρο"/>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868144" y="1556792"/>
            <a:ext cx="283444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64088" y="5733256"/>
            <a:ext cx="472173" cy="360040"/>
          </a:xfrm>
          <a:prstGeom prst="rect">
            <a:avLst/>
          </a:prstGeom>
        </p:spPr>
        <p:txBody>
          <a:bodyPr vert="horz" wrap="square" lIns="91440" tIns="45720" rIns="91440" bIns="45720" rtlCol="0" anchor="ctr">
            <a:noAutofit/>
          </a:bodyPr>
          <a:lstStyle/>
          <a:p>
            <a:r>
              <a:rPr lang="el-GR" b="1" dirty="0" smtClean="0">
                <a:latin typeface="+mj-lt"/>
              </a:rPr>
              <a:t>[8]</a:t>
            </a:r>
            <a:endParaRPr lang="el-GR" b="1" dirty="0" smtClean="0">
              <a:latin typeface="+mj-lt"/>
            </a:endParaRPr>
          </a:p>
        </p:txBody>
      </p:sp>
    </p:spTree>
    <p:custDataLst>
      <p:tags r:id="rId1"/>
    </p:custDataLst>
    <p:extLst>
      <p:ext uri="{BB962C8B-B14F-4D97-AF65-F5344CB8AC3E}">
        <p14:creationId xmlns:p14="http://schemas.microsoft.com/office/powerpoint/2010/main" val="84088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Από το βιβλίο στον ζωγράφο </a:t>
            </a:r>
            <a:r>
              <a:rPr lang="el-GR" dirty="0" smtClean="0"/>
              <a:t>(3/6</a:t>
            </a:r>
            <a:r>
              <a:rPr lang="el-GR" dirty="0"/>
              <a:t>)</a:t>
            </a:r>
          </a:p>
        </p:txBody>
      </p:sp>
      <p:sp>
        <p:nvSpPr>
          <p:cNvPr id="3" name="Content Placeholder 2"/>
          <p:cNvSpPr>
            <a:spLocks noGrp="1"/>
          </p:cNvSpPr>
          <p:nvPr>
            <p:ph sz="half" idx="1"/>
          </p:nvPr>
        </p:nvSpPr>
        <p:spPr/>
        <p:txBody>
          <a:bodyPr/>
          <a:lstStyle/>
          <a:p>
            <a:pPr marL="0" indent="0">
              <a:buNone/>
            </a:pPr>
            <a:r>
              <a:rPr lang="el-GR" dirty="0"/>
              <a:t>Το πρώτο έργο που τους δείξαμε είχε επίσης κάποια  θεματική σύνδεση με την εικόνα του βιβλίου καθώς απεικόνιζε μία μαμά με τα παιδιά της και έναν σκύλο.</a:t>
            </a:r>
            <a:endParaRPr lang="en-US" dirty="0"/>
          </a:p>
          <a:p>
            <a:endParaRPr lang="el-GR" dirty="0"/>
          </a:p>
        </p:txBody>
      </p:sp>
      <p:pic>
        <p:nvPicPr>
          <p:cNvPr id="33794" name="Picture 2" descr="The Family, 1966 - Fernando Botero"/>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648200" y="1759744"/>
            <a:ext cx="4038600" cy="4206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39952" y="5567863"/>
            <a:ext cx="472173" cy="360040"/>
          </a:xfrm>
          <a:prstGeom prst="rect">
            <a:avLst/>
          </a:prstGeom>
        </p:spPr>
        <p:txBody>
          <a:bodyPr vert="horz" wrap="square" lIns="91440" tIns="45720" rIns="91440" bIns="45720" rtlCol="0" anchor="ctr">
            <a:noAutofit/>
          </a:bodyPr>
          <a:lstStyle/>
          <a:p>
            <a:r>
              <a:rPr lang="el-GR" b="1" dirty="0" smtClean="0">
                <a:latin typeface="+mj-lt"/>
              </a:rPr>
              <a:t>[8]</a:t>
            </a:r>
            <a:endParaRPr lang="el-GR" b="1" dirty="0" smtClean="0">
              <a:latin typeface="+mj-lt"/>
            </a:endParaRPr>
          </a:p>
        </p:txBody>
      </p:sp>
    </p:spTree>
    <p:custDataLst>
      <p:tags r:id="rId1"/>
    </p:custDataLst>
    <p:extLst>
      <p:ext uri="{BB962C8B-B14F-4D97-AF65-F5344CB8AC3E}">
        <p14:creationId xmlns:p14="http://schemas.microsoft.com/office/powerpoint/2010/main" val="289642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Από το βιβλίο στον ζωγράφο </a:t>
            </a:r>
            <a:r>
              <a:rPr lang="el-GR" dirty="0" smtClean="0"/>
              <a:t>(4/6</a:t>
            </a:r>
            <a:r>
              <a:rPr lang="el-GR" dirty="0"/>
              <a:t>)</a:t>
            </a:r>
          </a:p>
        </p:txBody>
      </p:sp>
      <p:sp>
        <p:nvSpPr>
          <p:cNvPr id="3" name="Content Placeholder 2"/>
          <p:cNvSpPr>
            <a:spLocks noGrp="1"/>
          </p:cNvSpPr>
          <p:nvPr>
            <p:ph sz="half" idx="1"/>
          </p:nvPr>
        </p:nvSpPr>
        <p:spPr/>
        <p:txBody>
          <a:bodyPr/>
          <a:lstStyle/>
          <a:p>
            <a:pPr marL="0" indent="0">
              <a:buNone/>
            </a:pPr>
            <a:r>
              <a:rPr lang="el-GR" dirty="0"/>
              <a:t>«Τον ζωγράφο που έφτιαξε αυτόν τον πίνακα τον λένε  </a:t>
            </a:r>
            <a:r>
              <a:rPr lang="el-GR" dirty="0" err="1"/>
              <a:t>λένε</a:t>
            </a:r>
            <a:r>
              <a:rPr lang="el-GR" dirty="0"/>
              <a:t> </a:t>
            </a:r>
            <a:r>
              <a:rPr lang="en-US" dirty="0"/>
              <a:t>Fernando </a:t>
            </a:r>
            <a:r>
              <a:rPr lang="en-US" dirty="0" err="1"/>
              <a:t>Botero</a:t>
            </a:r>
            <a:r>
              <a:rPr lang="el-GR" dirty="0"/>
              <a:t> και είναι από μια χώρα που τη λένε Κολομβία.»</a:t>
            </a:r>
          </a:p>
          <a:p>
            <a:endParaRPr lang="el-GR" dirty="0"/>
          </a:p>
        </p:txBody>
      </p:sp>
      <p:pic>
        <p:nvPicPr>
          <p:cNvPr id="7" name="Picture 2" descr="Fernando Botero"/>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220072" y="1649517"/>
            <a:ext cx="3466728" cy="38004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16016" y="5085184"/>
            <a:ext cx="472173" cy="360040"/>
          </a:xfrm>
          <a:prstGeom prst="rect">
            <a:avLst/>
          </a:prstGeom>
        </p:spPr>
        <p:txBody>
          <a:bodyPr vert="horz" wrap="square" lIns="91440" tIns="45720" rIns="91440" bIns="45720" rtlCol="0" anchor="ctr">
            <a:noAutofit/>
          </a:bodyPr>
          <a:lstStyle/>
          <a:p>
            <a:r>
              <a:rPr lang="el-GR" b="1" dirty="0" smtClean="0">
                <a:latin typeface="+mj-lt"/>
              </a:rPr>
              <a:t>[9]</a:t>
            </a:r>
            <a:endParaRPr lang="el-GR" b="1" dirty="0" smtClean="0">
              <a:latin typeface="+mj-lt"/>
            </a:endParaRPr>
          </a:p>
        </p:txBody>
      </p:sp>
    </p:spTree>
    <p:custDataLst>
      <p:tags r:id="rId1"/>
    </p:custDataLst>
    <p:extLst>
      <p:ext uri="{BB962C8B-B14F-4D97-AF65-F5344CB8AC3E}">
        <p14:creationId xmlns:p14="http://schemas.microsoft.com/office/powerpoint/2010/main" val="396767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Από το βιβλίο στον ζωγράφο </a:t>
            </a:r>
            <a:r>
              <a:rPr lang="el-GR" dirty="0" smtClean="0"/>
              <a:t>(5/6</a:t>
            </a:r>
            <a:r>
              <a:rPr lang="el-GR" dirty="0"/>
              <a:t>)</a:t>
            </a:r>
          </a:p>
        </p:txBody>
      </p:sp>
      <p:sp>
        <p:nvSpPr>
          <p:cNvPr id="3" name="Content Placeholder 2"/>
          <p:cNvSpPr>
            <a:spLocks noGrp="1"/>
          </p:cNvSpPr>
          <p:nvPr>
            <p:ph sz="half" idx="1"/>
          </p:nvPr>
        </p:nvSpPr>
        <p:spPr/>
        <p:txBody>
          <a:bodyPr/>
          <a:lstStyle/>
          <a:p>
            <a:pPr marL="0" indent="0">
              <a:buNone/>
            </a:pPr>
            <a:r>
              <a:rPr lang="el-GR" dirty="0"/>
              <a:t>Ψάξαμε  να βρούμε στην υδρόγειο σφαίρα τη Κολομβία, τη χώρα του </a:t>
            </a:r>
            <a:r>
              <a:rPr lang="en-US" dirty="0" err="1"/>
              <a:t>Botero</a:t>
            </a:r>
            <a:r>
              <a:rPr lang="el-GR" dirty="0"/>
              <a:t>.</a:t>
            </a:r>
          </a:p>
          <a:p>
            <a:endParaRPr lang="el-GR" dirty="0"/>
          </a:p>
        </p:txBody>
      </p:sp>
      <p:pic>
        <p:nvPicPr>
          <p:cNvPr id="5" name="Picture 2" descr="[DECORATIVE]"/>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644008" y="1700808"/>
            <a:ext cx="4038600" cy="3481012"/>
          </a:xfrm>
          <a:prstGeom prst="rect">
            <a:avLst/>
          </a:prstGeom>
          <a:noFill/>
        </p:spPr>
      </p:pic>
    </p:spTree>
    <p:extLst>
      <p:ext uri="{BB962C8B-B14F-4D97-AF65-F5344CB8AC3E}">
        <p14:creationId xmlns:p14="http://schemas.microsoft.com/office/powerpoint/2010/main" val="234784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Από το βιβλίο στον ζωγράφο </a:t>
            </a:r>
            <a:r>
              <a:rPr lang="el-GR" dirty="0" smtClean="0"/>
              <a:t>(6/6</a:t>
            </a:r>
            <a:r>
              <a:rPr lang="el-GR" dirty="0"/>
              <a:t>)</a:t>
            </a:r>
          </a:p>
        </p:txBody>
      </p:sp>
      <p:sp>
        <p:nvSpPr>
          <p:cNvPr id="3" name="Content Placeholder 2"/>
          <p:cNvSpPr>
            <a:spLocks noGrp="1"/>
          </p:cNvSpPr>
          <p:nvPr>
            <p:ph sz="half" idx="1"/>
          </p:nvPr>
        </p:nvSpPr>
        <p:spPr/>
        <p:txBody>
          <a:bodyPr/>
          <a:lstStyle/>
          <a:p>
            <a:pPr marL="0" indent="0">
              <a:buNone/>
            </a:pPr>
            <a:r>
              <a:rPr lang="el-GR" dirty="0"/>
              <a:t>Ο ίδιος ζωγραφίζει τον εαυτό του κάπως διαφορετικά, πολλές φορές  ντυμένο με ρούχα εποχής.</a:t>
            </a:r>
          </a:p>
          <a:p>
            <a:endParaRPr lang="el-GR" dirty="0"/>
          </a:p>
        </p:txBody>
      </p:sp>
      <p:pic>
        <p:nvPicPr>
          <p:cNvPr id="5" name="Picture 2" descr="Πορτρέτο του Μποτέρο"/>
          <p:cNvPicPr>
            <a:picLocks noGrp="1" noChangeAspect="1" noChangeArrowheads="1"/>
          </p:cNvPicPr>
          <p:nvPr>
            <p:ph sz="half" idx="2"/>
          </p:nvPr>
        </p:nvPicPr>
        <p:blipFill>
          <a:blip r:embed="rId3" cstate="screen"/>
          <a:srcRect/>
          <a:stretch>
            <a:fillRect/>
          </a:stretch>
        </p:blipFill>
        <p:spPr bwMode="auto">
          <a:xfrm>
            <a:off x="5045697" y="1600200"/>
            <a:ext cx="3243606" cy="4525963"/>
          </a:xfrm>
          <a:prstGeom prst="rect">
            <a:avLst/>
          </a:prstGeom>
          <a:noFill/>
        </p:spPr>
      </p:pic>
      <p:sp>
        <p:nvSpPr>
          <p:cNvPr id="6" name="TextBox 5"/>
          <p:cNvSpPr txBox="1"/>
          <p:nvPr/>
        </p:nvSpPr>
        <p:spPr>
          <a:xfrm>
            <a:off x="4283968" y="5589240"/>
            <a:ext cx="760205" cy="501352"/>
          </a:xfrm>
          <a:prstGeom prst="rect">
            <a:avLst/>
          </a:prstGeom>
        </p:spPr>
        <p:txBody>
          <a:bodyPr vert="horz" wrap="square" lIns="91440" tIns="45720" rIns="91440" bIns="45720" rtlCol="0" anchor="ctr">
            <a:noAutofit/>
          </a:bodyPr>
          <a:lstStyle/>
          <a:p>
            <a:pPr algn="r"/>
            <a:r>
              <a:rPr lang="el-GR" b="1" dirty="0" smtClean="0">
                <a:latin typeface="+mj-lt"/>
              </a:rPr>
              <a:t>[10]</a:t>
            </a:r>
            <a:endParaRPr lang="el-GR" b="1" dirty="0" smtClean="0">
              <a:latin typeface="+mj-lt"/>
            </a:endParaRPr>
          </a:p>
        </p:txBody>
      </p:sp>
    </p:spTree>
    <p:custDataLst>
      <p:tags r:id="rId1"/>
    </p:custDataLst>
    <p:extLst>
      <p:ext uri="{BB962C8B-B14F-4D97-AF65-F5344CB8AC3E}">
        <p14:creationId xmlns:p14="http://schemas.microsoft.com/office/powerpoint/2010/main" val="137618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Προβολή έργων του </a:t>
            </a:r>
            <a:r>
              <a:rPr lang="el-GR" dirty="0" err="1"/>
              <a:t>Botero</a:t>
            </a:r>
            <a:r>
              <a:rPr lang="el-GR" dirty="0"/>
              <a:t> (</a:t>
            </a:r>
            <a:r>
              <a:rPr lang="el-GR" dirty="0" smtClean="0"/>
              <a:t>1/3)</a:t>
            </a:r>
            <a:endParaRPr lang="el-GR" dirty="0"/>
          </a:p>
        </p:txBody>
      </p:sp>
      <p:sp>
        <p:nvSpPr>
          <p:cNvPr id="4" name="Content Placeholder 3"/>
          <p:cNvSpPr>
            <a:spLocks noGrp="1"/>
          </p:cNvSpPr>
          <p:nvPr>
            <p:ph sz="half" idx="1"/>
          </p:nvPr>
        </p:nvSpPr>
        <p:spPr>
          <a:xfrm>
            <a:off x="457200" y="1600200"/>
            <a:ext cx="3250704" cy="4525963"/>
          </a:xfrm>
        </p:spPr>
        <p:txBody>
          <a:bodyPr>
            <a:noAutofit/>
          </a:bodyPr>
          <a:lstStyle/>
          <a:p>
            <a:pPr marL="0" indent="0">
              <a:buNone/>
            </a:pPr>
            <a:r>
              <a:rPr lang="el-GR" dirty="0"/>
              <a:t>Δείξαμε και άλλους πίνακες του </a:t>
            </a:r>
            <a:r>
              <a:rPr lang="en-US" dirty="0" err="1"/>
              <a:t>Botero</a:t>
            </a:r>
            <a:r>
              <a:rPr lang="el-GR" dirty="0"/>
              <a:t>. Οι πίνακες απεικόνιζαν κυρίως μουσικούς και χορευτές.</a:t>
            </a:r>
          </a:p>
          <a:p>
            <a:pPr marL="0" indent="0">
              <a:buNone/>
            </a:pPr>
            <a:endParaRPr lang="el-GR" dirty="0"/>
          </a:p>
        </p:txBody>
      </p:sp>
      <p:pic>
        <p:nvPicPr>
          <p:cNvPr id="6" name="Picture 2" descr="Τα παιδιά βλέπουν πίνακες του Μποτερό"/>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067944" y="1700808"/>
            <a:ext cx="4542656" cy="2793760"/>
          </a:xfrm>
          <a:prstGeom prst="rect">
            <a:avLst/>
          </a:prstGeom>
          <a:noFill/>
        </p:spPr>
      </p:pic>
    </p:spTree>
    <p:extLst>
      <p:ext uri="{BB962C8B-B14F-4D97-AF65-F5344CB8AC3E}">
        <p14:creationId xmlns:p14="http://schemas.microsoft.com/office/powerpoint/2010/main" val="61008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Προβολή έργων του </a:t>
            </a:r>
            <a:r>
              <a:rPr lang="el-GR" dirty="0" err="1"/>
              <a:t>Botero</a:t>
            </a:r>
            <a:r>
              <a:rPr lang="el-GR" dirty="0"/>
              <a:t> </a:t>
            </a:r>
            <a:r>
              <a:rPr lang="el-GR" dirty="0" smtClean="0"/>
              <a:t>(2/3</a:t>
            </a:r>
            <a:r>
              <a:rPr lang="el-GR" dirty="0"/>
              <a:t>)</a:t>
            </a:r>
          </a:p>
        </p:txBody>
      </p:sp>
      <p:sp>
        <p:nvSpPr>
          <p:cNvPr id="4" name="Content Placeholder 3"/>
          <p:cNvSpPr>
            <a:spLocks noGrp="1"/>
          </p:cNvSpPr>
          <p:nvPr>
            <p:ph sz="half" idx="1"/>
          </p:nvPr>
        </p:nvSpPr>
        <p:spPr/>
        <p:txBody>
          <a:bodyPr>
            <a:noAutofit/>
          </a:bodyPr>
          <a:lstStyle/>
          <a:p>
            <a:pPr marL="0" indent="0">
              <a:buNone/>
            </a:pPr>
            <a:r>
              <a:rPr lang="el-GR" dirty="0" smtClean="0"/>
              <a:t> </a:t>
            </a:r>
            <a:r>
              <a:rPr lang="el-GR" dirty="0"/>
              <a:t>«Στον </a:t>
            </a:r>
            <a:r>
              <a:rPr lang="en-US" dirty="0" err="1"/>
              <a:t>Botero</a:t>
            </a:r>
            <a:r>
              <a:rPr lang="el-GR" dirty="0"/>
              <a:t> άρεσε πολύ να ζωγραφίζει τους ανθρώπους την ώρα που χορεύουν ή την ώρα που παίζουν μουσική. Στην πατρίδα του οι άνθρωποι χορεύουν  διάφορους χορούς, όπως φλαμένκο και ταγκό».</a:t>
            </a:r>
          </a:p>
          <a:p>
            <a:pPr marL="0" indent="0">
              <a:buNone/>
            </a:pPr>
            <a:endParaRPr lang="el-GR" dirty="0"/>
          </a:p>
        </p:txBody>
      </p:sp>
      <p:pic>
        <p:nvPicPr>
          <p:cNvPr id="43010" name="Picture 2" descr="Flamenco, 1984 - Fernando Botero"/>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648200" y="1668290"/>
            <a:ext cx="4038600" cy="43897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51920" y="5589240"/>
            <a:ext cx="760205" cy="501352"/>
          </a:xfrm>
          <a:prstGeom prst="rect">
            <a:avLst/>
          </a:prstGeom>
        </p:spPr>
        <p:txBody>
          <a:bodyPr vert="horz" wrap="square" lIns="91440" tIns="45720" rIns="91440" bIns="45720" rtlCol="0" anchor="ctr">
            <a:noAutofit/>
          </a:bodyPr>
          <a:lstStyle/>
          <a:p>
            <a:pPr algn="r"/>
            <a:r>
              <a:rPr lang="el-GR" b="1" dirty="0" smtClean="0">
                <a:latin typeface="+mj-lt"/>
              </a:rPr>
              <a:t>[11]</a:t>
            </a:r>
            <a:endParaRPr lang="el-GR" b="1" dirty="0" smtClean="0">
              <a:latin typeface="+mj-lt"/>
            </a:endParaRPr>
          </a:p>
        </p:txBody>
      </p:sp>
    </p:spTree>
    <p:custDataLst>
      <p:tags r:id="rId1"/>
    </p:custDataLst>
    <p:extLst>
      <p:ext uri="{BB962C8B-B14F-4D97-AF65-F5344CB8AC3E}">
        <p14:creationId xmlns:p14="http://schemas.microsoft.com/office/powerpoint/2010/main" val="397721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Προβολή έργων του </a:t>
            </a:r>
            <a:r>
              <a:rPr lang="el-GR" dirty="0" err="1"/>
              <a:t>Botero</a:t>
            </a:r>
            <a:r>
              <a:rPr lang="el-GR" dirty="0"/>
              <a:t> </a:t>
            </a:r>
            <a:r>
              <a:rPr lang="el-GR" dirty="0" smtClean="0"/>
              <a:t>(3/3</a:t>
            </a:r>
            <a:r>
              <a:rPr lang="el-GR" dirty="0"/>
              <a:t>)</a:t>
            </a:r>
          </a:p>
        </p:txBody>
      </p:sp>
      <p:sp>
        <p:nvSpPr>
          <p:cNvPr id="3" name="Content Placeholder 2"/>
          <p:cNvSpPr>
            <a:spLocks noGrp="1"/>
          </p:cNvSpPr>
          <p:nvPr>
            <p:ph sz="half" idx="1"/>
          </p:nvPr>
        </p:nvSpPr>
        <p:spPr/>
        <p:txBody>
          <a:bodyPr>
            <a:noAutofit/>
          </a:bodyPr>
          <a:lstStyle/>
          <a:p>
            <a:pPr marL="0" indent="0">
              <a:buNone/>
            </a:pPr>
            <a:r>
              <a:rPr lang="el-GR" dirty="0"/>
              <a:t>Τα παιδιά μίλησαν για τις μορφές του</a:t>
            </a:r>
            <a:r>
              <a:rPr lang="en-US" dirty="0"/>
              <a:t> </a:t>
            </a:r>
            <a:r>
              <a:rPr lang="en-US" dirty="0" err="1"/>
              <a:t>Botero</a:t>
            </a:r>
            <a:r>
              <a:rPr lang="el-GR" dirty="0"/>
              <a:t>:</a:t>
            </a:r>
          </a:p>
          <a:p>
            <a:pPr marL="0" indent="0">
              <a:buNone/>
            </a:pPr>
            <a:r>
              <a:rPr lang="el-GR" dirty="0"/>
              <a:t>«Χοντρούς τους κάνει!»</a:t>
            </a:r>
          </a:p>
          <a:p>
            <a:pPr marL="0" indent="0">
              <a:buNone/>
            </a:pPr>
            <a:r>
              <a:rPr lang="el-GR" dirty="0"/>
              <a:t>«Δεν είναι σωστό να τους λέμε χοντρούς. Ένα παιδί με είχε πει χοντρό μια μέρα και είχα </a:t>
            </a:r>
            <a:r>
              <a:rPr lang="el-GR" dirty="0" smtClean="0"/>
              <a:t>στεναχωρηθεί</a:t>
            </a:r>
            <a:r>
              <a:rPr lang="en-US" dirty="0"/>
              <a:t>.</a:t>
            </a:r>
            <a:r>
              <a:rPr lang="el-GR" dirty="0" smtClean="0"/>
              <a:t>»</a:t>
            </a:r>
            <a:endParaRPr lang="el-GR" dirty="0"/>
          </a:p>
          <a:p>
            <a:pPr marL="0" indent="0">
              <a:buNone/>
            </a:pPr>
            <a:r>
              <a:rPr lang="el-GR" dirty="0"/>
              <a:t>«Είναι κάπως στρογγυλοί»</a:t>
            </a:r>
          </a:p>
          <a:p>
            <a:pPr marL="0" indent="0">
              <a:buNone/>
            </a:pPr>
            <a:endParaRPr lang="el-GR" dirty="0"/>
          </a:p>
        </p:txBody>
      </p:sp>
      <p:sp>
        <p:nvSpPr>
          <p:cNvPr id="4" name="Content Placeholder 3"/>
          <p:cNvSpPr>
            <a:spLocks noGrp="1"/>
          </p:cNvSpPr>
          <p:nvPr>
            <p:ph sz="half" idx="2"/>
          </p:nvPr>
        </p:nvSpPr>
        <p:spPr/>
        <p:txBody>
          <a:bodyPr>
            <a:normAutofit/>
          </a:bodyPr>
          <a:lstStyle/>
          <a:p>
            <a:pPr marL="0" indent="0">
              <a:buNone/>
            </a:pPr>
            <a:r>
              <a:rPr lang="el-GR" dirty="0"/>
              <a:t>«Δεν είναι όμως σαν κύκλοι, όπως οι άνθρωποι του βιβλίου»</a:t>
            </a:r>
          </a:p>
          <a:p>
            <a:pPr marL="0" indent="0">
              <a:buNone/>
            </a:pPr>
            <a:r>
              <a:rPr lang="el-GR" dirty="0"/>
              <a:t>«Η χορεύτρια έχει χοντρά πόδια αλλά μπορεί και ισορροπεί στις μύτες» </a:t>
            </a:r>
          </a:p>
          <a:p>
            <a:endParaRPr lang="el-GR" dirty="0"/>
          </a:p>
        </p:txBody>
      </p:sp>
    </p:spTree>
    <p:extLst>
      <p:ext uri="{BB962C8B-B14F-4D97-AF65-F5344CB8AC3E}">
        <p14:creationId xmlns:p14="http://schemas.microsoft.com/office/powerpoint/2010/main" val="30635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Τα γλυπτά του </a:t>
            </a:r>
            <a:r>
              <a:rPr lang="el-GR" dirty="0" err="1"/>
              <a:t>Botero</a:t>
            </a:r>
            <a:r>
              <a:rPr lang="el-GR" dirty="0"/>
              <a:t> (</a:t>
            </a:r>
            <a:r>
              <a:rPr lang="el-GR" dirty="0" smtClean="0"/>
              <a:t>1/3)</a:t>
            </a:r>
            <a:endParaRPr lang="el-GR" dirty="0"/>
          </a:p>
        </p:txBody>
      </p:sp>
      <p:sp>
        <p:nvSpPr>
          <p:cNvPr id="3" name="Content Placeholder 2"/>
          <p:cNvSpPr>
            <a:spLocks noGrp="1"/>
          </p:cNvSpPr>
          <p:nvPr>
            <p:ph sz="half" idx="1"/>
          </p:nvPr>
        </p:nvSpPr>
        <p:spPr>
          <a:xfrm>
            <a:off x="457200" y="1600200"/>
            <a:ext cx="4258816" cy="4525963"/>
          </a:xfrm>
        </p:spPr>
        <p:txBody>
          <a:bodyPr>
            <a:noAutofit/>
          </a:bodyPr>
          <a:lstStyle/>
          <a:p>
            <a:pPr marL="0" indent="0">
              <a:buNone/>
            </a:pPr>
            <a:r>
              <a:rPr lang="el-GR" sz="2600" dirty="0"/>
              <a:t>Η δεύτερη ενότητα των έργων που παρουσιάστηκαν περιλάμβανε τα </a:t>
            </a:r>
            <a:r>
              <a:rPr lang="el-GR" sz="2600" dirty="0" smtClean="0"/>
              <a:t>γλυπτά</a:t>
            </a:r>
            <a:r>
              <a:rPr lang="en-US" sz="2600" dirty="0" smtClean="0"/>
              <a:t> </a:t>
            </a:r>
            <a:r>
              <a:rPr lang="el-GR" sz="2600" dirty="0" smtClean="0"/>
              <a:t>του </a:t>
            </a:r>
            <a:r>
              <a:rPr lang="el-GR" sz="2600" dirty="0"/>
              <a:t>καλλιτέχνη, τα οποία επίσης χαρακτηρίζονται από τον  μεγάλο όγκο </a:t>
            </a:r>
            <a:r>
              <a:rPr lang="el-GR" sz="2600" dirty="0" smtClean="0"/>
              <a:t>τους.</a:t>
            </a:r>
            <a:r>
              <a:rPr lang="en-US" sz="2600" dirty="0" smtClean="0"/>
              <a:t> </a:t>
            </a:r>
            <a:r>
              <a:rPr lang="el-GR" sz="2600" dirty="0" smtClean="0"/>
              <a:t>Απεικονίζουν </a:t>
            </a:r>
            <a:r>
              <a:rPr lang="el-GR" sz="2600" dirty="0"/>
              <a:t>κυρίως ζώα, όπως γάτες, πουλιά και άλογα. </a:t>
            </a:r>
            <a:r>
              <a:rPr lang="en-US" sz="2600" dirty="0" smtClean="0"/>
              <a:t> </a:t>
            </a:r>
            <a:r>
              <a:rPr lang="el-GR" sz="2600" dirty="0" smtClean="0"/>
              <a:t>Τα </a:t>
            </a:r>
            <a:r>
              <a:rPr lang="el-GR" sz="2600" dirty="0"/>
              <a:t>περισσότερα γλυπτά του </a:t>
            </a:r>
            <a:r>
              <a:rPr lang="en-US" sz="2600" dirty="0" err="1"/>
              <a:t>Botero</a:t>
            </a:r>
            <a:r>
              <a:rPr lang="el-GR" sz="2600" dirty="0"/>
              <a:t> βρίσκονται στη Κολομβία ή στην Ισπανία. </a:t>
            </a:r>
          </a:p>
          <a:p>
            <a:pPr marL="0" indent="0">
              <a:buNone/>
            </a:pPr>
            <a:endParaRPr lang="el-GR" sz="2600" dirty="0"/>
          </a:p>
        </p:txBody>
      </p:sp>
      <p:pic>
        <p:nvPicPr>
          <p:cNvPr id="35842" name="Picture 2" descr="άγαλμα του Μποτέρο: άλογο"/>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652120" y="1587708"/>
            <a:ext cx="2873830"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60032" y="5604994"/>
            <a:ext cx="760205" cy="501352"/>
          </a:xfrm>
          <a:prstGeom prst="rect">
            <a:avLst/>
          </a:prstGeom>
        </p:spPr>
        <p:txBody>
          <a:bodyPr vert="horz" wrap="square" lIns="91440" tIns="45720" rIns="91440" bIns="45720" rtlCol="0" anchor="ctr">
            <a:noAutofit/>
          </a:bodyPr>
          <a:lstStyle/>
          <a:p>
            <a:pPr algn="r"/>
            <a:r>
              <a:rPr lang="el-GR" b="1" dirty="0" smtClean="0">
                <a:latin typeface="+mj-lt"/>
              </a:rPr>
              <a:t>[12]</a:t>
            </a:r>
            <a:endParaRPr lang="el-GR" b="1" dirty="0" smtClean="0">
              <a:latin typeface="+mj-lt"/>
            </a:endParaRPr>
          </a:p>
        </p:txBody>
      </p:sp>
    </p:spTree>
    <p:custDataLst>
      <p:tags r:id="rId1"/>
    </p:custDataLst>
    <p:extLst>
      <p:ext uri="{BB962C8B-B14F-4D97-AF65-F5344CB8AC3E}">
        <p14:creationId xmlns:p14="http://schemas.microsoft.com/office/powerpoint/2010/main" val="78605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Τα γλυπτά του </a:t>
            </a:r>
            <a:r>
              <a:rPr lang="el-GR" dirty="0" err="1"/>
              <a:t>Botero</a:t>
            </a:r>
            <a:r>
              <a:rPr lang="el-GR" dirty="0"/>
              <a:t> (</a:t>
            </a:r>
            <a:r>
              <a:rPr lang="el-GR" dirty="0" smtClean="0"/>
              <a:t>2/3)</a:t>
            </a:r>
            <a:endParaRPr lang="el-GR" dirty="0"/>
          </a:p>
        </p:txBody>
      </p:sp>
      <p:sp>
        <p:nvSpPr>
          <p:cNvPr id="3" name="Content Placeholder 2"/>
          <p:cNvSpPr>
            <a:spLocks noGrp="1"/>
          </p:cNvSpPr>
          <p:nvPr>
            <p:ph sz="half" idx="1"/>
          </p:nvPr>
        </p:nvSpPr>
        <p:spPr/>
        <p:txBody>
          <a:bodyPr/>
          <a:lstStyle/>
          <a:p>
            <a:pPr marL="0" indent="0">
              <a:buNone/>
            </a:pPr>
            <a:r>
              <a:rPr lang="el-GR" dirty="0"/>
              <a:t>Σταθήκαμε ιδιαίτερα σε ένα γλυπτό που βρίσκεται στη Στοά </a:t>
            </a:r>
            <a:r>
              <a:rPr lang="el-GR" dirty="0" err="1"/>
              <a:t>Σπυρομήλιου</a:t>
            </a:r>
            <a:r>
              <a:rPr lang="el-GR" dirty="0"/>
              <a:t>, στο κέντρο της Αθήνας. Πρόκειται για το γλυπτό με τίτλο «Η αρπαγή της Ευρώπης». </a:t>
            </a:r>
            <a:endParaRPr lang="el-GR" dirty="0" smtClean="0"/>
          </a:p>
          <a:p>
            <a:pPr>
              <a:buFont typeface="Calibri" panose="020F0502020204030204" pitchFamily="34" charset="0"/>
              <a:buChar char="−"/>
            </a:pPr>
            <a:r>
              <a:rPr lang="el-GR" dirty="0"/>
              <a:t>Τι νομίζετε ότι δείχνει αυτό το γλυπτό;</a:t>
            </a:r>
          </a:p>
          <a:p>
            <a:endParaRPr lang="el-GR" dirty="0"/>
          </a:p>
        </p:txBody>
      </p:sp>
      <p:pic>
        <p:nvPicPr>
          <p:cNvPr id="5" name="Picture 2" descr="Η αρπαγή της Ευρώπη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92774" y="1600200"/>
            <a:ext cx="3549452" cy="4525963"/>
          </a:xfrm>
          <a:prstGeom prst="rect">
            <a:avLst/>
          </a:prstGeom>
          <a:noFill/>
        </p:spPr>
      </p:pic>
      <p:sp>
        <p:nvSpPr>
          <p:cNvPr id="6" name="TextBox 5"/>
          <p:cNvSpPr txBox="1"/>
          <p:nvPr/>
        </p:nvSpPr>
        <p:spPr>
          <a:xfrm>
            <a:off x="4099827" y="5589240"/>
            <a:ext cx="760205" cy="501352"/>
          </a:xfrm>
          <a:prstGeom prst="rect">
            <a:avLst/>
          </a:prstGeom>
        </p:spPr>
        <p:txBody>
          <a:bodyPr vert="horz" wrap="square" lIns="91440" tIns="45720" rIns="91440" bIns="45720" rtlCol="0" anchor="ctr">
            <a:noAutofit/>
          </a:bodyPr>
          <a:lstStyle/>
          <a:p>
            <a:pPr algn="r"/>
            <a:r>
              <a:rPr lang="el-GR" b="1" dirty="0" smtClean="0">
                <a:latin typeface="+mj-lt"/>
              </a:rPr>
              <a:t>[13]</a:t>
            </a:r>
            <a:endParaRPr lang="el-GR" b="1" dirty="0" smtClean="0">
              <a:latin typeface="+mj-lt"/>
            </a:endParaRPr>
          </a:p>
        </p:txBody>
      </p:sp>
    </p:spTree>
    <p:custDataLst>
      <p:tags r:id="rId1"/>
    </p:custDataLst>
    <p:extLst>
      <p:ext uri="{BB962C8B-B14F-4D97-AF65-F5344CB8AC3E}">
        <p14:creationId xmlns:p14="http://schemas.microsoft.com/office/powerpoint/2010/main" val="208372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618856" cy="4525963"/>
          </a:xfrm>
        </p:spPr>
        <p:txBody>
          <a:bodyPr>
            <a:noAutofit/>
          </a:bodyPr>
          <a:lstStyle/>
          <a:p>
            <a:pPr marL="0" indent="0">
              <a:spcBef>
                <a:spcPts val="600"/>
              </a:spcBef>
              <a:spcAft>
                <a:spcPts val="600"/>
              </a:spcAft>
              <a:buNone/>
            </a:pPr>
            <a:r>
              <a:rPr lang="el-GR" sz="2600" b="1" dirty="0" smtClean="0"/>
              <a:t>Διδακτική πρακτική</a:t>
            </a:r>
            <a:r>
              <a:rPr lang="en-GB" sz="2600" dirty="0" smtClean="0"/>
              <a:t>:</a:t>
            </a:r>
            <a:r>
              <a:rPr lang="en-US" sz="2600" dirty="0" smtClean="0"/>
              <a:t> </a:t>
            </a:r>
            <a:r>
              <a:rPr lang="el-GR" sz="2600" dirty="0"/>
              <a:t/>
            </a:r>
            <a:br>
              <a:rPr lang="el-GR" sz="2600" dirty="0"/>
            </a:br>
            <a:r>
              <a:rPr lang="el-GR" sz="2600" dirty="0"/>
              <a:t>Εβίτα </a:t>
            </a:r>
            <a:r>
              <a:rPr lang="el-GR" sz="2600" dirty="0" err="1" smtClean="0"/>
              <a:t>Τσιόλη</a:t>
            </a:r>
            <a:r>
              <a:rPr lang="el-GR" sz="2600" dirty="0" smtClean="0"/>
              <a:t>. </a:t>
            </a:r>
          </a:p>
          <a:p>
            <a:pPr marL="0" indent="0">
              <a:spcBef>
                <a:spcPts val="600"/>
              </a:spcBef>
              <a:spcAft>
                <a:spcPts val="600"/>
              </a:spcAft>
              <a:buNone/>
            </a:pPr>
            <a:r>
              <a:rPr lang="el-GR" altLang="en-US" sz="2600" b="1" dirty="0" smtClean="0"/>
              <a:t>Βιβλίο: </a:t>
            </a:r>
            <a:r>
              <a:rPr lang="el-GR" altLang="en-US" sz="2600" dirty="0" err="1"/>
              <a:t>Maar</a:t>
            </a:r>
            <a:r>
              <a:rPr lang="el-GR" altLang="en-US" sz="2600" dirty="0"/>
              <a:t>, </a:t>
            </a:r>
            <a:r>
              <a:rPr lang="el-GR" altLang="en-US" sz="2600" dirty="0" err="1"/>
              <a:t>Paul</a:t>
            </a:r>
            <a:r>
              <a:rPr lang="el-GR" altLang="en-US" sz="2600" dirty="0"/>
              <a:t>. </a:t>
            </a:r>
            <a:r>
              <a:rPr lang="el-GR" altLang="en-US" sz="2600" b="1" dirty="0"/>
              <a:t>Το ταξίδι της Λίζας</a:t>
            </a:r>
            <a:r>
              <a:rPr lang="el-GR" altLang="en-US" sz="2600" dirty="0"/>
              <a:t> / </a:t>
            </a:r>
            <a:r>
              <a:rPr lang="el-GR" altLang="en-US" sz="2600" dirty="0" smtClean="0"/>
              <a:t>εικονογράφηση </a:t>
            </a:r>
            <a:r>
              <a:rPr lang="el-GR" altLang="en-US" sz="2600" dirty="0" err="1"/>
              <a:t>Κεστούτις</a:t>
            </a:r>
            <a:r>
              <a:rPr lang="el-GR" altLang="en-US" sz="2600" dirty="0"/>
              <a:t> </a:t>
            </a:r>
            <a:r>
              <a:rPr lang="el-GR" altLang="en-US" sz="2600" dirty="0" err="1"/>
              <a:t>Κασπαραβίτσιους</a:t>
            </a:r>
            <a:r>
              <a:rPr lang="el-GR" altLang="en-US" sz="2600" dirty="0"/>
              <a:t> · μετάφραση Μαρία </a:t>
            </a:r>
            <a:r>
              <a:rPr lang="el-GR" altLang="en-US" sz="2600" dirty="0" err="1"/>
              <a:t>Μούγιαννη</a:t>
            </a:r>
            <a:r>
              <a:rPr lang="el-GR" altLang="en-US" sz="2600" dirty="0"/>
              <a:t>. - Αθήνα : Κάστωρ, 1998</a:t>
            </a:r>
            <a:r>
              <a:rPr lang="el-GR" altLang="en-US" sz="2600" dirty="0" smtClean="0"/>
              <a:t>.</a:t>
            </a:r>
            <a:endParaRPr lang="el-GR" altLang="en-US" sz="2600" dirty="0"/>
          </a:p>
          <a:p>
            <a:pPr marL="0" indent="0">
              <a:spcBef>
                <a:spcPts val="600"/>
              </a:spcBef>
              <a:spcAft>
                <a:spcPts val="600"/>
              </a:spcAft>
              <a:buNone/>
            </a:pPr>
            <a:r>
              <a:rPr lang="el-GR" sz="2600" b="1" dirty="0"/>
              <a:t>Θέμα</a:t>
            </a:r>
            <a:r>
              <a:rPr lang="el-GR" sz="2600" dirty="0"/>
              <a:t>: Ο </a:t>
            </a:r>
            <a:r>
              <a:rPr lang="el-GR" sz="2600" dirty="0" err="1" smtClean="0"/>
              <a:t>Μποτέρο</a:t>
            </a:r>
            <a:r>
              <a:rPr lang="en-US" sz="2600" dirty="0" smtClean="0"/>
              <a:t>.</a:t>
            </a:r>
            <a:endParaRPr lang="el-GR" sz="2600" dirty="0"/>
          </a:p>
          <a:p>
            <a:pPr marL="0" indent="0">
              <a:spcBef>
                <a:spcPts val="600"/>
              </a:spcBef>
              <a:spcAft>
                <a:spcPts val="600"/>
              </a:spcAft>
              <a:buNone/>
            </a:pPr>
            <a:endParaRPr lang="el-GR" sz="2600" dirty="0" smtClean="0"/>
          </a:p>
          <a:p>
            <a:pPr marL="0" indent="0">
              <a:spcBef>
                <a:spcPts val="600"/>
              </a:spcBef>
              <a:spcAft>
                <a:spcPts val="600"/>
              </a:spcAft>
              <a:buNone/>
            </a:pPr>
            <a:endParaRPr lang="en-US" altLang="en-US" sz="2600" dirty="0" smtClean="0"/>
          </a:p>
          <a:p>
            <a:pPr marL="0" indent="0">
              <a:spcBef>
                <a:spcPts val="600"/>
              </a:spcBef>
              <a:spcAft>
                <a:spcPts val="600"/>
              </a:spcAft>
              <a:buNone/>
            </a:pPr>
            <a:endParaRPr lang="en-GB" sz="2600" dirty="0"/>
          </a:p>
        </p:txBody>
      </p:sp>
      <p:sp>
        <p:nvSpPr>
          <p:cNvPr id="5" name="TextBox 4"/>
          <p:cNvSpPr txBox="1"/>
          <p:nvPr/>
        </p:nvSpPr>
        <p:spPr>
          <a:xfrm>
            <a:off x="4891915" y="512118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24" name="Picture 3" descr="Εξώφυλλο"/>
          <p:cNvPicPr>
            <a:picLocks noGrp="1" noChangeAspect="1" noChangeArrowheads="1"/>
          </p:cNvPicPr>
          <p:nvPr>
            <p:ph sz="half" idx="2"/>
          </p:nvPr>
        </p:nvPicPr>
        <p:blipFill>
          <a:blip r:embed="rId3" cstate="screen"/>
          <a:srcRect/>
          <a:stretch>
            <a:fillRect/>
          </a:stretch>
        </p:blipFill>
        <p:spPr bwMode="auto">
          <a:xfrm>
            <a:off x="5364088" y="1768764"/>
            <a:ext cx="3048000" cy="371246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928160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γλυπτά του </a:t>
            </a:r>
            <a:r>
              <a:rPr lang="el-GR" dirty="0" err="1"/>
              <a:t>Botero</a:t>
            </a:r>
            <a:r>
              <a:rPr lang="el-GR" dirty="0"/>
              <a:t> </a:t>
            </a:r>
            <a:r>
              <a:rPr lang="el-GR" dirty="0" smtClean="0"/>
              <a:t>(3/3</a:t>
            </a:r>
            <a:r>
              <a:rPr lang="el-GR" dirty="0"/>
              <a:t>)</a:t>
            </a:r>
          </a:p>
        </p:txBody>
      </p:sp>
      <p:sp>
        <p:nvSpPr>
          <p:cNvPr id="3" name="Content Placeholder 2"/>
          <p:cNvSpPr>
            <a:spLocks noGrp="1"/>
          </p:cNvSpPr>
          <p:nvPr>
            <p:ph sz="half" idx="1"/>
          </p:nvPr>
        </p:nvSpPr>
        <p:spPr>
          <a:xfrm>
            <a:off x="457200" y="1600200"/>
            <a:ext cx="4186808" cy="4525963"/>
          </a:xfrm>
        </p:spPr>
        <p:txBody>
          <a:bodyPr>
            <a:noAutofit/>
          </a:bodyPr>
          <a:lstStyle/>
          <a:p>
            <a:pPr>
              <a:buFont typeface="Calibri" panose="020F0502020204030204" pitchFamily="34" charset="0"/>
              <a:buChar char="−"/>
            </a:pPr>
            <a:r>
              <a:rPr lang="el-GR" sz="2400" dirty="0" smtClean="0"/>
              <a:t>Έναν </a:t>
            </a:r>
            <a:r>
              <a:rPr lang="el-GR" sz="2400" dirty="0" err="1"/>
              <a:t>μονόκερο</a:t>
            </a:r>
            <a:r>
              <a:rPr lang="el-GR" sz="2400" dirty="0"/>
              <a:t> και μια γυναίκα!</a:t>
            </a:r>
          </a:p>
          <a:p>
            <a:pPr marL="0" indent="0">
              <a:buNone/>
            </a:pPr>
            <a:r>
              <a:rPr lang="el-GR" sz="2400" dirty="0"/>
              <a:t>(Στη φωτογραφία </a:t>
            </a:r>
            <a:r>
              <a:rPr lang="el-GR" sz="2400" dirty="0" smtClean="0"/>
              <a:t>φαινόταν </a:t>
            </a:r>
            <a:r>
              <a:rPr lang="el-GR" sz="2400" dirty="0"/>
              <a:t>μόνο το ένα από τα δύο κέρατα του ταύρου και πολλά από τα παιδιά είπαν ότι το ζώο ήταν ένας </a:t>
            </a:r>
            <a:r>
              <a:rPr lang="el-GR" sz="2400" dirty="0" err="1"/>
              <a:t>μονόκερος</a:t>
            </a:r>
            <a:r>
              <a:rPr lang="el-GR" sz="2400" dirty="0"/>
              <a:t>.)</a:t>
            </a:r>
          </a:p>
          <a:p>
            <a:pPr marL="0" indent="0">
              <a:buNone/>
            </a:pPr>
            <a:r>
              <a:rPr lang="el-GR" sz="2400" dirty="0"/>
              <a:t>Έγινε μια σύντομη αναφορά στο μύθο</a:t>
            </a:r>
            <a:r>
              <a:rPr lang="en-US" sz="2400" dirty="0"/>
              <a:t> </a:t>
            </a:r>
            <a:r>
              <a:rPr lang="el-GR" sz="2400" dirty="0"/>
              <a:t>της αρπαγής της Ευρώπης από τον Δία, ο οποίος είχε μεταμορφωθεί σε ταύρο. </a:t>
            </a:r>
          </a:p>
          <a:p>
            <a:pPr>
              <a:buFont typeface="Calibri" panose="020F0502020204030204" pitchFamily="34" charset="0"/>
              <a:buChar char="−"/>
            </a:pPr>
            <a:endParaRPr lang="el-GR" sz="2400" dirty="0"/>
          </a:p>
        </p:txBody>
      </p:sp>
      <p:pic>
        <p:nvPicPr>
          <p:cNvPr id="5" name="Picture 2" descr="Η αρπαγή της Ευρώπη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92774" y="1600200"/>
            <a:ext cx="3549452" cy="4525963"/>
          </a:xfrm>
          <a:prstGeom prst="rect">
            <a:avLst/>
          </a:prstGeom>
          <a:noFill/>
        </p:spPr>
      </p:pic>
      <p:sp>
        <p:nvSpPr>
          <p:cNvPr id="6" name="TextBox 5"/>
          <p:cNvSpPr txBox="1"/>
          <p:nvPr/>
        </p:nvSpPr>
        <p:spPr>
          <a:xfrm>
            <a:off x="4099827" y="5589240"/>
            <a:ext cx="760205" cy="501352"/>
          </a:xfrm>
          <a:prstGeom prst="rect">
            <a:avLst/>
          </a:prstGeom>
        </p:spPr>
        <p:txBody>
          <a:bodyPr vert="horz" wrap="square" lIns="91440" tIns="45720" rIns="91440" bIns="45720" rtlCol="0" anchor="ctr">
            <a:noAutofit/>
          </a:bodyPr>
          <a:lstStyle/>
          <a:p>
            <a:pPr algn="r"/>
            <a:r>
              <a:rPr lang="el-GR" b="1" dirty="0" smtClean="0">
                <a:latin typeface="+mj-lt"/>
              </a:rPr>
              <a:t>[13]</a:t>
            </a:r>
            <a:endParaRPr lang="el-GR" b="1" dirty="0" smtClean="0">
              <a:latin typeface="+mj-lt"/>
            </a:endParaRPr>
          </a:p>
        </p:txBody>
      </p:sp>
    </p:spTree>
    <p:custDataLst>
      <p:tags r:id="rId1"/>
    </p:custDataLst>
    <p:extLst>
      <p:ext uri="{BB962C8B-B14F-4D97-AF65-F5344CB8AC3E}">
        <p14:creationId xmlns:p14="http://schemas.microsoft.com/office/powerpoint/2010/main" val="352093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Παιχνίδι παγωμένων </a:t>
            </a:r>
            <a:r>
              <a:rPr lang="el-GR" dirty="0" smtClean="0"/>
              <a:t>εικόνων (1/2)</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a:t>Στη συνέχεια παίξαμε ένα παιχνίδι δημιουργίας παγωμένων εικόνων από τα παιδιά με έμπνευση από το έργο του </a:t>
            </a:r>
            <a:r>
              <a:rPr lang="en-US" sz="2600" dirty="0" err="1"/>
              <a:t>Botero</a:t>
            </a:r>
            <a:r>
              <a:rPr lang="en-US" sz="2600" dirty="0" smtClean="0"/>
              <a:t>. </a:t>
            </a:r>
          </a:p>
          <a:p>
            <a:pPr marL="0" indent="0">
              <a:buNone/>
            </a:pPr>
            <a:r>
              <a:rPr lang="el-GR" sz="2600" dirty="0"/>
              <a:t>Τα παιδιά σε ζευγάρια διάλεγαν ποιες μορφές ήθελαν να είναι από τα έργα που είχαμε δει και έφτιαχναν τις παγωμένες εικόνες τους. </a:t>
            </a:r>
          </a:p>
          <a:p>
            <a:pPr marL="0" indent="0">
              <a:buNone/>
            </a:pPr>
            <a:r>
              <a:rPr lang="el-GR" sz="2600" dirty="0" smtClean="0"/>
              <a:t> </a:t>
            </a:r>
            <a:endParaRPr lang="el-GR" sz="2600" dirty="0"/>
          </a:p>
          <a:p>
            <a:endParaRPr lang="el-GR" sz="2600" dirty="0"/>
          </a:p>
        </p:txBody>
      </p:sp>
      <p:pic>
        <p:nvPicPr>
          <p:cNvPr id="5" name="Content Placeholder 4" descr="τα παιδιά παίζουν"/>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756578" y="1772816"/>
            <a:ext cx="3822390" cy="3600400"/>
          </a:xfrm>
          <a:prstGeom prst="rect">
            <a:avLst/>
          </a:prstGeom>
          <a:noFill/>
        </p:spPr>
      </p:pic>
    </p:spTree>
    <p:extLst>
      <p:ext uri="{BB962C8B-B14F-4D97-AF65-F5344CB8AC3E}">
        <p14:creationId xmlns:p14="http://schemas.microsoft.com/office/powerpoint/2010/main" val="2642387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Παιχνίδι παγωμένων εικόνων </a:t>
            </a:r>
            <a:r>
              <a:rPr lang="el-GR" dirty="0" smtClean="0"/>
              <a:t>(2/2</a:t>
            </a:r>
            <a:r>
              <a:rPr lang="el-GR" dirty="0"/>
              <a:t>)</a:t>
            </a:r>
          </a:p>
        </p:txBody>
      </p:sp>
      <p:sp>
        <p:nvSpPr>
          <p:cNvPr id="3" name="Content Placeholder 2"/>
          <p:cNvSpPr>
            <a:spLocks noGrp="1"/>
          </p:cNvSpPr>
          <p:nvPr>
            <p:ph sz="half" idx="1"/>
          </p:nvPr>
        </p:nvSpPr>
        <p:spPr/>
        <p:txBody>
          <a:bodyPr>
            <a:normAutofit/>
          </a:bodyPr>
          <a:lstStyle/>
          <a:p>
            <a:pPr marL="0" indent="0">
              <a:buNone/>
            </a:pPr>
            <a:r>
              <a:rPr lang="el-GR" dirty="0"/>
              <a:t>Τα παιδιά μιμήθηκαν  τους μουσικούς, τις χορεύτριες, τον ταύρο και την Ευρώπη και προσπάθησαν με τη στάση τους σώματος και  τις εκφράσεις του προσώπου τους να δείξουν ότι ήταν ογκώδεις και  στρογγυλοί.</a:t>
            </a:r>
            <a:endParaRPr lang="en-US" dirty="0"/>
          </a:p>
          <a:p>
            <a:endParaRPr lang="el-GR" dirty="0"/>
          </a:p>
        </p:txBody>
      </p:sp>
      <p:pic>
        <p:nvPicPr>
          <p:cNvPr id="5" name="Content Placeholder 4" descr="τα παιδιά παίζουν"/>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675690" y="1844824"/>
            <a:ext cx="3975286" cy="3744416"/>
          </a:xfrm>
          <a:prstGeom prst="rect">
            <a:avLst/>
          </a:prstGeom>
          <a:noFill/>
        </p:spPr>
      </p:pic>
    </p:spTree>
    <p:extLst>
      <p:ext uri="{BB962C8B-B14F-4D97-AF65-F5344CB8AC3E}">
        <p14:creationId xmlns:p14="http://schemas.microsoft.com/office/powerpoint/2010/main" val="123829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Παιχνίδι μνήμης (</a:t>
            </a:r>
            <a:r>
              <a:rPr lang="el-GR" dirty="0" smtClean="0"/>
              <a:t>1/5)</a:t>
            </a:r>
            <a:endParaRPr lang="el-GR" dirty="0"/>
          </a:p>
        </p:txBody>
      </p:sp>
      <p:sp>
        <p:nvSpPr>
          <p:cNvPr id="5" name="Content Placeholder 4"/>
          <p:cNvSpPr>
            <a:spLocks noGrp="1"/>
          </p:cNvSpPr>
          <p:nvPr>
            <p:ph idx="1"/>
          </p:nvPr>
        </p:nvSpPr>
        <p:spPr/>
        <p:txBody>
          <a:bodyPr>
            <a:noAutofit/>
          </a:bodyPr>
          <a:lstStyle/>
          <a:p>
            <a:pPr marL="0" indent="0">
              <a:buNone/>
            </a:pPr>
            <a:r>
              <a:rPr lang="el-GR" sz="2800" dirty="0"/>
              <a:t>Είχε γίνει η επιλογή δέκα έργων που απεικόνιζαν ανθρώπινες μορφές. </a:t>
            </a:r>
            <a:r>
              <a:rPr lang="el-GR" sz="2800" dirty="0" smtClean="0"/>
              <a:t>Οι </a:t>
            </a:r>
            <a:r>
              <a:rPr lang="el-GR" sz="2800" dirty="0"/>
              <a:t>πέντε πίνακες ήταν του </a:t>
            </a:r>
            <a:r>
              <a:rPr lang="en-US" sz="2800" dirty="0" err="1"/>
              <a:t>Botero</a:t>
            </a:r>
            <a:r>
              <a:rPr lang="en-US" sz="2800" dirty="0"/>
              <a:t> </a:t>
            </a:r>
            <a:r>
              <a:rPr lang="el-GR" sz="2800" dirty="0"/>
              <a:t>και οι άλλοι πέντε του </a:t>
            </a:r>
            <a:r>
              <a:rPr lang="en-US" sz="2800" dirty="0" err="1"/>
              <a:t>Modigliagni</a:t>
            </a:r>
            <a:r>
              <a:rPr lang="el-GR" sz="2800" dirty="0"/>
              <a:t>, του Ιταλού ζωγράφου που είναι γνωστός για</a:t>
            </a:r>
            <a:r>
              <a:rPr lang="en-US" sz="2800" dirty="0"/>
              <a:t> </a:t>
            </a:r>
            <a:r>
              <a:rPr lang="el-GR" sz="2800" dirty="0"/>
              <a:t>τις ψιλόλιγνες μορφές </a:t>
            </a:r>
            <a:r>
              <a:rPr lang="el-GR" sz="2800" dirty="0" smtClean="0"/>
              <a:t>του.</a:t>
            </a:r>
            <a:r>
              <a:rPr lang="en-US" sz="2800" dirty="0" smtClean="0"/>
              <a:t> </a:t>
            </a:r>
            <a:r>
              <a:rPr lang="el-GR" sz="2800" dirty="0" smtClean="0"/>
              <a:t>Ο </a:t>
            </a:r>
            <a:r>
              <a:rPr lang="el-GR" sz="2800" dirty="0"/>
              <a:t>συγκεκριμένος ζωγράφος επιλέχθηκε για την αντίθεση που έχουν τα έργα του σε σχέση με εκείνα του </a:t>
            </a:r>
            <a:r>
              <a:rPr lang="en-US" sz="2800" dirty="0" err="1"/>
              <a:t>Botero</a:t>
            </a:r>
            <a:r>
              <a:rPr lang="en-US" sz="2800" dirty="0"/>
              <a:t> </a:t>
            </a:r>
            <a:r>
              <a:rPr lang="el-GR" sz="2800" dirty="0"/>
              <a:t>ως προς την απόδοση της ανθρώπινης μορφής. Στα έργα του </a:t>
            </a:r>
            <a:r>
              <a:rPr lang="en-US" sz="2800" dirty="0" err="1"/>
              <a:t>Modiliagni</a:t>
            </a:r>
            <a:r>
              <a:rPr lang="en-US" sz="2800" dirty="0"/>
              <a:t> </a:t>
            </a:r>
            <a:r>
              <a:rPr lang="el-GR" sz="2800" dirty="0"/>
              <a:t>οι μορφές επιμηκύνονται </a:t>
            </a:r>
            <a:r>
              <a:rPr lang="en-US" sz="2800" dirty="0" smtClean="0"/>
              <a:t> </a:t>
            </a:r>
            <a:r>
              <a:rPr lang="el-GR" sz="2800" dirty="0" smtClean="0"/>
              <a:t>χαρακτηριστικά</a:t>
            </a:r>
            <a:r>
              <a:rPr lang="el-GR" sz="2800" dirty="0"/>
              <a:t>.</a:t>
            </a:r>
          </a:p>
          <a:p>
            <a:pPr marL="0" indent="0">
              <a:buNone/>
            </a:pPr>
            <a:endParaRPr lang="el-GR" sz="2800" dirty="0"/>
          </a:p>
        </p:txBody>
      </p:sp>
    </p:spTree>
    <p:extLst>
      <p:ext uri="{BB962C8B-B14F-4D97-AF65-F5344CB8AC3E}">
        <p14:creationId xmlns:p14="http://schemas.microsoft.com/office/powerpoint/2010/main" val="923639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Παιχνίδι μνήμης </a:t>
            </a:r>
            <a:r>
              <a:rPr lang="el-GR" dirty="0" smtClean="0"/>
              <a:t>(2/5</a:t>
            </a:r>
            <a:r>
              <a:rPr lang="el-GR" dirty="0"/>
              <a:t>)</a:t>
            </a:r>
          </a:p>
        </p:txBody>
      </p:sp>
      <p:sp>
        <p:nvSpPr>
          <p:cNvPr id="5" name="Content Placeholder 4"/>
          <p:cNvSpPr>
            <a:spLocks noGrp="1"/>
          </p:cNvSpPr>
          <p:nvPr>
            <p:ph sz="half" idx="1"/>
          </p:nvPr>
        </p:nvSpPr>
        <p:spPr/>
        <p:txBody>
          <a:bodyPr/>
          <a:lstStyle/>
          <a:p>
            <a:pPr marL="0" indent="0">
              <a:buNone/>
            </a:pPr>
            <a:r>
              <a:rPr lang="el-GR" dirty="0"/>
              <a:t>Κάθε πίνακας ήταν εκτυπωμένος δύο φορές σε χαρτί μεγέθους μισού Α4. Όλα τα χαρτιά ήταν τοποθετημένα ανάποδα με την τυπωμένη τους πλευρά προς τα κάτω, στο κέντρο της </a:t>
            </a:r>
            <a:r>
              <a:rPr lang="el-GR" dirty="0" err="1"/>
              <a:t>παρεούλας</a:t>
            </a:r>
            <a:r>
              <a:rPr lang="el-GR" dirty="0"/>
              <a:t>.</a:t>
            </a:r>
          </a:p>
          <a:p>
            <a:endParaRPr lang="el-GR" b="1" dirty="0"/>
          </a:p>
        </p:txBody>
      </p:sp>
      <p:pic>
        <p:nvPicPr>
          <p:cNvPr id="7" name="Picture 2" descr="τα παιδιά παίζουν"/>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644008" y="1844824"/>
            <a:ext cx="4038600" cy="3032798"/>
          </a:xfrm>
          <a:prstGeom prst="rect">
            <a:avLst/>
          </a:prstGeom>
          <a:noFill/>
        </p:spPr>
      </p:pic>
    </p:spTree>
    <p:extLst>
      <p:ext uri="{BB962C8B-B14F-4D97-AF65-F5344CB8AC3E}">
        <p14:creationId xmlns:p14="http://schemas.microsoft.com/office/powerpoint/2010/main" val="3272872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Παιχνίδι μνήμης </a:t>
            </a:r>
            <a:r>
              <a:rPr lang="el-GR" dirty="0" smtClean="0"/>
              <a:t>(3/5</a:t>
            </a:r>
            <a:r>
              <a:rPr lang="el-GR" dirty="0"/>
              <a:t>)</a:t>
            </a:r>
          </a:p>
        </p:txBody>
      </p:sp>
      <p:sp>
        <p:nvSpPr>
          <p:cNvPr id="3" name="Content Placeholder 2"/>
          <p:cNvSpPr>
            <a:spLocks noGrp="1"/>
          </p:cNvSpPr>
          <p:nvPr>
            <p:ph sz="half" idx="1"/>
          </p:nvPr>
        </p:nvSpPr>
        <p:spPr/>
        <p:txBody>
          <a:bodyPr>
            <a:noAutofit/>
          </a:bodyPr>
          <a:lstStyle/>
          <a:p>
            <a:pPr marL="0" indent="0">
              <a:buNone/>
            </a:pPr>
            <a:r>
              <a:rPr lang="el-GR" dirty="0"/>
              <a:t>Τους δόθηκε η πληροφορία ότι εκτός από τους πίνακες του </a:t>
            </a:r>
            <a:r>
              <a:rPr lang="el-GR" dirty="0" err="1"/>
              <a:t>Μποτέρο</a:t>
            </a:r>
            <a:r>
              <a:rPr lang="el-GR" dirty="0"/>
              <a:t> θα δουν και πίνακες ενός άλλου ζωγράφου που τον λένε </a:t>
            </a:r>
            <a:r>
              <a:rPr lang="el-GR" dirty="0" err="1"/>
              <a:t>Μοντιλιάνι</a:t>
            </a:r>
            <a:r>
              <a:rPr lang="el-GR" dirty="0"/>
              <a:t>.  </a:t>
            </a:r>
            <a:endParaRPr lang="en-US" dirty="0"/>
          </a:p>
          <a:p>
            <a:pPr marL="0" indent="0">
              <a:buNone/>
            </a:pPr>
            <a:endParaRPr lang="el-GR" dirty="0"/>
          </a:p>
        </p:txBody>
      </p:sp>
      <p:sp>
        <p:nvSpPr>
          <p:cNvPr id="4" name="Content Placeholder 3"/>
          <p:cNvSpPr>
            <a:spLocks noGrp="1"/>
          </p:cNvSpPr>
          <p:nvPr>
            <p:ph sz="half" idx="2"/>
          </p:nvPr>
        </p:nvSpPr>
        <p:spPr/>
        <p:txBody>
          <a:bodyPr>
            <a:noAutofit/>
          </a:bodyPr>
          <a:lstStyle/>
          <a:p>
            <a:pPr marL="0" indent="0">
              <a:buNone/>
            </a:pPr>
            <a:r>
              <a:rPr lang="el-GR" dirty="0" smtClean="0"/>
              <a:t>«Οι </a:t>
            </a:r>
            <a:r>
              <a:rPr lang="el-GR" dirty="0"/>
              <a:t>μορφές του </a:t>
            </a:r>
            <a:r>
              <a:rPr lang="el-GR" dirty="0" err="1"/>
              <a:t>Μοντιλιάνι</a:t>
            </a:r>
            <a:r>
              <a:rPr lang="el-GR" dirty="0"/>
              <a:t> είναι πολύ διαφορετικές από εκείνες του   </a:t>
            </a:r>
            <a:r>
              <a:rPr lang="el-GR" dirty="0" err="1"/>
              <a:t>Μποτέρο</a:t>
            </a:r>
            <a:r>
              <a:rPr lang="el-GR" dirty="0"/>
              <a:t>. Σαν να είναι το αντίθετό τους. Πώς νομίζετε ότι μπορεί να </a:t>
            </a:r>
            <a:r>
              <a:rPr lang="el-GR" dirty="0" smtClean="0"/>
              <a:t>είναι;»</a:t>
            </a:r>
            <a:endParaRPr lang="en-US" dirty="0" smtClean="0"/>
          </a:p>
          <a:p>
            <a:pPr lvl="1"/>
            <a:r>
              <a:rPr lang="el-GR" sz="2800" dirty="0" smtClean="0"/>
              <a:t>Λεπτές!</a:t>
            </a:r>
            <a:endParaRPr lang="en-US" sz="2800" dirty="0" smtClean="0"/>
          </a:p>
          <a:p>
            <a:pPr lvl="1"/>
            <a:r>
              <a:rPr lang="el-GR" sz="2800" dirty="0" smtClean="0"/>
              <a:t>Μακρουλές! </a:t>
            </a:r>
            <a:endParaRPr lang="el-GR" sz="2800" dirty="0"/>
          </a:p>
          <a:p>
            <a:endParaRPr lang="el-GR" dirty="0"/>
          </a:p>
        </p:txBody>
      </p:sp>
    </p:spTree>
    <p:extLst>
      <p:ext uri="{BB962C8B-B14F-4D97-AF65-F5344CB8AC3E}">
        <p14:creationId xmlns:p14="http://schemas.microsoft.com/office/powerpoint/2010/main" val="38581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Παιχνίδι μνήμης </a:t>
            </a:r>
            <a:r>
              <a:rPr lang="el-GR" dirty="0" smtClean="0"/>
              <a:t>(4/5</a:t>
            </a:r>
            <a:r>
              <a:rPr lang="el-GR" dirty="0"/>
              <a:t>)</a:t>
            </a:r>
          </a:p>
        </p:txBody>
      </p:sp>
      <p:sp>
        <p:nvSpPr>
          <p:cNvPr id="3" name="Content Placeholder 2"/>
          <p:cNvSpPr>
            <a:spLocks noGrp="1"/>
          </p:cNvSpPr>
          <p:nvPr>
            <p:ph sz="half" idx="1"/>
          </p:nvPr>
        </p:nvSpPr>
        <p:spPr/>
        <p:txBody>
          <a:bodyPr/>
          <a:lstStyle/>
          <a:p>
            <a:pPr marL="0" indent="0">
              <a:buNone/>
            </a:pPr>
            <a:r>
              <a:rPr lang="el-GR" dirty="0"/>
              <a:t>Ένα ένα παιδί, με τη σειρά, γύριζε δύο χαρτιά. Αν δεν έβρισκε τις ίδιες εικόνες, ξαναγύριζε τα χαρτιά. Αν τις έβρισκε τις έπαιρνε από το πάτωμα.</a:t>
            </a:r>
          </a:p>
          <a:p>
            <a:endParaRPr lang="el-GR" dirty="0"/>
          </a:p>
        </p:txBody>
      </p:sp>
      <p:pic>
        <p:nvPicPr>
          <p:cNvPr id="5" name="Picture 2" descr="τα παιδιά παίζουν"/>
          <p:cNvPicPr>
            <a:picLocks noGrp="1" noChangeAspect="1" noChangeArrowheads="1"/>
          </p:cNvPicPr>
          <p:nvPr>
            <p:ph sz="half" idx="2"/>
          </p:nvPr>
        </p:nvPicPr>
        <p:blipFill>
          <a:blip r:embed="rId2" cstate="screen"/>
          <a:srcRect/>
          <a:stretch>
            <a:fillRect/>
          </a:stretch>
        </p:blipFill>
        <p:spPr bwMode="auto">
          <a:xfrm>
            <a:off x="4788024" y="1628800"/>
            <a:ext cx="3889248" cy="3316224"/>
          </a:xfrm>
          <a:prstGeom prst="rect">
            <a:avLst/>
          </a:prstGeom>
          <a:noFill/>
        </p:spPr>
      </p:pic>
    </p:spTree>
    <p:extLst>
      <p:ext uri="{BB962C8B-B14F-4D97-AF65-F5344CB8AC3E}">
        <p14:creationId xmlns:p14="http://schemas.microsoft.com/office/powerpoint/2010/main" val="203613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Παιχνίδι μνήμης </a:t>
            </a:r>
            <a:r>
              <a:rPr lang="el-GR" dirty="0" smtClean="0"/>
              <a:t>(5/5</a:t>
            </a:r>
            <a:r>
              <a:rPr lang="el-GR" dirty="0"/>
              <a:t>)</a:t>
            </a:r>
          </a:p>
        </p:txBody>
      </p:sp>
      <p:sp>
        <p:nvSpPr>
          <p:cNvPr id="3" name="Content Placeholder 2"/>
          <p:cNvSpPr>
            <a:spLocks noGrp="1"/>
          </p:cNvSpPr>
          <p:nvPr>
            <p:ph sz="half" idx="1"/>
          </p:nvPr>
        </p:nvSpPr>
        <p:spPr/>
        <p:txBody>
          <a:bodyPr/>
          <a:lstStyle/>
          <a:p>
            <a:pPr marL="0" indent="0">
              <a:buNone/>
            </a:pPr>
            <a:r>
              <a:rPr lang="el-GR" dirty="0"/>
              <a:t>Η διαδικασία αυτή συνεχίστηκε μέχρι να αποκαλυφθούν όλα τα ζευγάρια των εικόνων. </a:t>
            </a:r>
            <a:endParaRPr lang="el-GR" dirty="0" smtClean="0"/>
          </a:p>
          <a:p>
            <a:pPr marL="0" indent="0">
              <a:buNone/>
            </a:pPr>
            <a:r>
              <a:rPr lang="el-GR" dirty="0" smtClean="0"/>
              <a:t>Τα </a:t>
            </a:r>
            <a:r>
              <a:rPr lang="el-GR" dirty="0"/>
              <a:t>παιδιά έδειχναν να έχουν αγωνία αλλά και ενθουσιασμό!</a:t>
            </a:r>
          </a:p>
          <a:p>
            <a:endParaRPr lang="el-GR" dirty="0"/>
          </a:p>
        </p:txBody>
      </p:sp>
      <p:pic>
        <p:nvPicPr>
          <p:cNvPr id="5" name="Picture 2" descr="τα παιδιά παίζουν"/>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355976" y="1628800"/>
            <a:ext cx="4325258" cy="4060800"/>
          </a:xfrm>
          <a:prstGeom prst="rect">
            <a:avLst/>
          </a:prstGeom>
          <a:noFill/>
        </p:spPr>
      </p:pic>
    </p:spTree>
    <p:extLst>
      <p:ext uri="{BB962C8B-B14F-4D97-AF65-F5344CB8AC3E}">
        <p14:creationId xmlns:p14="http://schemas.microsoft.com/office/powerpoint/2010/main" val="340924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 τα ζώα ήταν </a:t>
            </a:r>
            <a:r>
              <a:rPr lang="el-GR" dirty="0" smtClean="0"/>
              <a:t>στρογγυλά</a:t>
            </a:r>
            <a:endParaRPr lang="el-GR" dirty="0"/>
          </a:p>
        </p:txBody>
      </p:sp>
      <p:sp>
        <p:nvSpPr>
          <p:cNvPr id="3" name="Content Placeholder 2"/>
          <p:cNvSpPr>
            <a:spLocks noGrp="1"/>
          </p:cNvSpPr>
          <p:nvPr>
            <p:ph sz="half" idx="1"/>
          </p:nvPr>
        </p:nvSpPr>
        <p:spPr>
          <a:xfrm>
            <a:off x="457200" y="1600200"/>
            <a:ext cx="3106688" cy="4525963"/>
          </a:xfrm>
        </p:spPr>
        <p:txBody>
          <a:bodyPr/>
          <a:lstStyle/>
          <a:p>
            <a:pPr marL="0" indent="0">
              <a:buNone/>
            </a:pPr>
            <a:r>
              <a:rPr lang="el-GR" dirty="0"/>
              <a:t>Είδαμε το </a:t>
            </a:r>
            <a:r>
              <a:rPr lang="en-US" dirty="0" smtClean="0">
                <a:hlinkClick r:id="rId2"/>
              </a:rPr>
              <a:t>video</a:t>
            </a:r>
            <a:r>
              <a:rPr lang="el-GR" dirty="0" smtClean="0"/>
              <a:t>: </a:t>
            </a:r>
            <a:r>
              <a:rPr lang="el-GR" dirty="0"/>
              <a:t>«Αν τα ζώα ήταν </a:t>
            </a:r>
            <a:r>
              <a:rPr lang="el-GR" dirty="0" smtClean="0"/>
              <a:t>στρογγυλά». </a:t>
            </a:r>
            <a:r>
              <a:rPr lang="el-GR" dirty="0"/>
              <a:t>Και μας θύμισαν πολύ τα γλυπτά του </a:t>
            </a:r>
            <a:r>
              <a:rPr lang="en-US" dirty="0" err="1"/>
              <a:t>Botero</a:t>
            </a:r>
            <a:r>
              <a:rPr lang="el-GR" dirty="0"/>
              <a:t>.</a:t>
            </a:r>
            <a:r>
              <a:rPr lang="en-US" dirty="0"/>
              <a:t> </a:t>
            </a:r>
            <a:endParaRPr lang="el-GR" dirty="0"/>
          </a:p>
          <a:p>
            <a:endParaRPr lang="el-GR" dirty="0"/>
          </a:p>
        </p:txBody>
      </p:sp>
      <p:pic>
        <p:nvPicPr>
          <p:cNvPr id="5" name="Picture 2" descr="βίντεο"/>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3890309" y="1700808"/>
            <a:ext cx="4720291" cy="2952328"/>
          </a:xfrm>
          <a:prstGeom prst="rect">
            <a:avLst/>
          </a:prstGeom>
          <a:noFill/>
        </p:spPr>
      </p:pic>
    </p:spTree>
    <p:extLst>
      <p:ext uri="{BB962C8B-B14F-4D97-AF65-F5344CB8AC3E}">
        <p14:creationId xmlns:p14="http://schemas.microsoft.com/office/powerpoint/2010/main" val="131923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Εικαστική </a:t>
            </a:r>
            <a:r>
              <a:rPr lang="el-GR" dirty="0" smtClean="0"/>
              <a:t>δραστηριότητα</a:t>
            </a:r>
            <a:endParaRPr lang="el-GR" dirty="0"/>
          </a:p>
        </p:txBody>
      </p:sp>
      <p:sp>
        <p:nvSpPr>
          <p:cNvPr id="3" name="Content Placeholder 2"/>
          <p:cNvSpPr>
            <a:spLocks noGrp="1"/>
          </p:cNvSpPr>
          <p:nvPr>
            <p:ph sz="half" idx="1"/>
          </p:nvPr>
        </p:nvSpPr>
        <p:spPr>
          <a:xfrm>
            <a:off x="457200" y="1600200"/>
            <a:ext cx="4762872" cy="4525963"/>
          </a:xfrm>
        </p:spPr>
        <p:txBody>
          <a:bodyPr>
            <a:noAutofit/>
          </a:bodyPr>
          <a:lstStyle/>
          <a:p>
            <a:pPr marL="0" indent="0">
              <a:buNone/>
            </a:pPr>
            <a:r>
              <a:rPr lang="el-GR" sz="2400" dirty="0"/>
              <a:t>«Οι μορφές του </a:t>
            </a:r>
            <a:r>
              <a:rPr lang="el-GR" sz="2400" dirty="0" err="1"/>
              <a:t>Μποτέρο</a:t>
            </a:r>
            <a:r>
              <a:rPr lang="el-GR" sz="2400" dirty="0"/>
              <a:t> μοιάζουν σαν να έχουν φουσκώσει, σαν να τις έχουμε γεμίσει με αέρα, όπως κάνουμε με τα μπαλόνια. </a:t>
            </a:r>
            <a:r>
              <a:rPr lang="el-GR" sz="2400" dirty="0" smtClean="0"/>
              <a:t>Και </a:t>
            </a:r>
            <a:r>
              <a:rPr lang="el-GR" sz="2400" dirty="0"/>
              <a:t>παρόλο που οι μορφές είναι παχουλές δείχνουν ελαφριές σαν να μπορούν να πετάξουν ψηλά όπως και τα μπαλόνια. Θα φτιάξουμε κι εμείς ανθρώπους και ζώα σαν εκείνες του </a:t>
            </a:r>
            <a:r>
              <a:rPr lang="en-US" sz="2400" dirty="0" err="1"/>
              <a:t>Botero</a:t>
            </a:r>
            <a:r>
              <a:rPr lang="en-US" sz="2400" dirty="0"/>
              <a:t> </a:t>
            </a:r>
            <a:r>
              <a:rPr lang="el-GR" sz="2400" dirty="0"/>
              <a:t>χρησιμοποιώντας μπαλόνια». </a:t>
            </a:r>
          </a:p>
          <a:p>
            <a:endParaRPr lang="el-GR" sz="2400" dirty="0"/>
          </a:p>
        </p:txBody>
      </p:sp>
      <p:pic>
        <p:nvPicPr>
          <p:cNvPr id="5" name="Picture 2" descr="μπαλόνια"/>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5508104" y="1700808"/>
            <a:ext cx="3063337" cy="3601446"/>
          </a:xfrm>
          <a:prstGeom prst="rect">
            <a:avLst/>
          </a:prstGeom>
          <a:noFill/>
        </p:spPr>
      </p:pic>
    </p:spTree>
    <p:extLst>
      <p:ext uri="{BB962C8B-B14F-4D97-AF65-F5344CB8AC3E}">
        <p14:creationId xmlns:p14="http://schemas.microsoft.com/office/powerpoint/2010/main" val="372748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l-GR" dirty="0"/>
              <a:t>Λίγα λόγια για το βιβλίο</a:t>
            </a:r>
          </a:p>
        </p:txBody>
      </p:sp>
      <p:sp>
        <p:nvSpPr>
          <p:cNvPr id="7" name="Content Placeholder 6"/>
          <p:cNvSpPr>
            <a:spLocks noGrp="1"/>
          </p:cNvSpPr>
          <p:nvPr>
            <p:ph idx="1"/>
          </p:nvPr>
        </p:nvSpPr>
        <p:spPr/>
        <p:txBody>
          <a:bodyPr>
            <a:noAutofit/>
          </a:bodyPr>
          <a:lstStyle/>
          <a:p>
            <a:pPr marL="0" indent="0">
              <a:buNone/>
            </a:pPr>
            <a:r>
              <a:rPr lang="el-GR" sz="2800" dirty="0"/>
              <a:t>Ένα κορίτσι, η Λίζα, ονειρεύεται ότι ταξιδεύει σε διάφορες παράξενες χώρες: τη </a:t>
            </a:r>
            <a:r>
              <a:rPr lang="el-GR" sz="2800" dirty="0" err="1"/>
              <a:t>Στρογγυλοχώρα</a:t>
            </a:r>
            <a:r>
              <a:rPr lang="el-GR" sz="2800" dirty="0"/>
              <a:t>, τη </a:t>
            </a:r>
            <a:r>
              <a:rPr lang="el-GR" sz="2800" dirty="0" err="1"/>
              <a:t>Γωνιοχώρα</a:t>
            </a:r>
            <a:r>
              <a:rPr lang="el-GR" sz="2800" dirty="0"/>
              <a:t>, την </a:t>
            </a:r>
            <a:r>
              <a:rPr lang="el-GR" sz="2800" dirty="0" err="1"/>
              <a:t>Κοκκινοχώρα</a:t>
            </a:r>
            <a:r>
              <a:rPr lang="el-GR" sz="2800" dirty="0"/>
              <a:t> και την </a:t>
            </a:r>
            <a:r>
              <a:rPr lang="el-GR" sz="2800" dirty="0" err="1"/>
              <a:t>Αναποδοχώρα</a:t>
            </a:r>
            <a:r>
              <a:rPr lang="el-GR" sz="2800" dirty="0"/>
              <a:t>. </a:t>
            </a:r>
            <a:br>
              <a:rPr lang="el-GR" sz="2800" dirty="0"/>
            </a:br>
            <a:r>
              <a:rPr lang="el-GR" sz="2800" dirty="0"/>
              <a:t>Σε καθεμία από αυτές τις χώρες οι κάτοικοι θέλουν να αλλάξουν τη Λίζα, να την κάνουν σαν και αυτούς: στρογγυλή, γωνιώδη, κόκκινη και ανάποδη… Εκείνη όμως δεν θέλει… Έτσι, κάθε φορά φεύγει για την επόμενη χώρα μέχρι που τελικά θα γυρίσει  στη χώρα των μαξιλαριών, λίγο πριν την ξυπνήσει η μαμά της…</a:t>
            </a:r>
          </a:p>
          <a:p>
            <a:endParaRPr lang="el-GR" sz="2800" dirty="0"/>
          </a:p>
        </p:txBody>
      </p:sp>
    </p:spTree>
    <p:extLst>
      <p:ext uri="{BB962C8B-B14F-4D97-AF65-F5344CB8AC3E}">
        <p14:creationId xmlns:p14="http://schemas.microsoft.com/office/powerpoint/2010/main" val="2909193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a:t>
            </a:r>
            <a:r>
              <a:rPr lang="el-GR" sz="2000" dirty="0" smtClean="0"/>
              <a:t>2016</a:t>
            </a:r>
            <a:r>
              <a:rPr lang="el-GR" sz="2000" dirty="0"/>
              <a:t>. Εβίτα </a:t>
            </a:r>
            <a:r>
              <a:rPr lang="el-GR" sz="2000" dirty="0" err="1"/>
              <a:t>Τσιόλη</a:t>
            </a:r>
            <a:r>
              <a:rPr lang="el-GR"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Ζωγραφική και Εικονογραφημένο Βιβλίο. </a:t>
            </a:r>
            <a:r>
              <a:rPr lang="el-GR" sz="2000" dirty="0">
                <a:cs typeface="Times New Roman" pitchFamily="18" charset="0"/>
              </a:rPr>
              <a:t>Το ταξίδι της Λίζας</a:t>
            </a:r>
            <a:r>
              <a:rPr lang="el-GR" sz="2000" dirty="0" smtClean="0"/>
              <a:t>». </a:t>
            </a:r>
            <a:r>
              <a:rPr lang="el-GR" sz="2000" dirty="0" smtClean="0"/>
              <a:t>Έκδοση: 1.0. Αθήνα </a:t>
            </a:r>
            <a:r>
              <a:rPr lang="el-GR" sz="2000" dirty="0" smtClean="0"/>
              <a:t>2016. </a:t>
            </a:r>
            <a:r>
              <a:rPr lang="el-GR" sz="2000" dirty="0" smtClean="0"/>
              <a:t>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endParaRPr lang="el-GR" sz="2000" dirty="0"/>
          </a:p>
        </p:txBody>
      </p:sp>
    </p:spTree>
    <p:custDataLst>
      <p:tags r:id="rId1"/>
    </p:custDataLst>
    <p:extLst>
      <p:ext uri="{BB962C8B-B14F-4D97-AF65-F5344CB8AC3E}">
        <p14:creationId xmlns:p14="http://schemas.microsoft.com/office/powerpoint/2010/main" val="610186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82235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a:t>
            </a:r>
            <a:r>
              <a:rPr lang="el-GR" sz="4000" dirty="0" smtClean="0"/>
              <a:t>Τρίτων (1/2)</a:t>
            </a:r>
            <a:endParaRPr lang="el-GR" sz="4000" dirty="0"/>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l-GR" sz="2000" dirty="0" smtClean="0"/>
              <a:t>Το </a:t>
            </a:r>
            <a:r>
              <a:rPr lang="el-GR" sz="2000" dirty="0"/>
              <a:t>Έργο αυτό κάνει χρήση των ακόλουθων έργων:</a:t>
            </a:r>
          </a:p>
          <a:p>
            <a:pPr marL="0" indent="0">
              <a:buNone/>
            </a:pPr>
            <a:r>
              <a:rPr lang="el-GR" sz="2000" dirty="0" smtClean="0"/>
              <a:t>Εικόνα </a:t>
            </a:r>
            <a:r>
              <a:rPr lang="el-GR" sz="2000" dirty="0"/>
              <a:t>1, 3, 4, 5, 6, </a:t>
            </a:r>
            <a:r>
              <a:rPr lang="el-GR" sz="2000" dirty="0" smtClean="0"/>
              <a:t>7: Εξώφυλλο </a:t>
            </a:r>
            <a:r>
              <a:rPr lang="el-GR" sz="2000" dirty="0"/>
              <a:t>και σελίδες του βιβλίου </a:t>
            </a:r>
            <a:r>
              <a:rPr lang="el-GR" sz="2000" dirty="0" smtClean="0"/>
              <a:t>«</a:t>
            </a:r>
            <a:r>
              <a:rPr lang="el-GR" sz="2000" dirty="0" smtClean="0">
                <a:hlinkClick r:id="rId3"/>
              </a:rPr>
              <a:t>Το </a:t>
            </a:r>
            <a:r>
              <a:rPr lang="el-GR" sz="2000" dirty="0">
                <a:hlinkClick r:id="rId3"/>
              </a:rPr>
              <a:t>ταξίδι της </a:t>
            </a:r>
            <a:r>
              <a:rPr lang="el-GR" sz="2000" dirty="0" smtClean="0">
                <a:hlinkClick r:id="rId3"/>
              </a:rPr>
              <a:t>Λίζας</a:t>
            </a:r>
            <a:r>
              <a:rPr lang="el-GR" sz="2000" dirty="0" smtClean="0"/>
              <a:t>» / </a:t>
            </a:r>
            <a:r>
              <a:rPr lang="el-GR" sz="2000" dirty="0" err="1"/>
              <a:t>Πολ</a:t>
            </a:r>
            <a:r>
              <a:rPr lang="el-GR" sz="2000" dirty="0"/>
              <a:t> Μαρ · εικονογράφηση </a:t>
            </a:r>
            <a:r>
              <a:rPr lang="el-GR" sz="2000" dirty="0" err="1"/>
              <a:t>Κεστούτις</a:t>
            </a:r>
            <a:r>
              <a:rPr lang="el-GR" sz="2000" dirty="0"/>
              <a:t> </a:t>
            </a:r>
            <a:r>
              <a:rPr lang="el-GR" sz="2000" dirty="0" err="1"/>
              <a:t>Κασπαραβίτσιους</a:t>
            </a:r>
            <a:r>
              <a:rPr lang="el-GR" sz="2000" dirty="0"/>
              <a:t> · μετάφραση Μαρία </a:t>
            </a:r>
            <a:r>
              <a:rPr lang="el-GR" sz="2000" dirty="0" err="1"/>
              <a:t>Μούγιαννη</a:t>
            </a:r>
            <a:r>
              <a:rPr lang="el-GR" sz="2000" dirty="0"/>
              <a:t>. - Αθήνα : Κάστωρ, 1998.</a:t>
            </a:r>
            <a:endParaRPr lang="el-GR" sz="2000" dirty="0"/>
          </a:p>
          <a:p>
            <a:pPr marL="0" indent="0">
              <a:buNone/>
            </a:pPr>
            <a:r>
              <a:rPr lang="el-GR" sz="2000" dirty="0"/>
              <a:t>Εικόνα</a:t>
            </a:r>
            <a:r>
              <a:rPr lang="en-US" sz="2000" dirty="0"/>
              <a:t> 2: </a:t>
            </a:r>
            <a:r>
              <a:rPr lang="en-US" sz="2000" u="sng" dirty="0" err="1">
                <a:hlinkClick r:id="rId4"/>
              </a:rPr>
              <a:t>Botero</a:t>
            </a:r>
            <a:r>
              <a:rPr lang="en-US" sz="2000" dirty="0"/>
              <a:t>, Portrait made during his stay in The Hague, </a:t>
            </a:r>
            <a:r>
              <a:rPr lang="en-US" sz="2000" dirty="0" err="1"/>
              <a:t>Roel</a:t>
            </a:r>
            <a:r>
              <a:rPr lang="en-US" sz="2000" dirty="0"/>
              <a:t> </a:t>
            </a:r>
            <a:r>
              <a:rPr lang="en-US" sz="2000" dirty="0" err="1"/>
              <a:t>Wijnants</a:t>
            </a:r>
            <a:r>
              <a:rPr lang="en-US" sz="2000" dirty="0"/>
              <a:t>, Creative Commons Attribution 2.0 Generic, Flickr.</a:t>
            </a:r>
            <a:endParaRPr lang="el-GR" sz="2000" dirty="0"/>
          </a:p>
          <a:p>
            <a:pPr marL="0" indent="0">
              <a:buNone/>
            </a:pPr>
            <a:r>
              <a:rPr lang="el-GR" sz="2000" dirty="0"/>
              <a:t>Εικόνα</a:t>
            </a:r>
            <a:r>
              <a:rPr lang="en-US" sz="2000" dirty="0"/>
              <a:t> 8: </a:t>
            </a:r>
            <a:r>
              <a:rPr lang="en-US" sz="2000" u="sng" dirty="0">
                <a:hlinkClick r:id="rId5"/>
              </a:rPr>
              <a:t>The Family</a:t>
            </a:r>
            <a:r>
              <a:rPr lang="en-US" sz="2000" dirty="0"/>
              <a:t>, Copyright Fernando </a:t>
            </a:r>
            <a:r>
              <a:rPr lang="en-US" sz="2000" dirty="0" err="1"/>
              <a:t>Botero</a:t>
            </a:r>
            <a:r>
              <a:rPr lang="en-US" sz="2000" dirty="0"/>
              <a:t>, All rights reserved, Fair Use, </a:t>
            </a:r>
            <a:r>
              <a:rPr lang="en-US" sz="2000" dirty="0" err="1"/>
              <a:t>Wikiart</a:t>
            </a:r>
            <a:r>
              <a:rPr lang="en-US" sz="2000" dirty="0"/>
              <a:t>.</a:t>
            </a:r>
            <a:endParaRPr lang="el-GR" sz="2000" dirty="0"/>
          </a:p>
          <a:p>
            <a:pPr marL="0" indent="0">
              <a:buNone/>
            </a:pPr>
            <a:r>
              <a:rPr lang="el-GR" sz="2000" dirty="0"/>
              <a:t>Εικόνα</a:t>
            </a:r>
            <a:r>
              <a:rPr lang="en-US" sz="2000" dirty="0"/>
              <a:t> 9: </a:t>
            </a:r>
            <a:r>
              <a:rPr lang="en-US" sz="2000" u="sng" dirty="0">
                <a:hlinkClick r:id="rId6"/>
              </a:rPr>
              <a:t>Fernando </a:t>
            </a:r>
            <a:r>
              <a:rPr lang="en-US" sz="2000" u="sng" dirty="0" err="1">
                <a:hlinkClick r:id="rId6"/>
              </a:rPr>
              <a:t>Botero</a:t>
            </a:r>
            <a:r>
              <a:rPr lang="en-US" sz="2000" dirty="0"/>
              <a:t>, Portrait made during his stay in The Hague, </a:t>
            </a:r>
            <a:r>
              <a:rPr lang="en-US" sz="2000" dirty="0" err="1"/>
              <a:t>Roel</a:t>
            </a:r>
            <a:r>
              <a:rPr lang="en-US" sz="2000" dirty="0"/>
              <a:t> </a:t>
            </a:r>
            <a:r>
              <a:rPr lang="en-US" sz="2000" dirty="0" err="1"/>
              <a:t>Wijnants</a:t>
            </a:r>
            <a:r>
              <a:rPr lang="en-US" sz="2000" dirty="0"/>
              <a:t>, Creative Commons Attribution 2.0 Generic, Flickr.</a:t>
            </a:r>
            <a:endParaRPr lang="el-GR" sz="2000" dirty="0"/>
          </a:p>
          <a:p>
            <a:pPr marL="0" indent="0">
              <a:buNone/>
            </a:pPr>
            <a:r>
              <a:rPr lang="el-GR" sz="2000" dirty="0"/>
              <a:t>Εικόνα</a:t>
            </a:r>
            <a:r>
              <a:rPr lang="en-US" sz="2000" dirty="0"/>
              <a:t> 10: </a:t>
            </a:r>
            <a:r>
              <a:rPr lang="en-US" sz="2000" u="sng" dirty="0">
                <a:hlinkClick r:id="rId7"/>
              </a:rPr>
              <a:t>Self-Portrait As Spanish Conquistador</a:t>
            </a:r>
            <a:r>
              <a:rPr lang="en-US" sz="2000" dirty="0"/>
              <a:t>, Copyright Fernando </a:t>
            </a:r>
            <a:r>
              <a:rPr lang="en-US" sz="2000" dirty="0" err="1"/>
              <a:t>Botero</a:t>
            </a:r>
            <a:r>
              <a:rPr lang="en-US" sz="2000" dirty="0"/>
              <a:t>, All rights reserved, Fair Use, </a:t>
            </a:r>
            <a:r>
              <a:rPr lang="en-US" sz="2000" dirty="0" err="1"/>
              <a:t>Wikiart</a:t>
            </a:r>
            <a:r>
              <a:rPr lang="en-US" sz="2000" dirty="0"/>
              <a:t>.</a:t>
            </a:r>
            <a:endParaRPr lang="el-GR" sz="2000" dirty="0"/>
          </a:p>
          <a:p>
            <a:pPr marL="0" indent="0">
              <a:buNone/>
            </a:pPr>
            <a:endParaRPr lang="el-GR"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a:t>
            </a:r>
            <a:r>
              <a:rPr lang="el-GR" sz="4000" dirty="0" smtClean="0"/>
              <a:t>Τρίτων (2/2)</a:t>
            </a:r>
            <a:endParaRPr lang="el-GR" sz="4000" dirty="0"/>
          </a:p>
        </p:txBody>
      </p:sp>
      <p:sp>
        <p:nvSpPr>
          <p:cNvPr id="3" name="Content Placeholder 2"/>
          <p:cNvSpPr>
            <a:spLocks noGrp="1"/>
          </p:cNvSpPr>
          <p:nvPr>
            <p:ph idx="1"/>
          </p:nvPr>
        </p:nvSpPr>
        <p:spPr/>
        <p:txBody>
          <a:bodyPr>
            <a:noAutofit/>
          </a:bodyPr>
          <a:lstStyle/>
          <a:p>
            <a:pPr marL="0" indent="0">
              <a:buNone/>
            </a:pPr>
            <a:r>
              <a:rPr lang="el-GR" sz="2000" dirty="0" smtClean="0"/>
              <a:t>Εικόνα</a:t>
            </a:r>
            <a:r>
              <a:rPr lang="en-US" sz="2000" dirty="0" smtClean="0"/>
              <a:t> </a:t>
            </a:r>
            <a:r>
              <a:rPr lang="en-US" sz="2000" dirty="0"/>
              <a:t>11: </a:t>
            </a:r>
            <a:r>
              <a:rPr lang="en-US" sz="2000" u="sng" dirty="0">
                <a:hlinkClick r:id="rId3"/>
              </a:rPr>
              <a:t>Flamenco</a:t>
            </a:r>
            <a:r>
              <a:rPr lang="en-US" sz="2000" dirty="0"/>
              <a:t>, Copyright Fernando </a:t>
            </a:r>
            <a:r>
              <a:rPr lang="en-US" sz="2000" dirty="0" err="1"/>
              <a:t>Botero</a:t>
            </a:r>
            <a:r>
              <a:rPr lang="en-US" sz="2000" dirty="0"/>
              <a:t>, All rights reserved, Fair Use, </a:t>
            </a:r>
            <a:r>
              <a:rPr lang="en-US" sz="2000" dirty="0" err="1"/>
              <a:t>Wikiart</a:t>
            </a:r>
            <a:r>
              <a:rPr lang="en-US" sz="2000" dirty="0"/>
              <a:t>.</a:t>
            </a:r>
            <a:endParaRPr lang="el-GR" sz="2000" dirty="0"/>
          </a:p>
          <a:p>
            <a:pPr marL="0" indent="0">
              <a:buNone/>
            </a:pPr>
            <a:r>
              <a:rPr lang="el-GR" sz="2000" dirty="0"/>
              <a:t>Εικόνα</a:t>
            </a:r>
            <a:r>
              <a:rPr lang="en-US" sz="2000" dirty="0"/>
              <a:t> 12: </a:t>
            </a:r>
            <a:r>
              <a:rPr lang="en-US" sz="2000" u="sng" dirty="0" err="1">
                <a:hlinkClick r:id="rId4"/>
              </a:rPr>
              <a:t>Caballo</a:t>
            </a:r>
            <a:r>
              <a:rPr lang="en-US" sz="2000" u="sng" dirty="0">
                <a:hlinkClick r:id="rId4"/>
              </a:rPr>
              <a:t> con </a:t>
            </a:r>
            <a:r>
              <a:rPr lang="en-US" sz="2000" u="sng" dirty="0" err="1">
                <a:hlinkClick r:id="rId4"/>
              </a:rPr>
              <a:t>bridas</a:t>
            </a:r>
            <a:r>
              <a:rPr lang="en-US" sz="2000" dirty="0"/>
              <a:t>, Fernando </a:t>
            </a:r>
            <a:r>
              <a:rPr lang="en-US" sz="2000" dirty="0" err="1"/>
              <a:t>Botero</a:t>
            </a:r>
            <a:r>
              <a:rPr lang="en-US" sz="2000" dirty="0"/>
              <a:t> , Bilbao, Public Domain, Wikimedia Commons.</a:t>
            </a:r>
            <a:endParaRPr lang="el-GR" sz="2000" dirty="0"/>
          </a:p>
          <a:p>
            <a:pPr marL="0" indent="0">
              <a:buNone/>
            </a:pPr>
            <a:r>
              <a:rPr lang="el-GR" sz="2000" dirty="0"/>
              <a:t>Εικόνα</a:t>
            </a:r>
            <a:r>
              <a:rPr lang="en-US" sz="2000" dirty="0"/>
              <a:t> 13: </a:t>
            </a:r>
            <a:r>
              <a:rPr lang="el-GR" sz="2000" u="sng" dirty="0">
                <a:hlinkClick r:id="rId5"/>
              </a:rPr>
              <a:t>Η αρπαγή της Ευρώπης</a:t>
            </a:r>
            <a:r>
              <a:rPr lang="en-US" sz="2000" dirty="0"/>
              <a:t>, Copyright </a:t>
            </a:r>
            <a:r>
              <a:rPr lang="en-US" sz="2000" dirty="0" err="1"/>
              <a:t>Botero</a:t>
            </a:r>
            <a:r>
              <a:rPr lang="en-US" sz="2000" dirty="0"/>
              <a:t>, Athens Sculptures.</a:t>
            </a:r>
            <a:endParaRPr lang="el-GR"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2351179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Η </a:t>
            </a:r>
            <a:r>
              <a:rPr lang="el-GR" sz="4000" dirty="0" err="1"/>
              <a:t>Στρογγυλοχώρα</a:t>
            </a:r>
            <a:r>
              <a:rPr lang="el-GR" sz="4000" dirty="0"/>
              <a:t> και ο </a:t>
            </a:r>
            <a:r>
              <a:rPr lang="el-GR" sz="4000" dirty="0" err="1"/>
              <a:t>Botero</a:t>
            </a:r>
            <a:r>
              <a:rPr lang="el-GR" sz="4000" dirty="0"/>
              <a:t> </a:t>
            </a:r>
            <a:r>
              <a:rPr lang="el-GR" sz="4000" dirty="0" smtClean="0"/>
              <a:t>(1/2</a:t>
            </a:r>
            <a:r>
              <a:rPr lang="el-GR" sz="4000" dirty="0"/>
              <a:t>)</a:t>
            </a:r>
            <a:endParaRPr lang="el-GR" sz="4000" dirty="0"/>
          </a:p>
        </p:txBody>
      </p:sp>
      <p:sp>
        <p:nvSpPr>
          <p:cNvPr id="4" name="Content Placeholder 3"/>
          <p:cNvSpPr>
            <a:spLocks noGrp="1"/>
          </p:cNvSpPr>
          <p:nvPr>
            <p:ph sz="half" idx="1"/>
          </p:nvPr>
        </p:nvSpPr>
        <p:spPr>
          <a:xfrm>
            <a:off x="457200" y="1600200"/>
            <a:ext cx="4042792" cy="4525963"/>
          </a:xfrm>
        </p:spPr>
        <p:txBody>
          <a:bodyPr>
            <a:noAutofit/>
          </a:bodyPr>
          <a:lstStyle/>
          <a:p>
            <a:pPr marL="0" indent="0">
              <a:buNone/>
            </a:pPr>
            <a:r>
              <a:rPr lang="el-GR" sz="2600" dirty="0"/>
              <a:t>Η εικονογράφηση της </a:t>
            </a:r>
            <a:r>
              <a:rPr lang="el-GR" sz="2600" dirty="0" err="1"/>
              <a:t>Στρογγυλοχώρας</a:t>
            </a:r>
            <a:r>
              <a:rPr lang="el-GR" sz="2600" dirty="0"/>
              <a:t>, της φανταστικής χώρας όπου ταξιδεύει η ηρωίδα του βιβλίου, έγινε η αφορμή για να γνωρίσουμε τον ζωγράφο και γλύπτη </a:t>
            </a:r>
            <a:r>
              <a:rPr lang="en-US" sz="2600" dirty="0">
                <a:hlinkClick r:id="rId3"/>
              </a:rPr>
              <a:t>Fernando </a:t>
            </a:r>
            <a:r>
              <a:rPr lang="en-US" sz="2600" dirty="0" err="1">
                <a:hlinkClick r:id="rId3"/>
              </a:rPr>
              <a:t>Botero</a:t>
            </a:r>
            <a:r>
              <a:rPr lang="en-US" sz="2600" dirty="0"/>
              <a:t>. </a:t>
            </a:r>
            <a:endParaRPr lang="el-GR" sz="2600" dirty="0"/>
          </a:p>
          <a:p>
            <a:pPr marL="0" indent="0">
              <a:buNone/>
            </a:pPr>
            <a:endParaRPr lang="el-GR" sz="2600" dirty="0"/>
          </a:p>
        </p:txBody>
      </p:sp>
      <p:pic>
        <p:nvPicPr>
          <p:cNvPr id="31748" name="Picture 4" descr="Μποντερό"/>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5076056" y="1600201"/>
            <a:ext cx="3496120" cy="41538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72000" y="5373216"/>
            <a:ext cx="472173" cy="360040"/>
          </a:xfrm>
          <a:prstGeom prst="rect">
            <a:avLst/>
          </a:prstGeom>
        </p:spPr>
        <p:txBody>
          <a:bodyPr vert="horz" wrap="square" lIns="91440" tIns="45720" rIns="91440" bIns="45720" rtlCol="0" anchor="ctr">
            <a:noAutofit/>
          </a:bodyPr>
          <a:lstStyle/>
          <a:p>
            <a:r>
              <a:rPr lang="el-GR" b="1" dirty="0" smtClean="0">
                <a:latin typeface="+mj-lt"/>
              </a:rPr>
              <a:t>[2]</a:t>
            </a:r>
            <a:endParaRPr lang="el-GR" b="1" dirty="0" smtClean="0">
              <a:latin typeface="+mj-lt"/>
            </a:endParaRPr>
          </a:p>
        </p:txBody>
      </p:sp>
    </p:spTree>
    <p:custDataLst>
      <p:tags r:id="rId1"/>
    </p:custDataLst>
    <p:extLst>
      <p:ext uri="{BB962C8B-B14F-4D97-AF65-F5344CB8AC3E}">
        <p14:creationId xmlns:p14="http://schemas.microsoft.com/office/powerpoint/2010/main" val="216786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Η </a:t>
            </a:r>
            <a:r>
              <a:rPr lang="el-GR" sz="4000" dirty="0" err="1"/>
              <a:t>Στρογγυλοχώρα</a:t>
            </a:r>
            <a:r>
              <a:rPr lang="el-GR" sz="4000" dirty="0"/>
              <a:t> και ο </a:t>
            </a:r>
            <a:r>
              <a:rPr lang="el-GR" sz="4000" dirty="0" err="1" smtClean="0"/>
              <a:t>Botero</a:t>
            </a:r>
            <a:r>
              <a:rPr lang="el-GR" sz="4000" dirty="0" smtClean="0"/>
              <a:t> (2/2)</a:t>
            </a:r>
            <a:endParaRPr lang="el-GR" sz="4000" dirty="0"/>
          </a:p>
        </p:txBody>
      </p:sp>
      <p:sp>
        <p:nvSpPr>
          <p:cNvPr id="4" name="Content Placeholder 3"/>
          <p:cNvSpPr>
            <a:spLocks noGrp="1"/>
          </p:cNvSpPr>
          <p:nvPr>
            <p:ph sz="half" idx="1"/>
          </p:nvPr>
        </p:nvSpPr>
        <p:spPr/>
        <p:txBody>
          <a:bodyPr>
            <a:noAutofit/>
          </a:bodyPr>
          <a:lstStyle/>
          <a:p>
            <a:pPr marL="0" indent="0">
              <a:buNone/>
            </a:pPr>
            <a:r>
              <a:rPr lang="el-GR" sz="2600" dirty="0" smtClean="0"/>
              <a:t>Συνδέσαμε </a:t>
            </a:r>
            <a:r>
              <a:rPr lang="el-GR" sz="2600" dirty="0"/>
              <a:t>την απόδοση των μορφών της </a:t>
            </a:r>
            <a:r>
              <a:rPr lang="el-GR" sz="2600" dirty="0" err="1"/>
              <a:t>Στρογγυλοχώρας</a:t>
            </a:r>
            <a:r>
              <a:rPr lang="el-GR" sz="2600" dirty="0"/>
              <a:t> με το έργο του καλλιτέχνη, στο οποίο κυριαρχεί η έμφαση στον όγκο των μορφών. </a:t>
            </a:r>
          </a:p>
          <a:p>
            <a:pPr marL="0" indent="0">
              <a:buNone/>
            </a:pPr>
            <a:endParaRPr lang="el-GR" sz="2600" dirty="0"/>
          </a:p>
        </p:txBody>
      </p:sp>
      <p:pic>
        <p:nvPicPr>
          <p:cNvPr id="6" name="Content Placeholder 5" descr="Σελίδα του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89932" y="1635093"/>
            <a:ext cx="3755136" cy="4456176"/>
          </a:xfrm>
          <a:prstGeom prst="rect">
            <a:avLst/>
          </a:prstGeom>
          <a:noFill/>
          <a:ln w="9525">
            <a:noFill/>
            <a:miter lim="800000"/>
            <a:headEnd/>
            <a:tailEnd/>
          </a:ln>
          <a:effectLst/>
        </p:spPr>
      </p:pic>
      <p:sp>
        <p:nvSpPr>
          <p:cNvPr id="7" name="TextBox 6"/>
          <p:cNvSpPr txBox="1"/>
          <p:nvPr/>
        </p:nvSpPr>
        <p:spPr>
          <a:xfrm>
            <a:off x="4283968" y="5733256"/>
            <a:ext cx="472173" cy="360040"/>
          </a:xfrm>
          <a:prstGeom prst="rect">
            <a:avLst/>
          </a:prstGeom>
        </p:spPr>
        <p:txBody>
          <a:bodyPr vert="horz" wrap="square" lIns="91440" tIns="45720" rIns="91440" bIns="45720" rtlCol="0" anchor="ctr">
            <a:noAutofit/>
          </a:bodyPr>
          <a:lstStyle/>
          <a:p>
            <a:r>
              <a:rPr lang="el-GR" b="1" dirty="0" smtClean="0">
                <a:latin typeface="+mj-lt"/>
              </a:rPr>
              <a:t>[3]</a:t>
            </a:r>
            <a:endParaRPr lang="el-GR" b="1" dirty="0" smtClean="0">
              <a:latin typeface="+mj-lt"/>
            </a:endParaRPr>
          </a:p>
        </p:txBody>
      </p:sp>
    </p:spTree>
    <p:custDataLst>
      <p:tags r:id="rId1"/>
    </p:custDataLst>
    <p:extLst>
      <p:ext uri="{BB962C8B-B14F-4D97-AF65-F5344CB8AC3E}">
        <p14:creationId xmlns:p14="http://schemas.microsoft.com/office/powerpoint/2010/main" val="351061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Ανάγνωση του βιβλίου (</a:t>
            </a:r>
            <a:r>
              <a:rPr lang="el-GR" dirty="0"/>
              <a:t>1/3)</a:t>
            </a:r>
            <a:endParaRPr lang="el-GR" dirty="0"/>
          </a:p>
        </p:txBody>
      </p:sp>
      <p:sp>
        <p:nvSpPr>
          <p:cNvPr id="3" name="Content Placeholder 2"/>
          <p:cNvSpPr>
            <a:spLocks noGrp="1"/>
          </p:cNvSpPr>
          <p:nvPr>
            <p:ph sz="half" idx="1"/>
          </p:nvPr>
        </p:nvSpPr>
        <p:spPr/>
        <p:txBody>
          <a:bodyPr>
            <a:noAutofit/>
          </a:bodyPr>
          <a:lstStyle/>
          <a:p>
            <a:pPr marL="0" lvl="0" indent="0">
              <a:buNone/>
            </a:pPr>
            <a:r>
              <a:rPr lang="el-GR" sz="2600" dirty="0"/>
              <a:t>Η ανάγνωση έγινε από την αρχή της ιστορίας μέχρι το σημείο που η Λίζα είναι έτοιμη να φύγει από τη </a:t>
            </a:r>
            <a:r>
              <a:rPr lang="el-GR" sz="2600" dirty="0" err="1"/>
              <a:t>Στρογγυλοχώρα</a:t>
            </a:r>
            <a:r>
              <a:rPr lang="el-GR" sz="2600" dirty="0"/>
              <a:t>. </a:t>
            </a:r>
            <a:endParaRPr lang="el-GR" sz="2600" dirty="0" smtClean="0"/>
          </a:p>
          <a:p>
            <a:pPr marL="0" indent="0">
              <a:buNone/>
            </a:pPr>
            <a:r>
              <a:rPr lang="el-GR" sz="2600" dirty="0"/>
              <a:t>Στη διάρκεια της ανάγνωσης τα παιδιά παρακινήθηκαν  να παρατηρήσουν τις μορφές και τα αντικείμενα της </a:t>
            </a:r>
            <a:r>
              <a:rPr lang="el-GR" sz="2600" dirty="0" err="1"/>
              <a:t>Στρογγυλοχώρας</a:t>
            </a:r>
            <a:r>
              <a:rPr lang="el-GR" sz="2600" dirty="0"/>
              <a:t>. </a:t>
            </a:r>
            <a:endParaRPr lang="en-US" sz="2600" dirty="0"/>
          </a:p>
          <a:p>
            <a:pPr marL="0" lvl="0" indent="0">
              <a:buNone/>
            </a:pPr>
            <a:endParaRPr lang="el-GR" sz="2600" dirty="0"/>
          </a:p>
          <a:p>
            <a:endParaRPr lang="el-GR" sz="2600" dirty="0"/>
          </a:p>
        </p:txBody>
      </p:sp>
      <p:pic>
        <p:nvPicPr>
          <p:cNvPr id="5" name="Content Placeholder 4" descr="Σελίδα του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62500" y="1610709"/>
            <a:ext cx="3810000" cy="4504944"/>
          </a:xfrm>
          <a:prstGeom prst="rect">
            <a:avLst/>
          </a:prstGeom>
          <a:noFill/>
          <a:ln w="9525">
            <a:noFill/>
            <a:miter lim="800000"/>
            <a:headEnd/>
            <a:tailEnd/>
          </a:ln>
          <a:effectLst/>
        </p:spPr>
      </p:pic>
      <p:sp>
        <p:nvSpPr>
          <p:cNvPr id="6" name="TextBox 5"/>
          <p:cNvSpPr txBox="1"/>
          <p:nvPr/>
        </p:nvSpPr>
        <p:spPr>
          <a:xfrm>
            <a:off x="4283968" y="5733256"/>
            <a:ext cx="472173" cy="360040"/>
          </a:xfrm>
          <a:prstGeom prst="rect">
            <a:avLst/>
          </a:prstGeom>
        </p:spPr>
        <p:txBody>
          <a:bodyPr vert="horz" wrap="square" lIns="91440" tIns="45720" rIns="91440" bIns="45720" rtlCol="0" anchor="ctr">
            <a:noAutofit/>
          </a:bodyPr>
          <a:lstStyle/>
          <a:p>
            <a:r>
              <a:rPr lang="el-GR" b="1" dirty="0" smtClean="0">
                <a:latin typeface="+mj-lt"/>
              </a:rPr>
              <a:t>[4]</a:t>
            </a:r>
            <a:endParaRPr lang="el-GR" b="1" dirty="0" smtClean="0">
              <a:latin typeface="+mj-lt"/>
            </a:endParaRPr>
          </a:p>
        </p:txBody>
      </p:sp>
    </p:spTree>
    <p:custDataLst>
      <p:tags r:id="rId1"/>
    </p:custDataLst>
    <p:extLst>
      <p:ext uri="{BB962C8B-B14F-4D97-AF65-F5344CB8AC3E}">
        <p14:creationId xmlns:p14="http://schemas.microsoft.com/office/powerpoint/2010/main" val="368230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Ανάγνωση του βιβλίου (</a:t>
            </a:r>
            <a:r>
              <a:rPr lang="el-GR" dirty="0"/>
              <a:t>2/3)</a:t>
            </a:r>
            <a:endParaRPr lang="el-GR" dirty="0"/>
          </a:p>
        </p:txBody>
      </p:sp>
      <p:sp>
        <p:nvSpPr>
          <p:cNvPr id="3" name="Content Placeholder 2"/>
          <p:cNvSpPr>
            <a:spLocks noGrp="1"/>
          </p:cNvSpPr>
          <p:nvPr>
            <p:ph sz="half" idx="1"/>
          </p:nvPr>
        </p:nvSpPr>
        <p:spPr/>
        <p:txBody>
          <a:bodyPr>
            <a:noAutofit/>
          </a:bodyPr>
          <a:lstStyle/>
          <a:p>
            <a:pPr marL="0" lvl="0" indent="0">
              <a:spcBef>
                <a:spcPts val="600"/>
              </a:spcBef>
              <a:buNone/>
              <a:defRPr/>
            </a:pPr>
            <a:r>
              <a:rPr lang="el-GR" dirty="0"/>
              <a:t>Μερικές από τις παρατηρήσεις τους</a:t>
            </a:r>
            <a:r>
              <a:rPr lang="el-GR" dirty="0" smtClean="0"/>
              <a:t>: </a:t>
            </a:r>
          </a:p>
          <a:p>
            <a:pPr marL="0" lvl="0" indent="0">
              <a:spcBef>
                <a:spcPts val="600"/>
              </a:spcBef>
              <a:buNone/>
              <a:defRPr/>
            </a:pPr>
            <a:r>
              <a:rPr lang="el-GR" dirty="0" smtClean="0"/>
              <a:t>«</a:t>
            </a:r>
            <a:r>
              <a:rPr lang="el-GR" dirty="0"/>
              <a:t>Είναι στρογγυλοί</a:t>
            </a:r>
            <a:r>
              <a:rPr lang="el-GR" dirty="0" smtClean="0"/>
              <a:t>», </a:t>
            </a:r>
          </a:p>
          <a:p>
            <a:pPr marL="0" lvl="0" indent="0">
              <a:spcBef>
                <a:spcPts val="600"/>
              </a:spcBef>
              <a:buNone/>
              <a:defRPr/>
            </a:pPr>
            <a:r>
              <a:rPr lang="el-GR" dirty="0" smtClean="0"/>
              <a:t>«</a:t>
            </a:r>
            <a:r>
              <a:rPr lang="el-GR" dirty="0"/>
              <a:t>Έχουν χοντρό σώμα</a:t>
            </a:r>
            <a:r>
              <a:rPr lang="el-GR" dirty="0" smtClean="0"/>
              <a:t>!», </a:t>
            </a:r>
          </a:p>
          <a:p>
            <a:pPr marL="0" lvl="0" indent="0">
              <a:spcBef>
                <a:spcPts val="600"/>
              </a:spcBef>
              <a:buNone/>
              <a:defRPr/>
            </a:pPr>
            <a:r>
              <a:rPr lang="el-GR" dirty="0" smtClean="0"/>
              <a:t>«</a:t>
            </a:r>
            <a:r>
              <a:rPr lang="el-GR" dirty="0"/>
              <a:t>Και τα αυτοκίνητα είναι στρογγυλά. Δεν χωράνε καλά οι άνθρωποι μέσα (στα αυτοκίνητα</a:t>
            </a:r>
            <a:r>
              <a:rPr lang="el-GR" dirty="0" smtClean="0"/>
              <a:t>).»</a:t>
            </a:r>
            <a:endParaRPr lang="en-US" dirty="0"/>
          </a:p>
          <a:p>
            <a:pPr marL="0" indent="0">
              <a:buNone/>
            </a:pPr>
            <a:endParaRPr lang="el-GR" sz="2400" dirty="0"/>
          </a:p>
        </p:txBody>
      </p:sp>
      <p:pic>
        <p:nvPicPr>
          <p:cNvPr id="5" name="Picture 6" descr="Σελίδα του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004048" y="1844824"/>
            <a:ext cx="3501376" cy="4169120"/>
          </a:xfrm>
          <a:prstGeom prst="rect">
            <a:avLst/>
          </a:prstGeom>
          <a:noFill/>
          <a:ln w="9525">
            <a:noFill/>
            <a:miter lim="800000"/>
            <a:headEnd/>
            <a:tailEnd/>
          </a:ln>
          <a:effectLst/>
        </p:spPr>
      </p:pic>
      <p:sp>
        <p:nvSpPr>
          <p:cNvPr id="6" name="TextBox 5"/>
          <p:cNvSpPr txBox="1"/>
          <p:nvPr/>
        </p:nvSpPr>
        <p:spPr>
          <a:xfrm>
            <a:off x="4381023" y="5582378"/>
            <a:ext cx="472173" cy="360040"/>
          </a:xfrm>
          <a:prstGeom prst="rect">
            <a:avLst/>
          </a:prstGeom>
        </p:spPr>
        <p:txBody>
          <a:bodyPr vert="horz" wrap="square" lIns="91440" tIns="45720" rIns="91440" bIns="45720" rtlCol="0" anchor="ctr">
            <a:noAutofit/>
          </a:bodyPr>
          <a:lstStyle/>
          <a:p>
            <a:r>
              <a:rPr lang="el-GR" b="1" dirty="0" smtClean="0">
                <a:latin typeface="+mj-lt"/>
              </a:rPr>
              <a:t>[5]</a:t>
            </a:r>
            <a:endParaRPr lang="el-GR" b="1" dirty="0" smtClean="0">
              <a:latin typeface="+mj-lt"/>
            </a:endParaRPr>
          </a:p>
        </p:txBody>
      </p:sp>
    </p:spTree>
    <p:custDataLst>
      <p:tags r:id="rId1"/>
    </p:custDataLst>
    <p:extLst>
      <p:ext uri="{BB962C8B-B14F-4D97-AF65-F5344CB8AC3E}">
        <p14:creationId xmlns:p14="http://schemas.microsoft.com/office/powerpoint/2010/main" val="99800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Ανάγνωση του βιβλίου </a:t>
            </a:r>
            <a:r>
              <a:rPr lang="el-GR" dirty="0" smtClean="0"/>
              <a:t>(3/3)</a:t>
            </a:r>
            <a:endParaRPr lang="el-GR" dirty="0"/>
          </a:p>
        </p:txBody>
      </p:sp>
      <p:sp>
        <p:nvSpPr>
          <p:cNvPr id="3" name="Content Placeholder 2"/>
          <p:cNvSpPr>
            <a:spLocks noGrp="1"/>
          </p:cNvSpPr>
          <p:nvPr>
            <p:ph sz="half" idx="1"/>
          </p:nvPr>
        </p:nvSpPr>
        <p:spPr/>
        <p:txBody>
          <a:bodyPr>
            <a:noAutofit/>
          </a:bodyPr>
          <a:lstStyle/>
          <a:p>
            <a:pPr marL="0" lvl="0" indent="0">
              <a:spcBef>
                <a:spcPts val="600"/>
              </a:spcBef>
              <a:buNone/>
              <a:defRPr/>
            </a:pPr>
            <a:r>
              <a:rPr lang="el-GR" dirty="0" smtClean="0"/>
              <a:t>Ένα </a:t>
            </a:r>
            <a:r>
              <a:rPr lang="el-GR" dirty="0"/>
              <a:t>παιδί παρατήρησε ότι μια μορφή έχει πόδια που φτιάχνουν κύκλους. </a:t>
            </a:r>
            <a:r>
              <a:rPr lang="en-US" dirty="0"/>
              <a:t/>
            </a:r>
            <a:br>
              <a:rPr lang="en-US" dirty="0"/>
            </a:br>
            <a:r>
              <a:rPr lang="el-GR" dirty="0"/>
              <a:t>Με αφορμή αυτή την παρατήρηση, δείξαμε στα παιδιά έναν </a:t>
            </a:r>
            <a:r>
              <a:rPr lang="el-GR" dirty="0" smtClean="0"/>
              <a:t>πραγματικό </a:t>
            </a:r>
            <a:r>
              <a:rPr lang="el-GR" dirty="0"/>
              <a:t>διαβήτη και τους εξηγήσαμε ποια είναι η χρήση του.  </a:t>
            </a:r>
          </a:p>
          <a:p>
            <a:pPr marL="0" indent="0">
              <a:buNone/>
            </a:pPr>
            <a:endParaRPr lang="el-GR" dirty="0"/>
          </a:p>
        </p:txBody>
      </p:sp>
      <p:pic>
        <p:nvPicPr>
          <p:cNvPr id="5" name="Picture 5" descr="Σελίδα του βιβλίου"/>
          <p:cNvPicPr>
            <a:picLocks noGrp="1" noChangeAspect="1" noChangeArrowheads="1"/>
          </p:cNvPicPr>
          <p:nvPr>
            <p:ph sz="half" idx="2"/>
          </p:nvPr>
        </p:nvPicPr>
        <p:blipFill>
          <a:blip r:embed="rId3" cstate="screen"/>
          <a:srcRect/>
          <a:stretch>
            <a:fillRect/>
          </a:stretch>
        </p:blipFill>
        <p:spPr bwMode="auto">
          <a:xfrm>
            <a:off x="5076056" y="1772816"/>
            <a:ext cx="3257642" cy="3024336"/>
          </a:xfrm>
          <a:prstGeom prst="rect">
            <a:avLst/>
          </a:prstGeom>
          <a:noFill/>
          <a:ln w="9525">
            <a:noFill/>
            <a:miter lim="800000"/>
            <a:headEnd/>
            <a:tailEnd/>
          </a:ln>
          <a:effectLst/>
        </p:spPr>
      </p:pic>
      <p:sp>
        <p:nvSpPr>
          <p:cNvPr id="6" name="TextBox 5"/>
          <p:cNvSpPr txBox="1"/>
          <p:nvPr/>
        </p:nvSpPr>
        <p:spPr>
          <a:xfrm>
            <a:off x="7884368" y="4869160"/>
            <a:ext cx="472173" cy="360040"/>
          </a:xfrm>
          <a:prstGeom prst="rect">
            <a:avLst/>
          </a:prstGeom>
        </p:spPr>
        <p:txBody>
          <a:bodyPr vert="horz" wrap="square" lIns="91440" tIns="45720" rIns="91440" bIns="45720" rtlCol="0" anchor="ctr">
            <a:noAutofit/>
          </a:bodyPr>
          <a:lstStyle/>
          <a:p>
            <a:r>
              <a:rPr lang="el-GR" b="1" dirty="0" smtClean="0">
                <a:latin typeface="+mj-lt"/>
              </a:rPr>
              <a:t>[6]</a:t>
            </a:r>
            <a:endParaRPr lang="el-GR" b="1" dirty="0" smtClean="0">
              <a:latin typeface="+mj-lt"/>
            </a:endParaRPr>
          </a:p>
        </p:txBody>
      </p:sp>
    </p:spTree>
    <p:custDataLst>
      <p:tags r:id="rId1"/>
    </p:custDataLst>
    <p:extLst>
      <p:ext uri="{BB962C8B-B14F-4D97-AF65-F5344CB8AC3E}">
        <p14:creationId xmlns:p14="http://schemas.microsoft.com/office/powerpoint/2010/main" val="294020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Από το βιβλίο στον ζωγράφο (</a:t>
            </a:r>
            <a:r>
              <a:rPr lang="el-GR" dirty="0"/>
              <a:t>1/6)</a:t>
            </a:r>
            <a:endParaRPr lang="el-GR" dirty="0"/>
          </a:p>
        </p:txBody>
      </p:sp>
      <p:sp>
        <p:nvSpPr>
          <p:cNvPr id="3" name="Content Placeholder 2"/>
          <p:cNvSpPr>
            <a:spLocks noGrp="1"/>
          </p:cNvSpPr>
          <p:nvPr>
            <p:ph sz="half" idx="1"/>
          </p:nvPr>
        </p:nvSpPr>
        <p:spPr>
          <a:xfrm>
            <a:off x="457200" y="1600200"/>
            <a:ext cx="3322712" cy="4525963"/>
          </a:xfrm>
        </p:spPr>
        <p:txBody>
          <a:bodyPr>
            <a:noAutofit/>
          </a:bodyPr>
          <a:lstStyle/>
          <a:p>
            <a:pPr marL="0" indent="0">
              <a:buNone/>
            </a:pPr>
            <a:r>
              <a:rPr lang="el-GR" dirty="0"/>
              <a:t>Τα παιδιά παρατήρησαν ότι το σκυλάκι που ζει στη </a:t>
            </a:r>
            <a:r>
              <a:rPr lang="el-GR" dirty="0" err="1"/>
              <a:t>Στρογγυλοχώρα</a:t>
            </a:r>
            <a:r>
              <a:rPr lang="el-GR" dirty="0"/>
              <a:t> έχει κι αυτό  στρογγυλό σώμα.  </a:t>
            </a:r>
          </a:p>
        </p:txBody>
      </p:sp>
      <p:pic>
        <p:nvPicPr>
          <p:cNvPr id="7" name="Content Placeholder 6" descr="Σελίδα του βιβλίου"/>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139952" y="1844824"/>
            <a:ext cx="4368376" cy="2841062"/>
          </a:xfrm>
          <a:prstGeom prst="rect">
            <a:avLst/>
          </a:prstGeom>
          <a:noFill/>
          <a:ln w="9525">
            <a:noFill/>
            <a:miter lim="800000"/>
            <a:headEnd/>
            <a:tailEnd/>
          </a:ln>
          <a:effectLst/>
        </p:spPr>
      </p:pic>
      <p:sp>
        <p:nvSpPr>
          <p:cNvPr id="8" name="TextBox 7"/>
          <p:cNvSpPr txBox="1"/>
          <p:nvPr/>
        </p:nvSpPr>
        <p:spPr>
          <a:xfrm>
            <a:off x="8100392" y="4725144"/>
            <a:ext cx="472173" cy="360040"/>
          </a:xfrm>
          <a:prstGeom prst="rect">
            <a:avLst/>
          </a:prstGeom>
        </p:spPr>
        <p:txBody>
          <a:bodyPr vert="horz" wrap="square" lIns="91440" tIns="45720" rIns="91440" bIns="45720" rtlCol="0" anchor="ctr">
            <a:noAutofit/>
          </a:bodyPr>
          <a:lstStyle/>
          <a:p>
            <a:r>
              <a:rPr lang="el-GR" b="1" dirty="0" smtClean="0">
                <a:latin typeface="+mj-lt"/>
              </a:rPr>
              <a:t>[7]</a:t>
            </a:r>
            <a:endParaRPr lang="el-GR" b="1" dirty="0" smtClean="0">
              <a:latin typeface="+mj-lt"/>
            </a:endParaRPr>
          </a:p>
        </p:txBody>
      </p:sp>
    </p:spTree>
    <p:custDataLst>
      <p:tags r:id="rId1"/>
    </p:custDataLst>
    <p:extLst>
      <p:ext uri="{BB962C8B-B14F-4D97-AF65-F5344CB8AC3E}">
        <p14:creationId xmlns:p14="http://schemas.microsoft.com/office/powerpoint/2010/main" val="3085954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7/1/2017 2:02:37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32770,8,"/>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33794,6,"/>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7,8,"/>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4,43010,8,"/>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35842,6,"/>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7,"/>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2056,6,"/>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2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4,31748,11,"/>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4,6,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7,8,"/>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9EADAFB-0FD9-4DC9-9D8A-BE795444C4D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3920</TotalTime>
  <Words>1660</Words>
  <Application>Microsoft Office PowerPoint</Application>
  <PresentationFormat>On-screen Show (4:3)</PresentationFormat>
  <Paragraphs>144</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Η Στρογγυλοχώρα και ο Botero (1/2)</vt:lpstr>
      <vt:lpstr>Η Στρογγυλοχώρα και ο Botero (2/2)</vt:lpstr>
      <vt:lpstr>Ανάγνωση του βιβλίου (1/3)</vt:lpstr>
      <vt:lpstr>Ανάγνωση του βιβλίου (2/3)</vt:lpstr>
      <vt:lpstr>Ανάγνωση του βιβλίου (3/3)</vt:lpstr>
      <vt:lpstr>Από το βιβλίο στον ζωγράφο (1/6)</vt:lpstr>
      <vt:lpstr>Από το βιβλίο στον ζωγράφο (2/6)</vt:lpstr>
      <vt:lpstr>Από το βιβλίο στον ζωγράφο (3/6)</vt:lpstr>
      <vt:lpstr>Από το βιβλίο στον ζωγράφο (4/6)</vt:lpstr>
      <vt:lpstr>Από το βιβλίο στον ζωγράφο (5/6)</vt:lpstr>
      <vt:lpstr>Από το βιβλίο στον ζωγράφο (6/6)</vt:lpstr>
      <vt:lpstr>Προβολή έργων του Botero (1/3)</vt:lpstr>
      <vt:lpstr>Προβολή έργων του Botero (2/3)</vt:lpstr>
      <vt:lpstr>Προβολή έργων του Botero (3/3)</vt:lpstr>
      <vt:lpstr>Τα γλυπτά του Botero (1/3)</vt:lpstr>
      <vt:lpstr>Τα γλυπτά του Botero (2/3)</vt:lpstr>
      <vt:lpstr>Τα γλυπτά του Botero (3/3)</vt:lpstr>
      <vt:lpstr>Παιχνίδι παγωμένων εικόνων (1/2)</vt:lpstr>
      <vt:lpstr>Παιχνίδι παγωμένων εικόνων (2/2)</vt:lpstr>
      <vt:lpstr>Παιχνίδι μνήμης (1/5)</vt:lpstr>
      <vt:lpstr>Παιχνίδι μνήμης (2/5)</vt:lpstr>
      <vt:lpstr>Παιχνίδι μνήμης (3/5)</vt:lpstr>
      <vt:lpstr>Παιχνίδι μνήμης (4/5)</vt:lpstr>
      <vt:lpstr>Παιχνίδι μνήμης (5/5)</vt:lpstr>
      <vt:lpstr>Αν τα ζώα ήταν στρογγυλά</vt:lpstr>
      <vt:lpstr>Εικαστική δραστηριότητα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ταξίδι της Λίζας</dc:title>
  <dc:subject>Το Εικονογραφημένο Βιβλίο στην Προσχολική Εκπαίδευση</dc:subject>
  <dc:creator>Αγγελική Γιαννικοπούλου</dc:creator>
  <cp:lastModifiedBy>takis81 mark</cp:lastModifiedBy>
  <cp:revision>337</cp:revision>
  <dcterms:created xsi:type="dcterms:W3CDTF">2012-09-06T09:03:05Z</dcterms:created>
  <dcterms:modified xsi:type="dcterms:W3CDTF">2017-01-17T12:17:20Z</dcterms:modified>
  <cp:category>Ζωγραφική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