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7"/>
  </p:notesMasterIdLst>
  <p:sldIdLst>
    <p:sldId id="405" r:id="rId3"/>
    <p:sldId id="476" r:id="rId4"/>
    <p:sldId id="477" r:id="rId5"/>
    <p:sldId id="478" r:id="rId6"/>
    <p:sldId id="479" r:id="rId7"/>
    <p:sldId id="480" r:id="rId8"/>
    <p:sldId id="481" r:id="rId9"/>
    <p:sldId id="482" r:id="rId10"/>
    <p:sldId id="483" r:id="rId11"/>
    <p:sldId id="484" r:id="rId12"/>
    <p:sldId id="485" r:id="rId13"/>
    <p:sldId id="486" r:id="rId14"/>
    <p:sldId id="487" r:id="rId15"/>
    <p:sldId id="488" r:id="rId16"/>
    <p:sldId id="489" r:id="rId17"/>
    <p:sldId id="490" r:id="rId18"/>
    <p:sldId id="491" r:id="rId19"/>
    <p:sldId id="494" r:id="rId20"/>
    <p:sldId id="495" r:id="rId21"/>
    <p:sldId id="496" r:id="rId22"/>
    <p:sldId id="503" r:id="rId23"/>
    <p:sldId id="505" r:id="rId24"/>
    <p:sldId id="506" r:id="rId25"/>
    <p:sldId id="508" r:id="rId26"/>
    <p:sldId id="509" r:id="rId27"/>
    <p:sldId id="502" r:id="rId28"/>
    <p:sldId id="290" r:id="rId29"/>
    <p:sldId id="295" r:id="rId30"/>
    <p:sldId id="299" r:id="rId31"/>
    <p:sldId id="406" r:id="rId32"/>
    <p:sldId id="291" r:id="rId33"/>
    <p:sldId id="407" r:id="rId34"/>
    <p:sldId id="293" r:id="rId35"/>
    <p:sldId id="475" r:id="rId36"/>
  </p:sldIdLst>
  <p:sldSz cx="9144000" cy="6858000" type="screen4x3"/>
  <p:notesSz cx="6858000" cy="9144000"/>
  <p:custDataLst>
    <p:tags r:id="rId3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405"/>
            <p14:sldId id="476"/>
            <p14:sldId id="477"/>
            <p14:sldId id="478"/>
            <p14:sldId id="479"/>
            <p14:sldId id="480"/>
            <p14:sldId id="481"/>
            <p14:sldId id="482"/>
            <p14:sldId id="483"/>
            <p14:sldId id="484"/>
            <p14:sldId id="485"/>
            <p14:sldId id="486"/>
            <p14:sldId id="487"/>
            <p14:sldId id="488"/>
            <p14:sldId id="489"/>
            <p14:sldId id="490"/>
            <p14:sldId id="491"/>
            <p14:sldId id="494"/>
            <p14:sldId id="495"/>
            <p14:sldId id="496"/>
            <p14:sldId id="503"/>
            <p14:sldId id="505"/>
            <p14:sldId id="506"/>
            <p14:sldId id="508"/>
            <p14:sldId id="509"/>
            <p14:sldId id="502"/>
            <p14:sldId id="290"/>
            <p14:sldId id="295"/>
            <p14:sldId id="299"/>
            <p14:sldId id="406"/>
            <p14:sldId id="291"/>
            <p14:sldId id="407"/>
          </p14:sldIdLst>
        </p14:section>
        <p14:section name="Untitled Section" id="{0F1CB131-A6BD-43D0-B8D4-1F27CEF7A05E}">
          <p14:sldIdLst>
            <p14:sldId id="293"/>
            <p14:sldId id="475"/>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 id="1" name="Home" initials="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19" autoAdjust="0"/>
    <p:restoredTop sz="99309" autoAdjust="0"/>
  </p:normalViewPr>
  <p:slideViewPr>
    <p:cSldViewPr>
      <p:cViewPr>
        <p:scale>
          <a:sx n="66" d="100"/>
          <a:sy n="66" d="100"/>
        </p:scale>
        <p:origin x="-72" y="-1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16/1/2017</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32</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9" name="Picture 8" descr="[DECORATIVE]"/>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8" name="Picture 7" descr="[DECORATIVE]"/>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youtu.be/4iWvedIhWjM"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http://opencourses.uoa.gr/courses/ECD5/"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7.png"/><Relationship Id="rId4" Type="http://schemas.openxmlformats.org/officeDocument/2006/relationships/hyperlink" Target="%5b1%5d%20http:/creativecommons.org/licenses/by-nc-sa/4.0/"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3.xml.rels><?xml version="1.0" encoding="UTF-8" standalone="yes"?>
<Relationships xmlns="http://schemas.openxmlformats.org/package/2006/relationships"><Relationship Id="rId3" Type="http://schemas.openxmlformats.org/officeDocument/2006/relationships/hyperlink" Target="http://www.biblionet.gr/book/149038/Chen,_Jiang_Hong/%CE%A4%CE%BF_%CE%BC%CE%B1%CE%B3%CE%B9%CE%BA%CF%8C_%CE%AC%CE%BB%CE%BF%CE%B3%CE%BF_%CF%84%CE%BF%CF%85_%CE%A7%CE%B1%CE%BD_%CE%93%CE%BA%CE%B1%CE%B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flickr.com/photos/rosalindhughes/238515797" TargetMode="External"/><Relationship Id="rId5" Type="http://schemas.openxmlformats.org/officeDocument/2006/relationships/hyperlink" Target="https://www.flickr.com/photos/rosalindhughes/238515680" TargetMode="External"/><Relationship Id="rId4" Type="http://schemas.openxmlformats.org/officeDocument/2006/relationships/hyperlink" Target="https://commons.wikimedia.org/wiki/File:Escaping_criticism-by_pere_borrel_del_caso.pn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commons.wikimedia.org/wiki/File:Blueprint_Installation-Alexa_Meade.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GB" sz="2800" dirty="0" smtClean="0">
                <a:solidFill>
                  <a:srgbClr val="5075BC"/>
                </a:solidFill>
                <a:latin typeface="+mj-lt"/>
                <a:ea typeface="+mj-ea"/>
                <a:cs typeface="+mj-cs"/>
              </a:rPr>
              <a:t>4.</a:t>
            </a:r>
            <a:r>
              <a:rPr lang="el-GR" sz="2800" dirty="0" smtClean="0">
                <a:solidFill>
                  <a:srgbClr val="5075BC"/>
                </a:solidFill>
                <a:latin typeface="+mj-lt"/>
                <a:ea typeface="+mj-ea"/>
                <a:cs typeface="+mj-cs"/>
              </a:rPr>
              <a:t>1:</a:t>
            </a:r>
            <a:r>
              <a:rPr lang="en-US" sz="2800" dirty="0" smtClean="0">
                <a:solidFill>
                  <a:srgbClr val="5075BC"/>
                </a:solidFill>
                <a:latin typeface="+mj-lt"/>
                <a:ea typeface="+mj-ea"/>
                <a:cs typeface="+mj-cs"/>
              </a:rPr>
              <a:t> </a:t>
            </a:r>
            <a:r>
              <a:rPr lang="el-GR" sz="2800" dirty="0" smtClean="0"/>
              <a:t>Ζωγραφική και Εικονογραφημένο Βιβλίο</a:t>
            </a:r>
          </a:p>
          <a:p>
            <a:pPr fontAlgn="auto">
              <a:spcAft>
                <a:spcPts val="0"/>
              </a:spcAft>
              <a:defRPr/>
            </a:pPr>
            <a:endParaRPr lang="el-GR" sz="2400" dirty="0">
              <a:solidFill>
                <a:srgbClr val="5075BC"/>
              </a:solidFill>
            </a:endParaRPr>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705179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dirty="0"/>
              <a:t>Παρουσίαση ζωντανών πινάκων </a:t>
            </a:r>
            <a:r>
              <a:rPr lang="el-GR" sz="4000" dirty="0"/>
              <a:t>(3/3</a:t>
            </a:r>
            <a:r>
              <a:rPr lang="el-GR" sz="4000" dirty="0"/>
              <a:t>)</a:t>
            </a:r>
          </a:p>
        </p:txBody>
      </p:sp>
      <p:sp>
        <p:nvSpPr>
          <p:cNvPr id="4" name="Content Placeholder 3"/>
          <p:cNvSpPr>
            <a:spLocks noGrp="1"/>
          </p:cNvSpPr>
          <p:nvPr>
            <p:ph sz="half" idx="2"/>
          </p:nvPr>
        </p:nvSpPr>
        <p:spPr>
          <a:xfrm>
            <a:off x="3635896" y="1600200"/>
            <a:ext cx="5050904" cy="4525963"/>
          </a:xfrm>
        </p:spPr>
        <p:txBody>
          <a:bodyPr>
            <a:noAutofit/>
          </a:bodyPr>
          <a:lstStyle/>
          <a:p>
            <a:pPr marL="285750" indent="-285750"/>
            <a:r>
              <a:rPr lang="el-GR" sz="2400" b="1" dirty="0"/>
              <a:t>Γιατί πιστεύεται ότι πίσω του δεν βλέπουμε κάτι π.χ. ένα δωμάτιο, παρά μόνο μαύρο;</a:t>
            </a:r>
          </a:p>
          <a:p>
            <a:pPr marL="685800" lvl="1">
              <a:buFontTx/>
              <a:buChar char="-"/>
            </a:pPr>
            <a:r>
              <a:rPr lang="el-GR" dirty="0"/>
              <a:t>Μάλλον ήταν στα πολύ παλιά τα χρόνια και δεν είχαν φως.</a:t>
            </a:r>
          </a:p>
          <a:p>
            <a:pPr marL="685800" lvl="1">
              <a:buFontTx/>
              <a:buChar char="-"/>
            </a:pPr>
            <a:r>
              <a:rPr lang="el-GR" dirty="0"/>
              <a:t>Όχι, μάλλον τους είχε σπάσει η </a:t>
            </a:r>
            <a:r>
              <a:rPr lang="el-GR" dirty="0" smtClean="0"/>
              <a:t>λάμπα.</a:t>
            </a:r>
          </a:p>
          <a:p>
            <a:pPr marL="685800" lvl="1">
              <a:buFontTx/>
              <a:buChar char="-"/>
            </a:pPr>
            <a:r>
              <a:rPr lang="el-GR" sz="2400" dirty="0" smtClean="0"/>
              <a:t>Ή </a:t>
            </a:r>
            <a:r>
              <a:rPr lang="el-GR" sz="2400" dirty="0"/>
              <a:t>μπορεί να ήταν σε ένα σπίτι με </a:t>
            </a:r>
            <a:r>
              <a:rPr lang="el-GR" sz="2400" dirty="0" smtClean="0"/>
              <a:t>φαντάσματα </a:t>
            </a:r>
            <a:r>
              <a:rPr lang="el-GR" sz="2400" dirty="0"/>
              <a:t>που είναι σκοτεινό και τον κυνηγάνε τα φαντάσματα</a:t>
            </a:r>
            <a:endParaRPr lang="el-GR" sz="2400" b="1" dirty="0"/>
          </a:p>
          <a:p>
            <a:pPr>
              <a:spcBef>
                <a:spcPts val="300"/>
              </a:spcBef>
            </a:pPr>
            <a:endParaRPr lang="el-GR" sz="2400" dirty="0"/>
          </a:p>
        </p:txBody>
      </p:sp>
      <p:pic>
        <p:nvPicPr>
          <p:cNvPr id="5" name="Content Placeholder 3" descr="η νηπιαγωγός δείχνει στα παιδιά πίνακες"/>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a:stretch/>
        </p:blipFill>
        <p:spPr>
          <a:xfrm>
            <a:off x="539552" y="1628800"/>
            <a:ext cx="2842277" cy="3956797"/>
          </a:xfrm>
        </p:spPr>
      </p:pic>
    </p:spTree>
    <p:extLst>
      <p:ext uri="{BB962C8B-B14F-4D97-AF65-F5344CB8AC3E}">
        <p14:creationId xmlns:p14="http://schemas.microsoft.com/office/powerpoint/2010/main" val="2580552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Ζωντανοί πίνακες (</a:t>
            </a:r>
            <a:r>
              <a:rPr lang="el-GR" dirty="0" smtClean="0"/>
              <a:t>1/</a:t>
            </a:r>
            <a:r>
              <a:rPr lang="en-US" dirty="0" smtClean="0"/>
              <a:t>7</a:t>
            </a:r>
            <a:r>
              <a:rPr lang="el-GR" dirty="0" smtClean="0"/>
              <a:t>)</a:t>
            </a:r>
            <a:endParaRPr lang="el-GR" dirty="0"/>
          </a:p>
        </p:txBody>
      </p:sp>
      <p:sp>
        <p:nvSpPr>
          <p:cNvPr id="3" name="Content Placeholder 2"/>
          <p:cNvSpPr>
            <a:spLocks noGrp="1"/>
          </p:cNvSpPr>
          <p:nvPr>
            <p:ph sz="half" idx="1"/>
          </p:nvPr>
        </p:nvSpPr>
        <p:spPr>
          <a:xfrm>
            <a:off x="457200" y="1600200"/>
            <a:ext cx="3826768" cy="4525963"/>
          </a:xfrm>
        </p:spPr>
        <p:txBody>
          <a:bodyPr/>
          <a:lstStyle/>
          <a:p>
            <a:pPr marL="0" indent="0">
              <a:buNone/>
            </a:pPr>
            <a:r>
              <a:rPr lang="el-GR" dirty="0"/>
              <a:t>Αφού είδαμε </a:t>
            </a:r>
            <a:r>
              <a:rPr lang="el-GR" dirty="0" smtClean="0"/>
              <a:t>αρκετούς ζωντανούς </a:t>
            </a:r>
            <a:r>
              <a:rPr lang="el-GR" dirty="0"/>
              <a:t>πίνακες είπαμε να φτιάξουμε και τους δικούς μας, με πρότυπο κυρίως τον πίνακα </a:t>
            </a:r>
            <a:r>
              <a:rPr lang="en-US" dirty="0"/>
              <a:t>‘escaping criticism’ </a:t>
            </a:r>
            <a:r>
              <a:rPr lang="el-GR" dirty="0"/>
              <a:t>του </a:t>
            </a:r>
            <a:r>
              <a:rPr lang="en-US" dirty="0"/>
              <a:t>Pere </a:t>
            </a:r>
            <a:r>
              <a:rPr lang="en-US" dirty="0" err="1"/>
              <a:t>Borrell</a:t>
            </a:r>
            <a:r>
              <a:rPr lang="en-US" dirty="0"/>
              <a:t> del </a:t>
            </a:r>
            <a:r>
              <a:rPr lang="en-US" dirty="0" err="1"/>
              <a:t>Caso</a:t>
            </a:r>
            <a:r>
              <a:rPr lang="el-GR" dirty="0"/>
              <a:t>.  </a:t>
            </a:r>
            <a:endParaRPr lang="en-US" dirty="0"/>
          </a:p>
          <a:p>
            <a:endParaRPr lang="el-GR" dirty="0"/>
          </a:p>
        </p:txBody>
      </p:sp>
      <p:pic>
        <p:nvPicPr>
          <p:cNvPr id="2050" name="Picture 2" descr="Escaping criticism"/>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57115" y="1600200"/>
            <a:ext cx="3620770" cy="45259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55976" y="5733256"/>
            <a:ext cx="472173" cy="360040"/>
          </a:xfrm>
          <a:prstGeom prst="rect">
            <a:avLst/>
          </a:prstGeom>
        </p:spPr>
        <p:txBody>
          <a:bodyPr vert="horz" wrap="square" lIns="91440" tIns="45720" rIns="91440" bIns="45720" rtlCol="0" anchor="ctr">
            <a:noAutofit/>
          </a:bodyPr>
          <a:lstStyle/>
          <a:p>
            <a:r>
              <a:rPr lang="el-GR" b="1" dirty="0" smtClean="0">
                <a:latin typeface="+mj-lt"/>
              </a:rPr>
              <a:t>[2]</a:t>
            </a:r>
            <a:endParaRPr lang="el-GR" b="1" dirty="0" smtClean="0">
              <a:latin typeface="+mj-lt"/>
            </a:endParaRPr>
          </a:p>
        </p:txBody>
      </p:sp>
    </p:spTree>
    <p:custDataLst>
      <p:tags r:id="rId1"/>
    </p:custDataLst>
    <p:extLst>
      <p:ext uri="{BB962C8B-B14F-4D97-AF65-F5344CB8AC3E}">
        <p14:creationId xmlns:p14="http://schemas.microsoft.com/office/powerpoint/2010/main" val="2277534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Ζωντανοί πίνακες </a:t>
            </a:r>
            <a:r>
              <a:rPr lang="el-GR" dirty="0"/>
              <a:t>(</a:t>
            </a:r>
            <a:r>
              <a:rPr lang="en-US" dirty="0"/>
              <a:t>2</a:t>
            </a:r>
            <a:r>
              <a:rPr lang="el-GR" dirty="0"/>
              <a:t>/</a:t>
            </a:r>
            <a:r>
              <a:rPr lang="en-US" dirty="0"/>
              <a:t>7</a:t>
            </a:r>
            <a:r>
              <a:rPr lang="el-GR" dirty="0"/>
              <a:t>)</a:t>
            </a:r>
          </a:p>
        </p:txBody>
      </p:sp>
      <p:sp>
        <p:nvSpPr>
          <p:cNvPr id="3" name="Content Placeholder 2"/>
          <p:cNvSpPr>
            <a:spLocks noGrp="1"/>
          </p:cNvSpPr>
          <p:nvPr>
            <p:ph sz="half" idx="1"/>
          </p:nvPr>
        </p:nvSpPr>
        <p:spPr/>
        <p:txBody>
          <a:bodyPr/>
          <a:lstStyle/>
          <a:p>
            <a:pPr marL="0" indent="0">
              <a:buNone/>
            </a:pPr>
            <a:r>
              <a:rPr lang="el-GR" dirty="0"/>
              <a:t>Χωριστήκαμε σε ομάδες των 3-4 ατόμων. Κάθε ομάδα έπρεπε να επιλέξει ένα στιγμιότυπο. Μετά θα σκηνοθετούσε πώς τα πρόσωπα του πίνακα θα έβγαιναν έξω από αυτόν. </a:t>
            </a:r>
          </a:p>
          <a:p>
            <a:endParaRPr lang="el-GR" dirty="0"/>
          </a:p>
        </p:txBody>
      </p:sp>
      <p:pic>
        <p:nvPicPr>
          <p:cNvPr id="5" name="Content Placeholder 4" descr="τα παιδιά ζωγραφίζουν"/>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a:stretch/>
        </p:blipFill>
        <p:spPr>
          <a:xfrm>
            <a:off x="4932040" y="1700808"/>
            <a:ext cx="3790322" cy="3600400"/>
          </a:xfrm>
          <a:prstGeom prst="rect">
            <a:avLst/>
          </a:prstGeom>
        </p:spPr>
      </p:pic>
    </p:spTree>
    <p:extLst>
      <p:ext uri="{BB962C8B-B14F-4D97-AF65-F5344CB8AC3E}">
        <p14:creationId xmlns:p14="http://schemas.microsoft.com/office/powerpoint/2010/main" val="1950569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Ζωντανοί πίνακες </a:t>
            </a:r>
            <a:r>
              <a:rPr lang="el-GR" dirty="0"/>
              <a:t>(</a:t>
            </a:r>
            <a:r>
              <a:rPr lang="en-US" dirty="0"/>
              <a:t>3</a:t>
            </a:r>
            <a:r>
              <a:rPr lang="el-GR" dirty="0"/>
              <a:t>/</a:t>
            </a:r>
            <a:r>
              <a:rPr lang="en-US" dirty="0"/>
              <a:t>7</a:t>
            </a:r>
            <a:r>
              <a:rPr lang="el-GR" dirty="0"/>
              <a:t>)</a:t>
            </a:r>
          </a:p>
        </p:txBody>
      </p:sp>
      <p:sp>
        <p:nvSpPr>
          <p:cNvPr id="3" name="Content Placeholder 2"/>
          <p:cNvSpPr>
            <a:spLocks noGrp="1"/>
          </p:cNvSpPr>
          <p:nvPr>
            <p:ph sz="half" idx="1"/>
          </p:nvPr>
        </p:nvSpPr>
        <p:spPr/>
        <p:txBody>
          <a:bodyPr/>
          <a:lstStyle/>
          <a:p>
            <a:pPr marL="0" indent="0">
              <a:buNone/>
            </a:pPr>
            <a:r>
              <a:rPr lang="el-GR" dirty="0"/>
              <a:t>Σε μια πρώτη φάση το σχεδίασαν στο χαρτί. Ζωγράφισαν το θέμα και έβαλαν γύρω-γύρω ένα πλαίσιο για κορνίζα.</a:t>
            </a:r>
          </a:p>
          <a:p>
            <a:endParaRPr lang="el-GR" dirty="0"/>
          </a:p>
        </p:txBody>
      </p:sp>
      <p:pic>
        <p:nvPicPr>
          <p:cNvPr id="5" name="Picture 5" descr="παιδική ζωγραφιά"/>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4008" y="1700808"/>
            <a:ext cx="4038600" cy="3942059"/>
          </a:xfrm>
          <a:prstGeom prst="rect">
            <a:avLst/>
          </a:prstGeom>
        </p:spPr>
      </p:pic>
    </p:spTree>
    <p:extLst>
      <p:ext uri="{BB962C8B-B14F-4D97-AF65-F5344CB8AC3E}">
        <p14:creationId xmlns:p14="http://schemas.microsoft.com/office/powerpoint/2010/main" val="1591806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Ζωντανοί πίνακες </a:t>
            </a:r>
            <a:r>
              <a:rPr lang="el-GR" dirty="0"/>
              <a:t>(</a:t>
            </a:r>
            <a:r>
              <a:rPr lang="en-US" dirty="0"/>
              <a:t>4</a:t>
            </a:r>
            <a:r>
              <a:rPr lang="el-GR" dirty="0"/>
              <a:t>/</a:t>
            </a:r>
            <a:r>
              <a:rPr lang="en-US" dirty="0"/>
              <a:t>7</a:t>
            </a:r>
            <a:r>
              <a:rPr lang="el-GR" dirty="0"/>
              <a:t>)</a:t>
            </a:r>
          </a:p>
        </p:txBody>
      </p:sp>
      <p:sp>
        <p:nvSpPr>
          <p:cNvPr id="3" name="Content Placeholder 2"/>
          <p:cNvSpPr>
            <a:spLocks noGrp="1"/>
          </p:cNvSpPr>
          <p:nvPr>
            <p:ph sz="half" idx="1"/>
          </p:nvPr>
        </p:nvSpPr>
        <p:spPr>
          <a:xfrm>
            <a:off x="457200" y="1600200"/>
            <a:ext cx="4114800" cy="4525963"/>
          </a:xfrm>
        </p:spPr>
        <p:txBody>
          <a:bodyPr/>
          <a:lstStyle/>
          <a:p>
            <a:pPr marL="0" indent="0">
              <a:buNone/>
            </a:pPr>
            <a:r>
              <a:rPr lang="el-GR" dirty="0"/>
              <a:t>Επιλέξαμε αντικείμενα και στολές έτοιμες από το βεστιάριό του νηπιαγωγείου αλλά και άλλες που δημιουργήσαμε με </a:t>
            </a:r>
            <a:r>
              <a:rPr lang="el-GR" dirty="0" err="1"/>
              <a:t>ό,τι</a:t>
            </a:r>
            <a:r>
              <a:rPr lang="el-GR" dirty="0"/>
              <a:t> υλικά βρήκαμε εκείνη την ώρα.</a:t>
            </a:r>
          </a:p>
          <a:p>
            <a:pPr marL="0" indent="0">
              <a:buNone/>
            </a:pPr>
            <a:r>
              <a:rPr lang="el-GR" dirty="0"/>
              <a:t>Κάναμε πρόβα τις πόζες μας. </a:t>
            </a:r>
          </a:p>
          <a:p>
            <a:endParaRPr lang="el-GR" dirty="0"/>
          </a:p>
        </p:txBody>
      </p:sp>
      <p:pic>
        <p:nvPicPr>
          <p:cNvPr id="50178" name="Picture 2" descr="πρόβα"/>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16016" y="1772816"/>
            <a:ext cx="4035218" cy="3748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008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Ζωντανοί πίνακες </a:t>
            </a:r>
            <a:r>
              <a:rPr lang="el-GR" dirty="0"/>
              <a:t>(</a:t>
            </a:r>
            <a:r>
              <a:rPr lang="en-US" dirty="0"/>
              <a:t>5</a:t>
            </a:r>
            <a:r>
              <a:rPr lang="el-GR" dirty="0"/>
              <a:t>/</a:t>
            </a:r>
            <a:r>
              <a:rPr lang="en-US" dirty="0"/>
              <a:t>7</a:t>
            </a:r>
            <a:r>
              <a:rPr lang="el-GR" dirty="0"/>
              <a:t>)</a:t>
            </a:r>
          </a:p>
        </p:txBody>
      </p:sp>
      <p:sp>
        <p:nvSpPr>
          <p:cNvPr id="3" name="Content Placeholder 2"/>
          <p:cNvSpPr>
            <a:spLocks noGrp="1"/>
          </p:cNvSpPr>
          <p:nvPr>
            <p:ph sz="half" idx="1"/>
          </p:nvPr>
        </p:nvSpPr>
        <p:spPr/>
        <p:txBody>
          <a:bodyPr>
            <a:noAutofit/>
          </a:bodyPr>
          <a:lstStyle/>
          <a:p>
            <a:pPr marL="0" indent="0">
              <a:buNone/>
            </a:pPr>
            <a:r>
              <a:rPr lang="el-GR" sz="2600" dirty="0"/>
              <a:t>Μπήκαμε ανά ομάδα, πίσω από το ξύλινο κάδρο (από παλιά παλέτα). Πίσω του ήταν στερεωμένο ένα σκουρόχρωμο ύφασμα για φόντο, (όπως στους πίνακες του </a:t>
            </a:r>
            <a:r>
              <a:rPr lang="en-US" sz="2600" dirty="0"/>
              <a:t>Pere </a:t>
            </a:r>
            <a:r>
              <a:rPr lang="en-US" sz="2600" dirty="0" err="1"/>
              <a:t>Borrell</a:t>
            </a:r>
            <a:r>
              <a:rPr lang="en-US" sz="2600" dirty="0"/>
              <a:t> del </a:t>
            </a:r>
            <a:r>
              <a:rPr lang="en-US" sz="2600" dirty="0" err="1"/>
              <a:t>Caso</a:t>
            </a:r>
            <a:r>
              <a:rPr lang="en-US" sz="2600" dirty="0"/>
              <a:t>)</a:t>
            </a:r>
            <a:r>
              <a:rPr lang="el-GR" sz="2600" dirty="0"/>
              <a:t> και φωτογραφηθήκαμε ενώ ποζάραμε, όπως είχε σχεδιάσει η κάθε ομάδα στο χαρτί της.</a:t>
            </a:r>
          </a:p>
          <a:p>
            <a:endParaRPr lang="el-GR" sz="2600" dirty="0"/>
          </a:p>
        </p:txBody>
      </p:sp>
      <p:pic>
        <p:nvPicPr>
          <p:cNvPr id="5" name="Content Placeholder 4" descr="ξύλινο κάδρο"/>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03755" y="1600200"/>
            <a:ext cx="3727489" cy="4525963"/>
          </a:xfrm>
        </p:spPr>
      </p:pic>
    </p:spTree>
    <p:extLst>
      <p:ext uri="{BB962C8B-B14F-4D97-AF65-F5344CB8AC3E}">
        <p14:creationId xmlns:p14="http://schemas.microsoft.com/office/powerpoint/2010/main" val="1279854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a:t>Ζωντανοί πίνακες </a:t>
            </a:r>
            <a:r>
              <a:rPr lang="el-GR" dirty="0"/>
              <a:t>(</a:t>
            </a:r>
            <a:r>
              <a:rPr lang="en-US" dirty="0"/>
              <a:t>6</a:t>
            </a:r>
            <a:r>
              <a:rPr lang="el-GR" dirty="0"/>
              <a:t>/</a:t>
            </a:r>
            <a:r>
              <a:rPr lang="en-US" dirty="0"/>
              <a:t>7</a:t>
            </a:r>
            <a:r>
              <a:rPr lang="el-GR" dirty="0"/>
              <a:t>)</a:t>
            </a:r>
          </a:p>
        </p:txBody>
      </p:sp>
      <p:sp>
        <p:nvSpPr>
          <p:cNvPr id="6" name="Text Placeholder 5"/>
          <p:cNvSpPr>
            <a:spLocks noGrp="1"/>
          </p:cNvSpPr>
          <p:nvPr>
            <p:ph type="body" idx="1"/>
          </p:nvPr>
        </p:nvSpPr>
        <p:spPr/>
        <p:txBody>
          <a:bodyPr/>
          <a:lstStyle/>
          <a:p>
            <a:r>
              <a:rPr lang="el-GR" b="0" dirty="0"/>
              <a:t>‘Βοήθεια! Ο κινέζος δράκος</a:t>
            </a:r>
            <a:r>
              <a:rPr lang="el-GR" b="0" dirty="0" smtClean="0"/>
              <a:t>.’</a:t>
            </a:r>
            <a:endParaRPr lang="el-GR" b="0" dirty="0"/>
          </a:p>
        </p:txBody>
      </p:sp>
      <p:sp>
        <p:nvSpPr>
          <p:cNvPr id="8" name="Text Placeholder 7"/>
          <p:cNvSpPr>
            <a:spLocks noGrp="1"/>
          </p:cNvSpPr>
          <p:nvPr>
            <p:ph type="body" sz="quarter" idx="3"/>
          </p:nvPr>
        </p:nvSpPr>
        <p:spPr/>
        <p:txBody>
          <a:bodyPr/>
          <a:lstStyle/>
          <a:p>
            <a:r>
              <a:rPr lang="el-GR" b="0" dirty="0"/>
              <a:t>‘Το </a:t>
            </a:r>
            <a:r>
              <a:rPr lang="el-GR" b="0" dirty="0" smtClean="0"/>
              <a:t>φοβισμένο </a:t>
            </a:r>
            <a:r>
              <a:rPr lang="el-GR" b="0" dirty="0"/>
              <a:t>άλογο</a:t>
            </a:r>
            <a:r>
              <a:rPr lang="el-GR" b="0" dirty="0" smtClean="0"/>
              <a:t>.’</a:t>
            </a:r>
            <a:endParaRPr lang="el-GR" b="0" dirty="0"/>
          </a:p>
        </p:txBody>
      </p:sp>
      <p:pic>
        <p:nvPicPr>
          <p:cNvPr id="51202" name="Picture 2" descr="ένας ζωντανός πίνακας των παιδιών"/>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7544" y="2420888"/>
            <a:ext cx="3919404"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3" name="Picture 3" descr="ένας ζωντανός πίνακας των παιδιών"/>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644008" y="2420888"/>
            <a:ext cx="3998645" cy="2523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0842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Ζωντανοί πίνακες </a:t>
            </a:r>
            <a:r>
              <a:rPr lang="el-GR" dirty="0"/>
              <a:t>(</a:t>
            </a:r>
            <a:r>
              <a:rPr lang="en-US" dirty="0"/>
              <a:t>7</a:t>
            </a:r>
            <a:r>
              <a:rPr lang="el-GR" dirty="0"/>
              <a:t>/</a:t>
            </a:r>
            <a:r>
              <a:rPr lang="en-US" dirty="0"/>
              <a:t>7</a:t>
            </a:r>
            <a:r>
              <a:rPr lang="el-GR" dirty="0"/>
              <a:t>)</a:t>
            </a:r>
          </a:p>
        </p:txBody>
      </p:sp>
      <p:sp>
        <p:nvSpPr>
          <p:cNvPr id="3" name="Text Placeholder 2"/>
          <p:cNvSpPr>
            <a:spLocks noGrp="1"/>
          </p:cNvSpPr>
          <p:nvPr>
            <p:ph type="body" idx="1"/>
          </p:nvPr>
        </p:nvSpPr>
        <p:spPr/>
        <p:txBody>
          <a:bodyPr/>
          <a:lstStyle/>
          <a:p>
            <a:r>
              <a:rPr lang="el-GR" b="0" dirty="0"/>
              <a:t>‘Οι κλέφτες των </a:t>
            </a:r>
            <a:r>
              <a:rPr lang="el-GR" b="0" dirty="0" smtClean="0"/>
              <a:t>φρούτων.’</a:t>
            </a:r>
            <a:endParaRPr lang="el-GR" b="0" dirty="0"/>
          </a:p>
        </p:txBody>
      </p:sp>
      <p:sp>
        <p:nvSpPr>
          <p:cNvPr id="5" name="Text Placeholder 4"/>
          <p:cNvSpPr>
            <a:spLocks noGrp="1"/>
          </p:cNvSpPr>
          <p:nvPr>
            <p:ph type="body" sz="quarter" idx="3"/>
          </p:nvPr>
        </p:nvSpPr>
        <p:spPr/>
        <p:txBody>
          <a:bodyPr/>
          <a:lstStyle/>
          <a:p>
            <a:r>
              <a:rPr lang="el-GR" b="0" dirty="0"/>
              <a:t>‘Τα φαντάσματα της </a:t>
            </a:r>
            <a:r>
              <a:rPr lang="el-GR" b="0" dirty="0" smtClean="0"/>
              <a:t>νύχτας.’</a:t>
            </a:r>
            <a:endParaRPr lang="el-GR" b="0" dirty="0"/>
          </a:p>
        </p:txBody>
      </p:sp>
      <p:pic>
        <p:nvPicPr>
          <p:cNvPr id="52226" name="Picture 2" descr="ένας ζωντανός πίνακας των παιδιών"/>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9552" y="2348880"/>
            <a:ext cx="3882831"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227" name="Picture 3" descr="ένας ζωντανός πίνακας των παιδιών"/>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716016" y="2348880"/>
            <a:ext cx="3925499" cy="294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3979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Τεχνική: </a:t>
            </a:r>
            <a:r>
              <a:rPr lang="en-US" dirty="0"/>
              <a:t>Trompe-l’oeil</a:t>
            </a:r>
            <a:r>
              <a:rPr lang="en-US" dirty="0"/>
              <a:t> (1/2)</a:t>
            </a:r>
            <a:endParaRPr lang="el-GR" dirty="0"/>
          </a:p>
        </p:txBody>
      </p:sp>
      <p:sp>
        <p:nvSpPr>
          <p:cNvPr id="3" name="Content Placeholder 2"/>
          <p:cNvSpPr>
            <a:spLocks noGrp="1"/>
          </p:cNvSpPr>
          <p:nvPr>
            <p:ph sz="half" idx="1"/>
          </p:nvPr>
        </p:nvSpPr>
        <p:spPr/>
        <p:txBody>
          <a:bodyPr>
            <a:normAutofit/>
          </a:bodyPr>
          <a:lstStyle/>
          <a:p>
            <a:pPr marL="0" indent="0">
              <a:buNone/>
            </a:pPr>
            <a:r>
              <a:rPr lang="el-GR" dirty="0"/>
              <a:t>Αφού συζητήσαμε κάποια πράγματα για τον πίνακα </a:t>
            </a:r>
            <a:r>
              <a:rPr lang="en-US" dirty="0"/>
              <a:t>‘Escaping</a:t>
            </a:r>
            <a:r>
              <a:rPr lang="el-GR" dirty="0"/>
              <a:t> </a:t>
            </a:r>
            <a:r>
              <a:rPr lang="en-US" dirty="0"/>
              <a:t>criticism</a:t>
            </a:r>
            <a:r>
              <a:rPr lang="en-US" dirty="0" smtClean="0"/>
              <a:t>’</a:t>
            </a:r>
            <a:r>
              <a:rPr lang="el-GR" dirty="0" smtClean="0"/>
              <a:t>, </a:t>
            </a:r>
            <a:r>
              <a:rPr lang="el-GR" dirty="0"/>
              <a:t>μιλήσαμε για την τεχνική </a:t>
            </a:r>
            <a:r>
              <a:rPr lang="en-US" b="1" dirty="0"/>
              <a:t>trompe-l’oeil</a:t>
            </a:r>
            <a:r>
              <a:rPr lang="en-US" dirty="0"/>
              <a:t> (=</a:t>
            </a:r>
            <a:r>
              <a:rPr lang="el-GR" dirty="0"/>
              <a:t>απάτη του ματιού), που χρησιμοποιήθηκε στους πίνακες που είδαμε για να φαίνονται σαν ζωντανές οι εικόνες.</a:t>
            </a:r>
          </a:p>
          <a:p>
            <a:endParaRPr lang="el-GR" dirty="0"/>
          </a:p>
        </p:txBody>
      </p:sp>
      <p:pic>
        <p:nvPicPr>
          <p:cNvPr id="5" name="Content Placeholder 3" descr="η νηπιαγωγός δείχνει στα παιδιά πίνακες"/>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a:stretch/>
        </p:blipFill>
        <p:spPr>
          <a:xfrm>
            <a:off x="5041956" y="1600200"/>
            <a:ext cx="3251088" cy="4525963"/>
          </a:xfrm>
        </p:spPr>
      </p:pic>
    </p:spTree>
    <p:extLst>
      <p:ext uri="{BB962C8B-B14F-4D97-AF65-F5344CB8AC3E}">
        <p14:creationId xmlns:p14="http://schemas.microsoft.com/office/powerpoint/2010/main" val="886445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Τεχνική: </a:t>
            </a:r>
            <a:r>
              <a:rPr lang="en-US" dirty="0"/>
              <a:t>Trompe-l’oeil </a:t>
            </a:r>
            <a:r>
              <a:rPr lang="en-US" dirty="0"/>
              <a:t>(2/2</a:t>
            </a:r>
            <a:r>
              <a:rPr lang="en-US" dirty="0"/>
              <a:t>)</a:t>
            </a:r>
            <a:endParaRPr lang="el-GR" dirty="0"/>
          </a:p>
        </p:txBody>
      </p:sp>
      <p:sp>
        <p:nvSpPr>
          <p:cNvPr id="3" name="Content Placeholder 2"/>
          <p:cNvSpPr>
            <a:spLocks noGrp="1"/>
          </p:cNvSpPr>
          <p:nvPr>
            <p:ph sz="half" idx="1"/>
          </p:nvPr>
        </p:nvSpPr>
        <p:spPr/>
        <p:txBody>
          <a:bodyPr>
            <a:noAutofit/>
          </a:bodyPr>
          <a:lstStyle/>
          <a:p>
            <a:pPr marL="0" indent="0">
              <a:buNone/>
            </a:pPr>
            <a:r>
              <a:rPr lang="el-GR" sz="2400" dirty="0"/>
              <a:t>Έτσι, αφού  πήραν μια πρώτη ιδέα της τεχνικής αυτής, είδαμε 3</a:t>
            </a:r>
            <a:r>
              <a:rPr lang="en-US" sz="2400" dirty="0"/>
              <a:t>D </a:t>
            </a:r>
            <a:r>
              <a:rPr lang="en-US" sz="2400" dirty="0" err="1"/>
              <a:t>graffitties</a:t>
            </a:r>
            <a:r>
              <a:rPr lang="en-US" sz="2400" dirty="0"/>
              <a:t> </a:t>
            </a:r>
            <a:r>
              <a:rPr lang="el-GR" sz="2400" dirty="0"/>
              <a:t>και </a:t>
            </a:r>
            <a:r>
              <a:rPr lang="el-GR" sz="2400" b="1" dirty="0"/>
              <a:t>παίξαμε </a:t>
            </a:r>
            <a:r>
              <a:rPr lang="el-GR" sz="2400" dirty="0"/>
              <a:t>με αυτά για να δούμε αν αυτή η τεχνική μπορεί να ‘κοροϊδέψει’ το δικό μας μάτι. Αφού παρατηρούσαμε για λίγο την κάθε φωτογραφία, ένα παιδί σηκωνόταν και έδειχνε σε όλους πού είναι η ζωγραφιά και πού η πραγματικότητα. </a:t>
            </a:r>
            <a:r>
              <a:rPr lang="en-US" sz="2400" dirty="0"/>
              <a:t> </a:t>
            </a:r>
            <a:endParaRPr lang="el-GR" sz="2400" dirty="0"/>
          </a:p>
          <a:p>
            <a:endParaRPr lang="el-GR" sz="2400" dirty="0"/>
          </a:p>
        </p:txBody>
      </p:sp>
      <p:pic>
        <p:nvPicPr>
          <p:cNvPr id="5" name="Picture 2" descr="η νηπιαγωγός δείχνει στα παιδιά τρισδιάστατα γκράφιτι"/>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a:stretch/>
        </p:blipFill>
        <p:spPr bwMode="auto">
          <a:xfrm>
            <a:off x="4644008" y="1700808"/>
            <a:ext cx="403860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7722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Διδακτική Πρακτική</a:t>
            </a:r>
            <a:endParaRPr lang="en-GB" dirty="0"/>
          </a:p>
        </p:txBody>
      </p:sp>
      <p:sp>
        <p:nvSpPr>
          <p:cNvPr id="7" name="Θέση περιεχομένου 6"/>
          <p:cNvSpPr>
            <a:spLocks noGrp="1"/>
          </p:cNvSpPr>
          <p:nvPr>
            <p:ph sz="half" idx="1"/>
          </p:nvPr>
        </p:nvSpPr>
        <p:spPr>
          <a:xfrm>
            <a:off x="457200" y="1600200"/>
            <a:ext cx="4114800" cy="4525963"/>
          </a:xfrm>
        </p:spPr>
        <p:txBody>
          <a:bodyPr>
            <a:noAutofit/>
          </a:bodyPr>
          <a:lstStyle/>
          <a:p>
            <a:pPr marL="0" indent="0">
              <a:buNone/>
            </a:pPr>
            <a:r>
              <a:rPr lang="el-GR" sz="2400" b="1" dirty="0" smtClean="0"/>
              <a:t>Διδακτική πρακτική</a:t>
            </a:r>
            <a:r>
              <a:rPr lang="en-GB" sz="2400" dirty="0" smtClean="0"/>
              <a:t>:</a:t>
            </a:r>
            <a:r>
              <a:rPr lang="en-US" sz="2400" dirty="0" smtClean="0"/>
              <a:t> </a:t>
            </a:r>
            <a:r>
              <a:rPr lang="el-GR" sz="2400" dirty="0"/>
              <a:t/>
            </a:r>
            <a:br>
              <a:rPr lang="el-GR" sz="2400" dirty="0"/>
            </a:br>
            <a:r>
              <a:rPr lang="el-GR" sz="2400" dirty="0"/>
              <a:t>Θεοφανώ </a:t>
            </a:r>
            <a:r>
              <a:rPr lang="el-GR" sz="2400" dirty="0" err="1"/>
              <a:t>Λαουλάκου</a:t>
            </a:r>
            <a:r>
              <a:rPr lang="el-GR" sz="2400" dirty="0"/>
              <a:t>.</a:t>
            </a:r>
            <a:endParaRPr lang="el-GR" sz="2400" dirty="0"/>
          </a:p>
          <a:p>
            <a:pPr marL="0" indent="0">
              <a:buNone/>
            </a:pPr>
            <a:r>
              <a:rPr lang="el-GR" altLang="en-US" sz="2400" b="1" dirty="0" smtClean="0"/>
              <a:t>Βιβλίο</a:t>
            </a:r>
            <a:r>
              <a:rPr lang="el-GR" altLang="en-US" sz="2400" dirty="0" smtClean="0"/>
              <a:t>:</a:t>
            </a:r>
            <a:r>
              <a:rPr lang="en-GB" altLang="en-US" sz="2400" dirty="0" smtClean="0"/>
              <a:t> </a:t>
            </a:r>
            <a:r>
              <a:rPr lang="el-GR" sz="2400" dirty="0" err="1"/>
              <a:t>Jiang</a:t>
            </a:r>
            <a:r>
              <a:rPr lang="el-GR" sz="2400" dirty="0"/>
              <a:t> </a:t>
            </a:r>
            <a:r>
              <a:rPr lang="el-GR" sz="2400" dirty="0" err="1"/>
              <a:t>Hong</a:t>
            </a:r>
            <a:r>
              <a:rPr lang="el-GR" sz="2400" dirty="0"/>
              <a:t>, </a:t>
            </a:r>
            <a:r>
              <a:rPr lang="el-GR" sz="2400" dirty="0" err="1"/>
              <a:t>Chen</a:t>
            </a:r>
            <a:r>
              <a:rPr lang="el-GR" sz="2400" dirty="0" smtClean="0"/>
              <a:t>. </a:t>
            </a:r>
            <a:r>
              <a:rPr lang="el-GR" sz="2400" b="1" dirty="0" smtClean="0"/>
              <a:t>Το </a:t>
            </a:r>
            <a:r>
              <a:rPr lang="el-GR" sz="2400" b="1" dirty="0"/>
              <a:t>μαγικό άλογο του Χαν Γκαν</a:t>
            </a:r>
            <a:r>
              <a:rPr lang="el-GR" sz="2400" dirty="0"/>
              <a:t>/ Γιανγκ Χονγκ, </a:t>
            </a:r>
            <a:r>
              <a:rPr lang="el-GR" sz="2400" dirty="0" err="1"/>
              <a:t>Τσεν</a:t>
            </a:r>
            <a:r>
              <a:rPr lang="el-GR" sz="2400" dirty="0"/>
              <a:t>· μετάφραση Κατερίνα Φράγκου· εικονογράφηση Γιανγκ Χονγκ, </a:t>
            </a:r>
            <a:r>
              <a:rPr lang="el-GR" sz="2400" dirty="0" err="1"/>
              <a:t>Τσεν</a:t>
            </a:r>
            <a:r>
              <a:rPr lang="el-GR" sz="2400" dirty="0"/>
              <a:t>. - 1η </a:t>
            </a:r>
            <a:r>
              <a:rPr lang="el-GR" sz="2400" dirty="0" err="1"/>
              <a:t>έκδ</a:t>
            </a:r>
            <a:r>
              <a:rPr lang="el-GR" sz="2400" dirty="0"/>
              <a:t>. - Αθήνα: Εκδόσεις Αερόστατο, 2009.</a:t>
            </a:r>
          </a:p>
          <a:p>
            <a:pPr marL="0" indent="0">
              <a:buNone/>
            </a:pPr>
            <a:r>
              <a:rPr lang="el-GR" sz="2400" b="1" dirty="0"/>
              <a:t>Θέμα: </a:t>
            </a:r>
            <a:r>
              <a:rPr lang="el-GR" sz="2400" dirty="0"/>
              <a:t>Πίνακες που   ζωντανεύουν.</a:t>
            </a:r>
          </a:p>
          <a:p>
            <a:pPr marL="0" indent="0">
              <a:spcBef>
                <a:spcPts val="1200"/>
              </a:spcBef>
              <a:buNone/>
            </a:pPr>
            <a:endParaRPr lang="en-US" altLang="en-US" sz="2400" dirty="0" smtClean="0"/>
          </a:p>
          <a:p>
            <a:pPr marL="0" indent="0">
              <a:spcBef>
                <a:spcPts val="1200"/>
              </a:spcBef>
              <a:buNone/>
            </a:pPr>
            <a:endParaRPr lang="en-GB" sz="2400" dirty="0"/>
          </a:p>
        </p:txBody>
      </p:sp>
      <p:sp>
        <p:nvSpPr>
          <p:cNvPr id="5" name="TextBox 4"/>
          <p:cNvSpPr txBox="1"/>
          <p:nvPr/>
        </p:nvSpPr>
        <p:spPr>
          <a:xfrm>
            <a:off x="8107961" y="5013176"/>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pic>
        <p:nvPicPr>
          <p:cNvPr id="8" name="Picture 3" descr="Εξώφυλλο του βιβλίου"/>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4008" y="1700808"/>
            <a:ext cx="3983847" cy="322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80878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Παιχνίδι: ‘Αλήθεια ή ψέμα’ (1/2)</a:t>
            </a:r>
          </a:p>
        </p:txBody>
      </p:sp>
      <p:pic>
        <p:nvPicPr>
          <p:cNvPr id="5" name="Content Placeholder 4" descr="τρισδιάστατο γκράφιτι"/>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3568" y="1600200"/>
            <a:ext cx="3816424" cy="4525963"/>
          </a:xfrm>
          <a:prstGeom prst="rect">
            <a:avLst/>
          </a:prstGeom>
        </p:spPr>
      </p:pic>
      <p:sp>
        <p:nvSpPr>
          <p:cNvPr id="7" name="TextBox 6"/>
          <p:cNvSpPr txBox="1"/>
          <p:nvPr/>
        </p:nvSpPr>
        <p:spPr>
          <a:xfrm>
            <a:off x="4572000" y="5733256"/>
            <a:ext cx="472173" cy="360040"/>
          </a:xfrm>
          <a:prstGeom prst="rect">
            <a:avLst/>
          </a:prstGeom>
        </p:spPr>
        <p:txBody>
          <a:bodyPr vert="horz" wrap="square" lIns="91440" tIns="45720" rIns="91440" bIns="45720" rtlCol="0" anchor="ctr">
            <a:noAutofit/>
          </a:bodyPr>
          <a:lstStyle/>
          <a:p>
            <a:r>
              <a:rPr lang="el-GR" b="1" dirty="0" smtClean="0">
                <a:latin typeface="+mj-lt"/>
              </a:rPr>
              <a:t>[3]</a:t>
            </a:r>
            <a:endParaRPr lang="el-GR" b="1" dirty="0" smtClean="0">
              <a:latin typeface="+mj-lt"/>
            </a:endParaRPr>
          </a:p>
        </p:txBody>
      </p:sp>
      <p:pic>
        <p:nvPicPr>
          <p:cNvPr id="44034" name="Picture 2" descr="τρισδιάστατο γκράφιτι"/>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4008" y="1628800"/>
            <a:ext cx="4038600" cy="267355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244408" y="4365104"/>
            <a:ext cx="472173" cy="360040"/>
          </a:xfrm>
          <a:prstGeom prst="rect">
            <a:avLst/>
          </a:prstGeom>
        </p:spPr>
        <p:txBody>
          <a:bodyPr vert="horz" wrap="square" lIns="91440" tIns="45720" rIns="91440" bIns="45720" rtlCol="0" anchor="ctr">
            <a:noAutofit/>
          </a:bodyPr>
          <a:lstStyle/>
          <a:p>
            <a:r>
              <a:rPr lang="el-GR" b="1" dirty="0" smtClean="0">
                <a:latin typeface="+mj-lt"/>
              </a:rPr>
              <a:t>[4]</a:t>
            </a:r>
            <a:endParaRPr lang="el-GR" b="1" dirty="0" smtClean="0">
              <a:latin typeface="+mj-lt"/>
            </a:endParaRPr>
          </a:p>
        </p:txBody>
      </p:sp>
    </p:spTree>
    <p:custDataLst>
      <p:tags r:id="rId1"/>
    </p:custDataLst>
    <p:extLst>
      <p:ext uri="{BB962C8B-B14F-4D97-AF65-F5344CB8AC3E}">
        <p14:creationId xmlns:p14="http://schemas.microsoft.com/office/powerpoint/2010/main" val="960964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dirty="0"/>
              <a:t>Η </a:t>
            </a:r>
            <a:r>
              <a:rPr lang="en-US" sz="4000" dirty="0"/>
              <a:t>trompe-l’oeil </a:t>
            </a:r>
            <a:r>
              <a:rPr lang="el-GR" sz="4000" dirty="0"/>
              <a:t>στα κινούμενα </a:t>
            </a:r>
            <a:r>
              <a:rPr lang="el-GR" sz="4000" dirty="0" smtClean="0"/>
              <a:t>σχέδια (1/2)</a:t>
            </a:r>
            <a:endParaRPr lang="el-GR" sz="4000" dirty="0"/>
          </a:p>
        </p:txBody>
      </p:sp>
      <p:sp>
        <p:nvSpPr>
          <p:cNvPr id="3" name="Content Placeholder 2"/>
          <p:cNvSpPr>
            <a:spLocks noGrp="1"/>
          </p:cNvSpPr>
          <p:nvPr>
            <p:ph sz="half" idx="1"/>
          </p:nvPr>
        </p:nvSpPr>
        <p:spPr>
          <a:xfrm>
            <a:off x="457200" y="1600200"/>
            <a:ext cx="4258816" cy="4525963"/>
          </a:xfrm>
        </p:spPr>
        <p:txBody>
          <a:bodyPr>
            <a:noAutofit/>
          </a:bodyPr>
          <a:lstStyle/>
          <a:p>
            <a:pPr marL="0" indent="0">
              <a:buNone/>
            </a:pPr>
            <a:r>
              <a:rPr lang="el-GR" sz="2400" dirty="0"/>
              <a:t>Είδαμε και το </a:t>
            </a:r>
            <a:r>
              <a:rPr lang="el-GR" sz="2400" dirty="0" smtClean="0">
                <a:hlinkClick r:id="rId2"/>
              </a:rPr>
              <a:t>βιντεάκι</a:t>
            </a:r>
            <a:r>
              <a:rPr lang="el-GR" sz="2400" dirty="0" smtClean="0"/>
              <a:t>: </a:t>
            </a:r>
            <a:r>
              <a:rPr lang="en-US" sz="2400" b="1" dirty="0"/>
              <a:t>Fast and </a:t>
            </a:r>
            <a:r>
              <a:rPr lang="en-US" sz="2400" b="1" dirty="0" smtClean="0"/>
              <a:t>Furry-</a:t>
            </a:r>
            <a:r>
              <a:rPr lang="en-US" sz="2400" b="1" dirty="0" err="1" smtClean="0"/>
              <a:t>ous</a:t>
            </a:r>
            <a:r>
              <a:rPr lang="el-GR" sz="2400" b="1" dirty="0" smtClean="0"/>
              <a:t> </a:t>
            </a:r>
            <a:r>
              <a:rPr lang="el-GR" sz="2400" dirty="0"/>
              <a:t>από το κινούμενο σχέδιο «</a:t>
            </a:r>
            <a:r>
              <a:rPr lang="en-US" sz="2400" dirty="0"/>
              <a:t>Road runner show</a:t>
            </a:r>
            <a:r>
              <a:rPr lang="el-GR" sz="2400" dirty="0"/>
              <a:t>», όπου το κογιότ προσπαθώντας να παγιδέψει το </a:t>
            </a:r>
            <a:r>
              <a:rPr lang="el-GR" sz="2400" dirty="0" err="1"/>
              <a:t>Μπιπ</a:t>
            </a:r>
            <a:r>
              <a:rPr lang="el-GR" sz="2400" dirty="0"/>
              <a:t> </a:t>
            </a:r>
            <a:r>
              <a:rPr lang="el-GR" sz="2400" dirty="0" err="1"/>
              <a:t>Μπιπ</a:t>
            </a:r>
            <a:r>
              <a:rPr lang="el-GR" sz="2400" dirty="0"/>
              <a:t>, ζωγραφίζει στην επιφάνεια ενός </a:t>
            </a:r>
            <a:r>
              <a:rPr lang="el-GR" sz="2400" dirty="0" smtClean="0"/>
              <a:t>βράχου, </a:t>
            </a:r>
            <a:r>
              <a:rPr lang="el-GR" sz="2400" dirty="0"/>
              <a:t>ένα </a:t>
            </a:r>
            <a:r>
              <a:rPr lang="el-GR" sz="2400" dirty="0" smtClean="0"/>
              <a:t>τούνελ, </a:t>
            </a:r>
            <a:r>
              <a:rPr lang="el-GR" sz="2400" dirty="0"/>
              <a:t>με στόχο όταν το </a:t>
            </a:r>
            <a:r>
              <a:rPr lang="el-GR" sz="2400" dirty="0" err="1"/>
              <a:t>Μπιπ</a:t>
            </a:r>
            <a:r>
              <a:rPr lang="el-GR" sz="2400" dirty="0"/>
              <a:t> </a:t>
            </a:r>
            <a:r>
              <a:rPr lang="el-GR" sz="2400" dirty="0" err="1"/>
              <a:t>Μπιπ</a:t>
            </a:r>
            <a:r>
              <a:rPr lang="el-GR" sz="2400" dirty="0"/>
              <a:t> προσπαθήσει να περάσει από μέσα να χτυπήσει πάνω στον βράχο ή να πέσει στο γκρεμό πίσω από τον πίνακα. </a:t>
            </a:r>
            <a:endParaRPr lang="el-GR" sz="2400" b="1" dirty="0"/>
          </a:p>
          <a:p>
            <a:endParaRPr lang="el-GR" sz="2400" dirty="0"/>
          </a:p>
        </p:txBody>
      </p:sp>
      <p:pic>
        <p:nvPicPr>
          <p:cNvPr id="48130" name="Picture 2" descr="το κογιότ ζωγραφίζει τούνελ"/>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11619" r="10867"/>
          <a:stretch/>
        </p:blipFill>
        <p:spPr bwMode="auto">
          <a:xfrm>
            <a:off x="4917234" y="1556792"/>
            <a:ext cx="3696927"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523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dirty="0"/>
              <a:t>Η </a:t>
            </a:r>
            <a:r>
              <a:rPr lang="en-US" sz="4000" dirty="0"/>
              <a:t>trompe-l’oeil </a:t>
            </a:r>
            <a:r>
              <a:rPr lang="el-GR" sz="4000" dirty="0"/>
              <a:t>στα κινούμενα </a:t>
            </a:r>
            <a:r>
              <a:rPr lang="el-GR" sz="4000" dirty="0" smtClean="0"/>
              <a:t>σχέδια (2/2)</a:t>
            </a:r>
            <a:endParaRPr lang="el-GR" sz="4000" dirty="0"/>
          </a:p>
        </p:txBody>
      </p:sp>
      <p:sp>
        <p:nvSpPr>
          <p:cNvPr id="3" name="Content Placeholder 2"/>
          <p:cNvSpPr>
            <a:spLocks noGrp="1"/>
          </p:cNvSpPr>
          <p:nvPr>
            <p:ph sz="half" idx="1"/>
          </p:nvPr>
        </p:nvSpPr>
        <p:spPr/>
        <p:txBody>
          <a:bodyPr>
            <a:noAutofit/>
          </a:bodyPr>
          <a:lstStyle/>
          <a:p>
            <a:pPr marL="0" indent="0">
              <a:buNone/>
            </a:pPr>
            <a:r>
              <a:rPr lang="el-GR" sz="2400" dirty="0" smtClean="0"/>
              <a:t>Το </a:t>
            </a:r>
            <a:r>
              <a:rPr lang="el-GR" sz="2400" dirty="0" err="1"/>
              <a:t>Μπιπ</a:t>
            </a:r>
            <a:r>
              <a:rPr lang="el-GR" sz="2400" dirty="0"/>
              <a:t> </a:t>
            </a:r>
            <a:r>
              <a:rPr lang="el-GR" sz="2400" dirty="0" err="1"/>
              <a:t>Μπιπ</a:t>
            </a:r>
            <a:r>
              <a:rPr lang="el-GR" sz="2400" dirty="0"/>
              <a:t> όμως περνάει μέσα από το ‘τούνελ’ ή τον πίνακα ανενόχλητο σαν αυτά να ήταν πραγματικά, αφήνοντας έκπληκτο το κογιότ. </a:t>
            </a:r>
          </a:p>
          <a:p>
            <a:pPr marL="0" indent="0">
              <a:buNone/>
            </a:pPr>
            <a:endParaRPr lang="el-GR" sz="2400" b="1" dirty="0"/>
          </a:p>
          <a:p>
            <a:endParaRPr lang="el-GR" sz="2400" dirty="0"/>
          </a:p>
        </p:txBody>
      </p:sp>
      <p:pic>
        <p:nvPicPr>
          <p:cNvPr id="49154" name="Picture 2" descr="το μπιμπ μπιμπ περνάει μέσα από το τούνελ"/>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1772816"/>
            <a:ext cx="4038600" cy="2921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6884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 Και </a:t>
            </a:r>
            <a:r>
              <a:rPr lang="el-GR" dirty="0"/>
              <a:t>το αντίστροφο </a:t>
            </a:r>
            <a:r>
              <a:rPr lang="el-GR" dirty="0"/>
              <a:t>(</a:t>
            </a:r>
            <a:r>
              <a:rPr lang="el-GR" dirty="0"/>
              <a:t>1/4)</a:t>
            </a:r>
            <a:endParaRPr lang="el-GR" dirty="0"/>
          </a:p>
        </p:txBody>
      </p:sp>
      <p:sp>
        <p:nvSpPr>
          <p:cNvPr id="5" name="Content Placeholder 4"/>
          <p:cNvSpPr>
            <a:spLocks noGrp="1"/>
          </p:cNvSpPr>
          <p:nvPr>
            <p:ph idx="1"/>
          </p:nvPr>
        </p:nvSpPr>
        <p:spPr/>
        <p:txBody>
          <a:bodyPr>
            <a:normAutofit fontScale="92500" lnSpcReduction="10000"/>
          </a:bodyPr>
          <a:lstStyle/>
          <a:p>
            <a:pPr marL="0" indent="0">
              <a:buNone/>
            </a:pPr>
            <a:r>
              <a:rPr lang="el-GR" dirty="0"/>
              <a:t>Μέχρι τώρα σε όλες τις εικόνες η ‘απάτη’ του ματιού επικεντρωνόταν στο να φαίνεται το δισδιάστατο σαν τρισδιάστατο. Μία άλλη καλλιτέχνιδα η </a:t>
            </a:r>
            <a:r>
              <a:rPr lang="en-US" dirty="0"/>
              <a:t>Alexa Meade</a:t>
            </a:r>
            <a:r>
              <a:rPr lang="el-GR" dirty="0"/>
              <a:t> όμως χρησιμοποιεί την τεχνική κάνοντας το αντίθετο. Κάνει δηλαδή το τρισδιάστατο να φαίνεται δισδιάστατο ζωγραφίζοντας πάνω στο ανθρώπινο σώμα και στα αντικείμενα και έπειτα αφού έχει στήσει τον ζωντανό στην κυριολεξία ‘πίνακά’ της, τον φωτογραφίζει και εκθέτει τις φωτογραφίες. </a:t>
            </a:r>
          </a:p>
        </p:txBody>
      </p:sp>
    </p:spTree>
    <p:extLst>
      <p:ext uri="{BB962C8B-B14F-4D97-AF65-F5344CB8AC3E}">
        <p14:creationId xmlns:p14="http://schemas.microsoft.com/office/powerpoint/2010/main" val="137739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dirty="0"/>
              <a:t> Και </a:t>
            </a:r>
            <a:r>
              <a:rPr lang="el-GR" dirty="0"/>
              <a:t>το </a:t>
            </a:r>
            <a:r>
              <a:rPr lang="el-GR" dirty="0"/>
              <a:t>αντίστροφο</a:t>
            </a:r>
            <a:r>
              <a:rPr lang="el-GR" dirty="0"/>
              <a:t> (2/4</a:t>
            </a:r>
            <a:r>
              <a:rPr lang="el-GR" dirty="0"/>
              <a:t>)</a:t>
            </a:r>
          </a:p>
        </p:txBody>
      </p:sp>
      <p:sp>
        <p:nvSpPr>
          <p:cNvPr id="5" name="Content Placeholder 4"/>
          <p:cNvSpPr>
            <a:spLocks noGrp="1"/>
          </p:cNvSpPr>
          <p:nvPr>
            <p:ph sz="half" idx="1"/>
          </p:nvPr>
        </p:nvSpPr>
        <p:spPr/>
        <p:txBody>
          <a:bodyPr/>
          <a:lstStyle/>
          <a:p>
            <a:pPr marL="0" indent="0">
              <a:buNone/>
            </a:pPr>
            <a:r>
              <a:rPr lang="el-GR" dirty="0"/>
              <a:t>Εδώ αφήσαμε τα παιδιά να διαπιστώσουν μόνα τους ποιο είναι το πραγματικό και ποιο η ζωγραφιά. </a:t>
            </a:r>
          </a:p>
          <a:p>
            <a:pPr marL="0" indent="0">
              <a:buNone/>
            </a:pPr>
            <a:r>
              <a:rPr lang="el-GR" dirty="0"/>
              <a:t>Ένα παιδί το κατάλαβε και το εξήγησε και στα υπόλοιπα.</a:t>
            </a:r>
          </a:p>
          <a:p>
            <a:endParaRPr lang="el-GR" dirty="0"/>
          </a:p>
        </p:txBody>
      </p:sp>
      <p:pic>
        <p:nvPicPr>
          <p:cNvPr id="7" name="Content Placeholder 3" descr="η νηπιαγωγός δείχνει πίνακες στα παιδιά"/>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a:stretch/>
        </p:blipFill>
        <p:spPr>
          <a:xfrm>
            <a:off x="4716016" y="1556791"/>
            <a:ext cx="3945515" cy="4630513"/>
          </a:xfrm>
        </p:spPr>
      </p:pic>
    </p:spTree>
    <p:extLst>
      <p:ext uri="{BB962C8B-B14F-4D97-AF65-F5344CB8AC3E}">
        <p14:creationId xmlns:p14="http://schemas.microsoft.com/office/powerpoint/2010/main" val="1373526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 Και </a:t>
            </a:r>
            <a:r>
              <a:rPr lang="el-GR" dirty="0"/>
              <a:t>το </a:t>
            </a:r>
            <a:r>
              <a:rPr lang="el-GR" dirty="0"/>
              <a:t>αντίστροφο </a:t>
            </a:r>
            <a:r>
              <a:rPr lang="el-GR" dirty="0"/>
              <a:t>(3/4</a:t>
            </a:r>
            <a:r>
              <a:rPr lang="el-GR" dirty="0"/>
              <a:t>)</a:t>
            </a:r>
          </a:p>
        </p:txBody>
      </p:sp>
      <p:sp>
        <p:nvSpPr>
          <p:cNvPr id="4" name="Content Placeholder 3"/>
          <p:cNvSpPr>
            <a:spLocks noGrp="1"/>
          </p:cNvSpPr>
          <p:nvPr>
            <p:ph sz="half" idx="2"/>
          </p:nvPr>
        </p:nvSpPr>
        <p:spPr>
          <a:xfrm>
            <a:off x="4355976" y="1600200"/>
            <a:ext cx="4330824" cy="4525963"/>
          </a:xfrm>
        </p:spPr>
        <p:txBody>
          <a:bodyPr>
            <a:noAutofit/>
          </a:bodyPr>
          <a:lstStyle/>
          <a:p>
            <a:pPr marL="285750" indent="-285750"/>
            <a:r>
              <a:rPr lang="el-GR" sz="2400" b="1" dirty="0"/>
              <a:t>Εδώ τι σας φαίνεται ότι είναι; Ζωγραφιά ή πραγματικότητα; </a:t>
            </a:r>
          </a:p>
          <a:p>
            <a:pPr marL="685800" lvl="1">
              <a:buFontTx/>
              <a:buChar char="-"/>
            </a:pPr>
            <a:r>
              <a:rPr lang="el-GR" dirty="0"/>
              <a:t>Ζωγραφιά όλο.</a:t>
            </a:r>
          </a:p>
          <a:p>
            <a:pPr marL="685800" lvl="1">
              <a:buFontTx/>
              <a:buChar char="-"/>
            </a:pPr>
            <a:r>
              <a:rPr lang="el-GR" dirty="0"/>
              <a:t>Όχι η τηλεόραση είναι πραγματική και το τραπεζάκι.</a:t>
            </a:r>
          </a:p>
          <a:p>
            <a:pPr marL="285750" indent="-285750"/>
            <a:r>
              <a:rPr lang="el-GR" sz="2400" b="1" dirty="0"/>
              <a:t>Και ο άνθρωπος είναι ζωγραφιά </a:t>
            </a:r>
            <a:r>
              <a:rPr lang="el-GR" sz="2400" b="1" dirty="0" smtClean="0"/>
              <a:t>λέτε;</a:t>
            </a:r>
            <a:endParaRPr lang="en-US" sz="2400" b="1" dirty="0" smtClean="0"/>
          </a:p>
          <a:p>
            <a:pPr marL="685800" lvl="1"/>
            <a:r>
              <a:rPr lang="el-GR" dirty="0" smtClean="0"/>
              <a:t>Όχι</a:t>
            </a:r>
            <a:r>
              <a:rPr lang="el-GR" dirty="0"/>
              <a:t>, εγώ ξέρω. Όλα είναι αληθινά και τα έχουν βάψει με μπογιά.  </a:t>
            </a:r>
          </a:p>
          <a:p>
            <a:endParaRPr lang="el-GR" sz="2400" dirty="0"/>
          </a:p>
        </p:txBody>
      </p:sp>
      <p:pic>
        <p:nvPicPr>
          <p:cNvPr id="5" name="Content Placeholder 3" descr="η νηπιαγωγός δείχνει πίνακες στα παιδιά"/>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a:stretch/>
        </p:blipFill>
        <p:spPr>
          <a:xfrm>
            <a:off x="539552" y="1772816"/>
            <a:ext cx="3636210" cy="4267508"/>
          </a:xfrm>
        </p:spPr>
      </p:pic>
    </p:spTree>
    <p:extLst>
      <p:ext uri="{BB962C8B-B14F-4D97-AF65-F5344CB8AC3E}">
        <p14:creationId xmlns:p14="http://schemas.microsoft.com/office/powerpoint/2010/main" val="321957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l-GR" dirty="0"/>
              <a:t> Και το</a:t>
            </a:r>
            <a:r>
              <a:rPr lang="el-GR" dirty="0"/>
              <a:t> </a:t>
            </a:r>
            <a:r>
              <a:rPr lang="el-GR" dirty="0"/>
              <a:t>αντίστροφο </a:t>
            </a:r>
            <a:r>
              <a:rPr lang="el-GR" dirty="0"/>
              <a:t>(4/4</a:t>
            </a:r>
            <a:r>
              <a:rPr lang="el-GR" dirty="0"/>
              <a:t>)</a:t>
            </a:r>
          </a:p>
        </p:txBody>
      </p:sp>
      <p:sp>
        <p:nvSpPr>
          <p:cNvPr id="3" name="Text Placeholder 2"/>
          <p:cNvSpPr>
            <a:spLocks noGrp="1"/>
          </p:cNvSpPr>
          <p:nvPr>
            <p:ph sz="half" idx="1"/>
          </p:nvPr>
        </p:nvSpPr>
        <p:spPr>
          <a:xfrm>
            <a:off x="457200" y="1600201"/>
            <a:ext cx="4038600" cy="4133056"/>
          </a:xfrm>
        </p:spPr>
        <p:txBody>
          <a:bodyPr>
            <a:normAutofit/>
          </a:bodyPr>
          <a:lstStyle/>
          <a:p>
            <a:pPr marL="0" indent="0">
              <a:buNone/>
            </a:pPr>
            <a:r>
              <a:rPr lang="el-GR" b="0" dirty="0" smtClean="0"/>
              <a:t>Η </a:t>
            </a:r>
            <a:r>
              <a:rPr lang="el-GR" b="0" dirty="0" smtClean="0"/>
              <a:t>αποκάλυψη!!!</a:t>
            </a:r>
            <a:endParaRPr lang="el-GR" b="0" dirty="0"/>
          </a:p>
        </p:txBody>
      </p:sp>
      <p:pic>
        <p:nvPicPr>
          <p:cNvPr id="9" name="Picture 2" descr="H καλλιτέχνιδα ζωγραφίζει το μοντέλο της"/>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705970" y="1600200"/>
            <a:ext cx="392305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139952" y="5733256"/>
            <a:ext cx="472173" cy="360040"/>
          </a:xfrm>
          <a:prstGeom prst="rect">
            <a:avLst/>
          </a:prstGeom>
        </p:spPr>
        <p:txBody>
          <a:bodyPr vert="horz" wrap="square" lIns="91440" tIns="45720" rIns="91440" bIns="45720" rtlCol="0" anchor="ctr">
            <a:noAutofit/>
          </a:bodyPr>
          <a:lstStyle/>
          <a:p>
            <a:r>
              <a:rPr lang="el-GR" b="1" dirty="0" smtClean="0">
                <a:latin typeface="+mj-lt"/>
              </a:rPr>
              <a:t>[5]</a:t>
            </a:r>
            <a:endParaRPr lang="el-GR" b="1" dirty="0" smtClean="0">
              <a:latin typeface="+mj-lt"/>
            </a:endParaRPr>
          </a:p>
        </p:txBody>
      </p:sp>
    </p:spTree>
    <p:custDataLst>
      <p:tags r:id="rId1"/>
    </p:custDataLst>
    <p:extLst>
      <p:ext uri="{BB962C8B-B14F-4D97-AF65-F5344CB8AC3E}">
        <p14:creationId xmlns:p14="http://schemas.microsoft.com/office/powerpoint/2010/main" val="8766980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custDataLst>
      <p:tags r:id="rId1"/>
    </p:custDataLst>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custDataLst>
      <p:tags r:id="rId1"/>
    </p:custDataLst>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Λίγα </a:t>
            </a:r>
            <a:r>
              <a:rPr lang="el-GR" dirty="0"/>
              <a:t>λόγια</a:t>
            </a:r>
            <a:r>
              <a:rPr lang="el-GR" dirty="0"/>
              <a:t> για </a:t>
            </a:r>
            <a:r>
              <a:rPr lang="el-GR" dirty="0"/>
              <a:t>το</a:t>
            </a:r>
            <a:r>
              <a:rPr lang="el-GR" dirty="0"/>
              <a:t> βιβλίο</a:t>
            </a:r>
            <a:endParaRPr lang="el-GR" dirty="0"/>
          </a:p>
        </p:txBody>
      </p:sp>
      <p:sp>
        <p:nvSpPr>
          <p:cNvPr id="3" name="Content Placeholder 2"/>
          <p:cNvSpPr>
            <a:spLocks noGrp="1"/>
          </p:cNvSpPr>
          <p:nvPr>
            <p:ph idx="1"/>
          </p:nvPr>
        </p:nvSpPr>
        <p:spPr/>
        <p:txBody>
          <a:bodyPr>
            <a:normAutofit/>
          </a:bodyPr>
          <a:lstStyle/>
          <a:p>
            <a:pPr marL="0" indent="0">
              <a:buNone/>
            </a:pPr>
            <a:r>
              <a:rPr lang="el-GR" dirty="0" smtClean="0"/>
              <a:t>Όταν </a:t>
            </a:r>
            <a:r>
              <a:rPr lang="el-GR" dirty="0"/>
              <a:t>ήταν μικρός ο Χαν Γκαν λάτρευε τη ζωγραφική. Του άρεσε κυρίως να ζωγραφίζει άλογα και πάντα προσπαθούσε να φαίνονται πολύ ζωντανά. </a:t>
            </a:r>
            <a:r>
              <a:rPr lang="el-GR" dirty="0" smtClean="0"/>
              <a:t>Μεγαλώνοντας </a:t>
            </a:r>
            <a:r>
              <a:rPr lang="el-GR" dirty="0"/>
              <a:t>ο Χαν Γκαν έγινε σπουδαίος </a:t>
            </a:r>
            <a:r>
              <a:rPr lang="el-GR" dirty="0" smtClean="0"/>
              <a:t>ζωγράφος. </a:t>
            </a:r>
            <a:r>
              <a:rPr lang="el-GR" dirty="0"/>
              <a:t>Ακόμα κι ο αυτοκράτορας γνώριζε το ταλέντο του. Όμως, σύντομα άρχισαν να λέγονται περίεργα πράγματα για τον Χαν Γκαν. </a:t>
            </a:r>
            <a:r>
              <a:rPr lang="el-GR" dirty="0" smtClean="0"/>
              <a:t>Τα </a:t>
            </a:r>
            <a:r>
              <a:rPr lang="el-GR" dirty="0"/>
              <a:t>άλογά του </a:t>
            </a:r>
            <a:r>
              <a:rPr lang="el-GR" dirty="0" smtClean="0"/>
              <a:t>όχι μόνο έμοιαζαν σαν </a:t>
            </a:r>
            <a:r>
              <a:rPr lang="el-GR" dirty="0"/>
              <a:t>αληθινά, </a:t>
            </a:r>
            <a:r>
              <a:rPr lang="el-GR" dirty="0" smtClean="0"/>
              <a:t>αλλά ζωντάνευαν πραγματικά… </a:t>
            </a:r>
            <a:endParaRPr lang="el-GR" dirty="0"/>
          </a:p>
          <a:p>
            <a:pPr marL="0" indent="0">
              <a:buNone/>
            </a:pPr>
            <a:endParaRPr lang="el-GR" dirty="0"/>
          </a:p>
        </p:txBody>
      </p:sp>
    </p:spTree>
    <p:extLst>
      <p:ext uri="{BB962C8B-B14F-4D97-AF65-F5344CB8AC3E}">
        <p14:creationId xmlns:p14="http://schemas.microsoft.com/office/powerpoint/2010/main" val="942470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a:t>Αγγελική </a:t>
            </a:r>
            <a:r>
              <a:rPr lang="el-GR" sz="2000" dirty="0" err="1"/>
              <a:t>Γιαννικοπούλου</a:t>
            </a:r>
            <a:r>
              <a:rPr lang="el-GR" sz="2000" dirty="0"/>
              <a:t> </a:t>
            </a:r>
            <a:r>
              <a:rPr lang="el-GR" sz="2000" dirty="0" smtClean="0"/>
              <a:t>2016</a:t>
            </a:r>
            <a:r>
              <a:rPr lang="el-GR" sz="2000" dirty="0"/>
              <a:t>. Θεοφανώ </a:t>
            </a:r>
            <a:r>
              <a:rPr lang="el-GR" sz="2000" dirty="0" err="1"/>
              <a:t>Λαουλάκου</a:t>
            </a:r>
            <a:r>
              <a:rPr lang="el-GR" sz="2000" dirty="0" smtClean="0"/>
              <a:t>, </a:t>
            </a:r>
            <a:r>
              <a:rPr lang="el-GR" sz="2000" dirty="0" smtClean="0"/>
              <a:t>Αγγελική </a:t>
            </a:r>
            <a:r>
              <a:rPr lang="el-GR" sz="2000" dirty="0" err="1" smtClean="0"/>
              <a:t>Γιαννικοπούλου</a:t>
            </a:r>
            <a:r>
              <a:rPr lang="el-GR" sz="2000" dirty="0" smtClean="0"/>
              <a:t>. «Το Εικονογραφημένο Βιβλίο στην Προσχολική Εκπαίδευση. Ζωγραφική και Εικονογραφημένο Βιβλίο. </a:t>
            </a:r>
            <a:r>
              <a:rPr lang="el-GR" sz="2000" dirty="0">
                <a:cs typeface="Times New Roman" pitchFamily="18" charset="0"/>
              </a:rPr>
              <a:t>Το μαγικό άλογο του Χαν Γκαν</a:t>
            </a:r>
            <a:r>
              <a:rPr lang="el-GR" sz="2000" dirty="0" smtClean="0"/>
              <a:t>». </a:t>
            </a:r>
            <a:r>
              <a:rPr lang="el-GR" sz="2000" dirty="0" smtClean="0"/>
              <a:t>Έκδοση: 1.0. Αθήνα </a:t>
            </a:r>
            <a:r>
              <a:rPr lang="el-GR" sz="2000" dirty="0" smtClean="0"/>
              <a:t>2016. </a:t>
            </a:r>
            <a:r>
              <a:rPr lang="el-GR" sz="2000" dirty="0" smtClean="0"/>
              <a:t>Διαθέσιμο από τη δικτυακή διεύθυνση: </a:t>
            </a:r>
            <a:r>
              <a:rPr lang="en-GB" sz="2000" dirty="0" smtClean="0">
                <a:hlinkClick r:id="rId4" tooltip="Ανοιχτό Μάθημα: Το Εικονογραφημένο Βιβλίο στην Προσχολική Εκπαίδευση"/>
              </a:rPr>
              <a:t>http://opencourses.uoa.gr/courses/ECD5/</a:t>
            </a:r>
            <a:r>
              <a:rPr lang="el-GR" sz="2000" dirty="0" smtClean="0"/>
              <a:t>.</a:t>
            </a:r>
          </a:p>
          <a:p>
            <a:endParaRPr lang="el-GR" sz="2000" dirty="0"/>
          </a:p>
        </p:txBody>
      </p:sp>
    </p:spTree>
    <p:custDataLst>
      <p:tags r:id="rId1"/>
    </p:custDataLst>
    <p:extLst>
      <p:ext uri="{BB962C8B-B14F-4D97-AF65-F5344CB8AC3E}">
        <p14:creationId xmlns:p14="http://schemas.microsoft.com/office/powerpoint/2010/main" val="6101860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custDataLst>
      <p:tags r:id="rId1"/>
    </p:custDataLst>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custDataLst>
      <p:tags r:id="rId1"/>
    </p:custDataLst>
    <p:extLst>
      <p:ext uri="{BB962C8B-B14F-4D97-AF65-F5344CB8AC3E}">
        <p14:creationId xmlns:p14="http://schemas.microsoft.com/office/powerpoint/2010/main" val="822356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dirty="0"/>
              <a:t>Σημείωμα Χρήσης Έργων </a:t>
            </a:r>
            <a:r>
              <a:rPr lang="el-GR" sz="4000" dirty="0" smtClean="0"/>
              <a:t>Τρίτων (1/2)</a:t>
            </a:r>
            <a:endParaRPr lang="el-GR" sz="4000" dirty="0"/>
          </a:p>
        </p:txBody>
      </p:sp>
      <p:sp>
        <p:nvSpPr>
          <p:cNvPr id="3" name="Content Placeholder 2"/>
          <p:cNvSpPr>
            <a:spLocks noGrp="1"/>
          </p:cNvSpPr>
          <p:nvPr>
            <p:ph idx="1"/>
          </p:nvPr>
        </p:nvSpPr>
        <p:spPr/>
        <p:txBody>
          <a:bodyPr>
            <a:noAutofit/>
          </a:bodyPr>
          <a:lstStyle/>
          <a:p>
            <a:pPr marL="0" indent="0">
              <a:spcBef>
                <a:spcPts val="600"/>
              </a:spcBef>
              <a:spcAft>
                <a:spcPts val="600"/>
              </a:spcAft>
              <a:buNone/>
            </a:pPr>
            <a:r>
              <a:rPr lang="el-GR" sz="2000" dirty="0" smtClean="0"/>
              <a:t>Το </a:t>
            </a:r>
            <a:r>
              <a:rPr lang="el-GR" sz="2000" dirty="0"/>
              <a:t>Έργο αυτό κάνει χρήση των ακόλουθων έργων:</a:t>
            </a:r>
          </a:p>
          <a:p>
            <a:pPr marL="0" indent="0">
              <a:buNone/>
            </a:pPr>
            <a:r>
              <a:rPr lang="el-GR" sz="2000" dirty="0"/>
              <a:t>Εικόνα 1: Εξώφυλλο του βιβλίου </a:t>
            </a:r>
            <a:r>
              <a:rPr lang="el-GR" sz="2000" dirty="0" smtClean="0"/>
              <a:t>«</a:t>
            </a:r>
            <a:r>
              <a:rPr lang="el-GR" sz="2000" dirty="0" smtClean="0">
                <a:hlinkClick r:id="rId3"/>
              </a:rPr>
              <a:t>Το </a:t>
            </a:r>
            <a:r>
              <a:rPr lang="el-GR" sz="2000" dirty="0">
                <a:hlinkClick r:id="rId3"/>
              </a:rPr>
              <a:t>μαγικό άλογο του Χαν </a:t>
            </a:r>
            <a:r>
              <a:rPr lang="el-GR" sz="2000" dirty="0" smtClean="0">
                <a:hlinkClick r:id="rId3"/>
              </a:rPr>
              <a:t>Γκαν</a:t>
            </a:r>
            <a:r>
              <a:rPr lang="el-GR" sz="2000" dirty="0" smtClean="0"/>
              <a:t>» / </a:t>
            </a:r>
            <a:r>
              <a:rPr lang="el-GR" sz="2000" dirty="0"/>
              <a:t>Γιανγκ Χονγκ, </a:t>
            </a:r>
            <a:r>
              <a:rPr lang="el-GR" sz="2000" dirty="0" err="1"/>
              <a:t>Τσεν</a:t>
            </a:r>
            <a:r>
              <a:rPr lang="el-GR" sz="2000" dirty="0"/>
              <a:t>· μετάφραση Κατερίνα Φράγκου· εικονογράφηση Γιανγκ Χονγκ, </a:t>
            </a:r>
            <a:r>
              <a:rPr lang="el-GR" sz="2000" dirty="0" err="1"/>
              <a:t>Τσεν</a:t>
            </a:r>
            <a:r>
              <a:rPr lang="el-GR" sz="2000" dirty="0"/>
              <a:t>. - 1η </a:t>
            </a:r>
            <a:r>
              <a:rPr lang="el-GR" sz="2000" dirty="0" err="1"/>
              <a:t>έκδ</a:t>
            </a:r>
            <a:r>
              <a:rPr lang="el-GR" sz="2000" dirty="0"/>
              <a:t>. - Αθήνα: Εκδόσεις Αερόστατο, 2009.</a:t>
            </a:r>
          </a:p>
          <a:p>
            <a:pPr marL="0" indent="0">
              <a:buNone/>
            </a:pPr>
            <a:r>
              <a:rPr lang="el-GR" sz="2000" dirty="0" smtClean="0"/>
              <a:t>Εικόνα</a:t>
            </a:r>
            <a:r>
              <a:rPr lang="en-US" sz="2000" dirty="0" smtClean="0"/>
              <a:t> 2</a:t>
            </a:r>
            <a:r>
              <a:rPr lang="el-GR" sz="2000" dirty="0" smtClean="0"/>
              <a:t>: </a:t>
            </a:r>
            <a:r>
              <a:rPr lang="en-US" sz="2000" dirty="0">
                <a:hlinkClick r:id="rId4"/>
              </a:rPr>
              <a:t>Escaping Criticism </a:t>
            </a:r>
            <a:r>
              <a:rPr lang="el-GR" sz="2000" dirty="0" smtClean="0"/>
              <a:t>, </a:t>
            </a:r>
            <a:r>
              <a:rPr lang="en-US" sz="2000" dirty="0" smtClean="0"/>
              <a:t>Pere </a:t>
            </a:r>
            <a:r>
              <a:rPr lang="en-US" sz="2000" dirty="0" err="1"/>
              <a:t>Borrell</a:t>
            </a:r>
            <a:r>
              <a:rPr lang="en-US" sz="2000" dirty="0"/>
              <a:t> del </a:t>
            </a:r>
            <a:r>
              <a:rPr lang="en-US" sz="2000" dirty="0" err="1" smtClean="0"/>
              <a:t>Caso</a:t>
            </a:r>
            <a:r>
              <a:rPr lang="el-GR" sz="2000" dirty="0" smtClean="0"/>
              <a:t>,  </a:t>
            </a:r>
            <a:r>
              <a:rPr lang="en-US" sz="2000" dirty="0" smtClean="0"/>
              <a:t>Bank </a:t>
            </a:r>
            <a:r>
              <a:rPr lang="en-US" sz="2000" dirty="0"/>
              <a:t>of Spain headquarters, </a:t>
            </a:r>
            <a:r>
              <a:rPr lang="en-US" sz="2000" dirty="0" smtClean="0"/>
              <a:t>Madrid</a:t>
            </a:r>
            <a:r>
              <a:rPr lang="el-GR" sz="2000" dirty="0" smtClean="0"/>
              <a:t>, </a:t>
            </a:r>
            <a:r>
              <a:rPr lang="en-US" sz="2000" dirty="0" smtClean="0"/>
              <a:t>Public Domain, Wikimedia Commons.</a:t>
            </a:r>
          </a:p>
          <a:p>
            <a:pPr marL="0" indent="0">
              <a:buNone/>
            </a:pPr>
            <a:r>
              <a:rPr lang="el-GR" sz="2000" dirty="0" smtClean="0"/>
              <a:t>Εικόνα 3: </a:t>
            </a:r>
            <a:r>
              <a:rPr lang="en-US" sz="2000" dirty="0" smtClean="0">
                <a:hlinkClick r:id="rId5"/>
              </a:rPr>
              <a:t>Example Of 3D Sidewalk Art: Batman &amp; Robin Rescue The Artist From a "Tall Building"</a:t>
            </a:r>
            <a:r>
              <a:rPr lang="el-GR" sz="2000" dirty="0" smtClean="0"/>
              <a:t>, </a:t>
            </a:r>
            <a:r>
              <a:rPr lang="en-US" sz="2000" dirty="0" smtClean="0"/>
              <a:t>Rosalind Hughes</a:t>
            </a:r>
            <a:r>
              <a:rPr lang="el-GR" sz="2000" dirty="0" smtClean="0"/>
              <a:t>, </a:t>
            </a:r>
            <a:r>
              <a:rPr lang="en-US" sz="2000" dirty="0" smtClean="0"/>
              <a:t>Creative Commons</a:t>
            </a:r>
            <a:r>
              <a:rPr lang="el-GR" sz="2000" dirty="0" smtClean="0"/>
              <a:t> </a:t>
            </a:r>
            <a:r>
              <a:rPr lang="en-US" sz="2000" dirty="0"/>
              <a:t>Attribution-</a:t>
            </a:r>
            <a:r>
              <a:rPr lang="en-US" sz="2000" dirty="0" err="1"/>
              <a:t>NonCommercial</a:t>
            </a:r>
            <a:r>
              <a:rPr lang="en-US" sz="2000" dirty="0"/>
              <a:t>-</a:t>
            </a:r>
            <a:r>
              <a:rPr lang="en-US" sz="2000" dirty="0" err="1"/>
              <a:t>NoDerivs</a:t>
            </a:r>
            <a:r>
              <a:rPr lang="en-US" sz="2000" dirty="0"/>
              <a:t> 2.0 </a:t>
            </a:r>
            <a:r>
              <a:rPr lang="en-US" sz="2000" dirty="0" smtClean="0"/>
              <a:t>Generic, Flickr.</a:t>
            </a:r>
          </a:p>
          <a:p>
            <a:pPr marL="0" indent="0">
              <a:buNone/>
            </a:pPr>
            <a:r>
              <a:rPr lang="el-GR" sz="2000" dirty="0" smtClean="0"/>
              <a:t>Εικόνα 4: </a:t>
            </a:r>
            <a:r>
              <a:rPr lang="en-US" sz="2000" dirty="0">
                <a:hlinkClick r:id="rId6"/>
              </a:rPr>
              <a:t>Example Of 3D Sidewalk Art: The Artist "Faces" </a:t>
            </a:r>
            <a:r>
              <a:rPr lang="en-US" sz="2000" dirty="0" smtClean="0">
                <a:hlinkClick r:id="rId6"/>
              </a:rPr>
              <a:t>Himself</a:t>
            </a:r>
            <a:r>
              <a:rPr lang="el-GR" sz="2000" dirty="0" smtClean="0"/>
              <a:t>, </a:t>
            </a:r>
            <a:r>
              <a:rPr lang="en-US" sz="2000" dirty="0"/>
              <a:t>Rosalind Hughes</a:t>
            </a:r>
            <a:r>
              <a:rPr lang="el-GR" sz="2000" dirty="0"/>
              <a:t>, </a:t>
            </a:r>
            <a:r>
              <a:rPr lang="en-US" sz="2000" dirty="0"/>
              <a:t>Creative Commons</a:t>
            </a:r>
            <a:r>
              <a:rPr lang="el-GR" sz="2000" dirty="0"/>
              <a:t> </a:t>
            </a:r>
            <a:r>
              <a:rPr lang="en-US" sz="2000" dirty="0"/>
              <a:t>Attribution-</a:t>
            </a:r>
            <a:r>
              <a:rPr lang="en-US" sz="2000" dirty="0" err="1"/>
              <a:t>NonCommercial</a:t>
            </a:r>
            <a:r>
              <a:rPr lang="en-US" sz="2000" dirty="0"/>
              <a:t>-</a:t>
            </a:r>
            <a:r>
              <a:rPr lang="en-US" sz="2000" dirty="0" err="1"/>
              <a:t>NoDerivs</a:t>
            </a:r>
            <a:r>
              <a:rPr lang="en-US" sz="2000" dirty="0"/>
              <a:t> 2.0 </a:t>
            </a:r>
            <a:r>
              <a:rPr lang="en-US" sz="2000" dirty="0" smtClean="0"/>
              <a:t>Generic, </a:t>
            </a:r>
            <a:r>
              <a:rPr lang="en-US" sz="2000" dirty="0"/>
              <a:t>Flickr</a:t>
            </a:r>
            <a:r>
              <a:rPr lang="en-US" sz="2000" dirty="0" smtClean="0"/>
              <a:t>.</a:t>
            </a:r>
          </a:p>
          <a:p>
            <a:pPr marL="0" indent="0">
              <a:buNone/>
            </a:pPr>
            <a:endParaRPr lang="en-US" sz="2000" dirty="0"/>
          </a:p>
          <a:p>
            <a:pPr marL="0" indent="0">
              <a:buNone/>
            </a:pPr>
            <a:endParaRPr lang="el-GR" sz="2000" dirty="0" smtClean="0"/>
          </a:p>
          <a:p>
            <a:pPr marL="0" indent="0">
              <a:buNone/>
            </a:pPr>
            <a:endParaRPr lang="el-GR"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dirty="0"/>
              <a:t>Σημείωμα Χρήσης Έργων </a:t>
            </a:r>
            <a:r>
              <a:rPr lang="el-GR" sz="4000" dirty="0" smtClean="0"/>
              <a:t>Τρίτων (2/2)</a:t>
            </a:r>
            <a:endParaRPr lang="el-GR" sz="4000" dirty="0"/>
          </a:p>
        </p:txBody>
      </p:sp>
      <p:sp>
        <p:nvSpPr>
          <p:cNvPr id="3" name="Content Placeholder 2"/>
          <p:cNvSpPr>
            <a:spLocks noGrp="1"/>
          </p:cNvSpPr>
          <p:nvPr>
            <p:ph idx="1"/>
          </p:nvPr>
        </p:nvSpPr>
        <p:spPr/>
        <p:txBody>
          <a:bodyPr>
            <a:noAutofit/>
          </a:bodyPr>
          <a:lstStyle/>
          <a:p>
            <a:pPr marL="0" indent="0">
              <a:buNone/>
            </a:pPr>
            <a:r>
              <a:rPr lang="el-GR" sz="2000" dirty="0" smtClean="0"/>
              <a:t>Εικόνα</a:t>
            </a:r>
            <a:r>
              <a:rPr lang="en-US" sz="2000" dirty="0" smtClean="0"/>
              <a:t> </a:t>
            </a:r>
            <a:r>
              <a:rPr lang="el-GR" sz="2000" dirty="0" smtClean="0"/>
              <a:t>5</a:t>
            </a:r>
            <a:r>
              <a:rPr lang="en-US" sz="2000" dirty="0" smtClean="0"/>
              <a:t>:</a:t>
            </a:r>
            <a:r>
              <a:rPr lang="el-GR" sz="2000" dirty="0" smtClean="0"/>
              <a:t> </a:t>
            </a:r>
            <a:r>
              <a:rPr lang="en-US" sz="2000" dirty="0">
                <a:hlinkClick r:id="rId3"/>
              </a:rPr>
              <a:t>Alexa Meade paints her subject </a:t>
            </a:r>
            <a:r>
              <a:rPr lang="en-US" sz="2000" dirty="0" smtClean="0">
                <a:hlinkClick r:id="rId3"/>
              </a:rPr>
              <a:t>in</a:t>
            </a:r>
            <a:r>
              <a:rPr lang="el-GR" sz="2000" dirty="0" smtClean="0"/>
              <a:t>, </a:t>
            </a:r>
            <a:r>
              <a:rPr lang="en-US" sz="2000" dirty="0"/>
              <a:t>Alexa </a:t>
            </a:r>
            <a:r>
              <a:rPr lang="en-US" sz="2000" dirty="0" smtClean="0"/>
              <a:t>Meade</a:t>
            </a:r>
            <a:r>
              <a:rPr lang="el-GR" sz="2000" dirty="0" smtClean="0"/>
              <a:t>. </a:t>
            </a:r>
            <a:r>
              <a:rPr lang="en-US" sz="2000" dirty="0"/>
              <a:t>Creative Commons Attribution-Share Alike 3.0 </a:t>
            </a:r>
            <a:r>
              <a:rPr lang="en-US" sz="2000" dirty="0" err="1" smtClean="0"/>
              <a:t>Unported</a:t>
            </a:r>
            <a:r>
              <a:rPr lang="el-GR" sz="2000" dirty="0" smtClean="0"/>
              <a:t>, </a:t>
            </a:r>
            <a:r>
              <a:rPr lang="en-US" sz="2000" dirty="0" smtClean="0"/>
              <a:t>Wikimedia Commons.</a:t>
            </a:r>
            <a:endParaRPr lang="el-GR" sz="2000" dirty="0"/>
          </a:p>
        </p:txBody>
      </p:sp>
    </p:spTree>
    <p:extLst>
      <p:ext uri="{BB962C8B-B14F-4D97-AF65-F5344CB8AC3E}">
        <p14:creationId xmlns:p14="http://schemas.microsoft.com/office/powerpoint/2010/main" val="2351179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Ανάγνωση</a:t>
            </a:r>
            <a:r>
              <a:rPr lang="el-GR" dirty="0"/>
              <a:t> του βιβλίου</a:t>
            </a:r>
            <a:endParaRPr lang="el-GR" dirty="0"/>
          </a:p>
        </p:txBody>
      </p:sp>
      <p:pic>
        <p:nvPicPr>
          <p:cNvPr id="5" name="Picture 2" descr="η νηπιαγωγός διαβάζει το βιβλίο"/>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41425" y="1557338"/>
            <a:ext cx="487385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649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Συζήτηση </a:t>
            </a:r>
            <a:r>
              <a:rPr lang="el-GR" dirty="0"/>
              <a:t>μετά</a:t>
            </a:r>
            <a:r>
              <a:rPr lang="el-GR" dirty="0"/>
              <a:t> την </a:t>
            </a:r>
            <a:r>
              <a:rPr lang="el-GR" dirty="0" smtClean="0"/>
              <a:t>ανάγνωση</a:t>
            </a:r>
            <a:r>
              <a:rPr lang="en-US" dirty="0" smtClean="0"/>
              <a:t> (1/2)</a:t>
            </a:r>
            <a:endParaRPr lang="el-GR" dirty="0"/>
          </a:p>
        </p:txBody>
      </p:sp>
      <p:sp>
        <p:nvSpPr>
          <p:cNvPr id="3" name="Content Placeholder 2"/>
          <p:cNvSpPr>
            <a:spLocks noGrp="1"/>
          </p:cNvSpPr>
          <p:nvPr>
            <p:ph idx="1"/>
          </p:nvPr>
        </p:nvSpPr>
        <p:spPr/>
        <p:txBody>
          <a:bodyPr>
            <a:noAutofit/>
          </a:bodyPr>
          <a:lstStyle/>
          <a:p>
            <a:pPr marL="0" indent="0">
              <a:buNone/>
            </a:pPr>
            <a:r>
              <a:rPr lang="el-GR" dirty="0" smtClean="0"/>
              <a:t>Μετά την ολοκλήρωση της ανάγνωσης μιλήσαμε με τα παιδιά για τον ζωγράφο Χαν Γκαν προκειμένου να γίνει κατανοητό ότι ήταν υπαρκτό πρόσωπο και ότι ο μύθος που διαβάσαμε πήρε αφορμή από τους πίνακες με άλογα που ζωγράφιζε, τα οποία φαίνονταν τόσο αληθινά, που συνήθιζε να τα ζωγραφίζει δεμένα για να μην μπορούν να «βγουν» από τον πίνακα. </a:t>
            </a:r>
            <a:endParaRPr lang="el-GR" dirty="0"/>
          </a:p>
        </p:txBody>
      </p:sp>
    </p:spTree>
    <p:extLst>
      <p:ext uri="{BB962C8B-B14F-4D97-AF65-F5344CB8AC3E}">
        <p14:creationId xmlns:p14="http://schemas.microsoft.com/office/powerpoint/2010/main" val="1378856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Συζήτηση</a:t>
            </a:r>
            <a:r>
              <a:rPr lang="el-GR" dirty="0"/>
              <a:t> μετά την </a:t>
            </a:r>
            <a:r>
              <a:rPr lang="el-GR" dirty="0" smtClean="0"/>
              <a:t>ανάγνωση</a:t>
            </a:r>
            <a:r>
              <a:rPr lang="en-US" dirty="0" smtClean="0"/>
              <a:t> (2/2)</a:t>
            </a:r>
            <a:endParaRPr lang="el-GR" dirty="0"/>
          </a:p>
        </p:txBody>
      </p:sp>
      <p:sp>
        <p:nvSpPr>
          <p:cNvPr id="3" name="Content Placeholder 2"/>
          <p:cNvSpPr>
            <a:spLocks noGrp="1"/>
          </p:cNvSpPr>
          <p:nvPr>
            <p:ph idx="1"/>
          </p:nvPr>
        </p:nvSpPr>
        <p:spPr/>
        <p:txBody>
          <a:bodyPr>
            <a:noAutofit/>
          </a:bodyPr>
          <a:lstStyle/>
          <a:p>
            <a:pPr marL="0" indent="0">
              <a:buNone/>
            </a:pPr>
            <a:r>
              <a:rPr lang="el-GR" dirty="0" smtClean="0"/>
              <a:t>Είπαμε </a:t>
            </a:r>
            <a:r>
              <a:rPr lang="el-GR" dirty="0" smtClean="0"/>
              <a:t>ακόμα πως όλοι οι πίνακές του ήταν ζωγραφισμένοι πάνω σε μετάξι, όπως συνέβη και με την εικονογράφηση του βιβλίου μας. Και τέλος, είδαμε κάποιους πίνακες του Χαν Γκαν</a:t>
            </a:r>
            <a:r>
              <a:rPr lang="el-GR" dirty="0"/>
              <a:t>. Αναζητήσαμε έναν από τους πίνακες του Χαν Γκαν που είδαμε, μέσα στην εικονογράφηση του βιβλίου.</a:t>
            </a:r>
          </a:p>
          <a:p>
            <a:pPr marL="0" indent="0">
              <a:buNone/>
            </a:pPr>
            <a:endParaRPr lang="el-GR" dirty="0"/>
          </a:p>
        </p:txBody>
      </p:sp>
    </p:spTree>
    <p:extLst>
      <p:ext uri="{BB962C8B-B14F-4D97-AF65-F5344CB8AC3E}">
        <p14:creationId xmlns:p14="http://schemas.microsoft.com/office/powerpoint/2010/main" val="3410147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l-GR" dirty="0"/>
              <a:t>Παρουσίαση πινάκων του Χαν Γκαν</a:t>
            </a:r>
          </a:p>
        </p:txBody>
      </p:sp>
      <p:sp>
        <p:nvSpPr>
          <p:cNvPr id="8" name="Text Placeholder 7"/>
          <p:cNvSpPr>
            <a:spLocks noGrp="1"/>
          </p:cNvSpPr>
          <p:nvPr>
            <p:ph type="body" idx="1"/>
          </p:nvPr>
        </p:nvSpPr>
        <p:spPr/>
        <p:txBody>
          <a:bodyPr/>
          <a:lstStyle/>
          <a:p>
            <a:r>
              <a:rPr lang="el-GR" b="0" dirty="0" smtClean="0"/>
              <a:t>‘</a:t>
            </a:r>
            <a:r>
              <a:rPr lang="el-GR" b="0" dirty="0" err="1" smtClean="0"/>
              <a:t>Night</a:t>
            </a:r>
            <a:r>
              <a:rPr lang="el-GR" b="0" dirty="0" smtClean="0"/>
              <a:t>-</a:t>
            </a:r>
            <a:r>
              <a:rPr lang="el-GR" b="0" dirty="0" err="1" smtClean="0"/>
              <a:t>shining</a:t>
            </a:r>
            <a:r>
              <a:rPr lang="el-GR" b="0" dirty="0" smtClean="0"/>
              <a:t> </a:t>
            </a:r>
            <a:r>
              <a:rPr lang="el-GR" b="0" dirty="0" err="1" smtClean="0"/>
              <a:t>white</a:t>
            </a:r>
            <a:r>
              <a:rPr lang="el-GR" b="0" dirty="0" smtClean="0"/>
              <a:t>’, </a:t>
            </a:r>
            <a:r>
              <a:rPr lang="el-GR" b="0" dirty="0" err="1" smtClean="0"/>
              <a:t>Han</a:t>
            </a:r>
            <a:r>
              <a:rPr lang="el-GR" b="0" dirty="0" smtClean="0"/>
              <a:t> </a:t>
            </a:r>
            <a:r>
              <a:rPr lang="el-GR" b="0" dirty="0" err="1" smtClean="0"/>
              <a:t>Gan</a:t>
            </a:r>
            <a:endParaRPr lang="el-GR" b="0" dirty="0"/>
          </a:p>
        </p:txBody>
      </p:sp>
      <p:pic>
        <p:nvPicPr>
          <p:cNvPr id="12" name="Content Placeholder 9" descr="[DECORATIVE]"/>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a:stretch/>
        </p:blipFill>
        <p:spPr>
          <a:xfrm>
            <a:off x="467544" y="2204864"/>
            <a:ext cx="3816424" cy="3878262"/>
          </a:xfrm>
        </p:spPr>
      </p:pic>
      <p:sp>
        <p:nvSpPr>
          <p:cNvPr id="10" name="Text Placeholder 9"/>
          <p:cNvSpPr>
            <a:spLocks noGrp="1"/>
          </p:cNvSpPr>
          <p:nvPr>
            <p:ph type="body" sz="quarter" idx="3"/>
          </p:nvPr>
        </p:nvSpPr>
        <p:spPr/>
        <p:txBody>
          <a:bodyPr/>
          <a:lstStyle/>
          <a:p>
            <a:r>
              <a:rPr lang="el-GR" b="0" dirty="0"/>
              <a:t>Άγνωστο του Χαν </a:t>
            </a:r>
            <a:r>
              <a:rPr lang="el-GR" b="0" dirty="0" smtClean="0"/>
              <a:t>Γκαν</a:t>
            </a:r>
            <a:endParaRPr lang="el-GR" b="0" dirty="0"/>
          </a:p>
        </p:txBody>
      </p:sp>
      <p:pic>
        <p:nvPicPr>
          <p:cNvPr id="13" name="Content Placeholder 5" descr="[DECORATIVE]"/>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a:stretch/>
        </p:blipFill>
        <p:spPr>
          <a:xfrm>
            <a:off x="4788024" y="2204864"/>
            <a:ext cx="3528392" cy="3878262"/>
          </a:xfrm>
        </p:spPr>
      </p:pic>
    </p:spTree>
    <p:extLst>
      <p:ext uri="{BB962C8B-B14F-4D97-AF65-F5344CB8AC3E}">
        <p14:creationId xmlns:p14="http://schemas.microsoft.com/office/powerpoint/2010/main" val="1536623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l-GR" sz="4000" dirty="0"/>
              <a:t>Παρουσίαση ζωντανών πινάκων </a:t>
            </a:r>
            <a:r>
              <a:rPr lang="el-GR" sz="4000" dirty="0"/>
              <a:t>(1/3)</a:t>
            </a:r>
            <a:endParaRPr lang="el-GR" sz="4000" dirty="0"/>
          </a:p>
        </p:txBody>
      </p:sp>
      <p:sp>
        <p:nvSpPr>
          <p:cNvPr id="8" name="Content Placeholder 7"/>
          <p:cNvSpPr>
            <a:spLocks noGrp="1"/>
          </p:cNvSpPr>
          <p:nvPr>
            <p:ph sz="half" idx="1"/>
          </p:nvPr>
        </p:nvSpPr>
        <p:spPr/>
        <p:txBody>
          <a:bodyPr/>
          <a:lstStyle/>
          <a:p>
            <a:pPr marL="0" indent="0">
              <a:buNone/>
            </a:pPr>
            <a:r>
              <a:rPr lang="el-GR" dirty="0"/>
              <a:t>Έπειτα είδαμε κι άλλους πίνακες που «ζωντανεύουν» και τους παρατηρήσαμε συζητώντας παράλληλα για το περιεχόμενο και την εντύπωση που μας δημιουργούν.</a:t>
            </a:r>
          </a:p>
          <a:p>
            <a:endParaRPr lang="el-GR" dirty="0"/>
          </a:p>
        </p:txBody>
      </p:sp>
      <p:pic>
        <p:nvPicPr>
          <p:cNvPr id="10" name="Picture 2" descr="Πίνακας"/>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61749" y="1600200"/>
            <a:ext cx="361150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20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dirty="0"/>
              <a:t>Παρουσίαση ζωντανών πινάκων </a:t>
            </a:r>
            <a:r>
              <a:rPr lang="el-GR" sz="4000" dirty="0"/>
              <a:t>(2/3</a:t>
            </a:r>
            <a:r>
              <a:rPr lang="el-GR" sz="4000" dirty="0"/>
              <a:t>)</a:t>
            </a:r>
          </a:p>
        </p:txBody>
      </p:sp>
      <p:sp>
        <p:nvSpPr>
          <p:cNvPr id="4" name="Content Placeholder 3"/>
          <p:cNvSpPr>
            <a:spLocks noGrp="1"/>
          </p:cNvSpPr>
          <p:nvPr>
            <p:ph sz="half" idx="2"/>
          </p:nvPr>
        </p:nvSpPr>
        <p:spPr>
          <a:xfrm>
            <a:off x="3635896" y="1600200"/>
            <a:ext cx="5050904" cy="4525963"/>
          </a:xfrm>
        </p:spPr>
        <p:txBody>
          <a:bodyPr>
            <a:noAutofit/>
          </a:bodyPr>
          <a:lstStyle/>
          <a:p>
            <a:pPr>
              <a:spcBef>
                <a:spcPts val="300"/>
              </a:spcBef>
            </a:pPr>
            <a:r>
              <a:rPr lang="el-GR" sz="2400" b="1" dirty="0"/>
              <a:t>Τι εντύπωση σας δημιουργεί αυτός ο πίνακας; </a:t>
            </a:r>
            <a:endParaRPr lang="el-GR" sz="2400" b="1" dirty="0" smtClean="0"/>
          </a:p>
          <a:p>
            <a:pPr marL="685800" lvl="1" algn="just">
              <a:spcBef>
                <a:spcPts val="300"/>
              </a:spcBef>
              <a:buFontTx/>
              <a:buChar char="-"/>
            </a:pPr>
            <a:r>
              <a:rPr lang="el-GR" dirty="0"/>
              <a:t>Φαίνεται τρομαγμένο το παιδάκι. </a:t>
            </a:r>
          </a:p>
          <a:p>
            <a:pPr marL="285750" indent="-285750" algn="just">
              <a:spcBef>
                <a:spcPts val="300"/>
              </a:spcBef>
            </a:pPr>
            <a:r>
              <a:rPr lang="el-GR" sz="2400" b="1" dirty="0"/>
              <a:t>Γιατί πιστεύετε ότι έχει τρομάξει;</a:t>
            </a:r>
          </a:p>
          <a:p>
            <a:pPr marL="685800" lvl="1" algn="just">
              <a:spcBef>
                <a:spcPts val="300"/>
              </a:spcBef>
              <a:buFontTx/>
              <a:buChar char="-"/>
            </a:pPr>
            <a:r>
              <a:rPr lang="el-GR" dirty="0"/>
              <a:t>Μάλλον κάποιος το κυνηγάει.</a:t>
            </a:r>
          </a:p>
          <a:p>
            <a:pPr marL="685800" lvl="1" algn="just">
              <a:spcBef>
                <a:spcPts val="300"/>
              </a:spcBef>
              <a:buFontTx/>
              <a:buChar char="-"/>
            </a:pPr>
            <a:r>
              <a:rPr lang="el-GR" dirty="0"/>
              <a:t>Και πάει να βγει από τον πίνακα.</a:t>
            </a:r>
          </a:p>
          <a:p>
            <a:pPr marL="285750" indent="-285750" algn="just">
              <a:spcBef>
                <a:spcPts val="300"/>
              </a:spcBef>
            </a:pPr>
            <a:r>
              <a:rPr lang="el-GR" sz="2400" b="1" dirty="0"/>
              <a:t>Τα ρούχα του πώς σας φαίνονται;</a:t>
            </a:r>
          </a:p>
          <a:p>
            <a:pPr marL="685800" lvl="1" algn="just">
              <a:spcBef>
                <a:spcPts val="300"/>
              </a:spcBef>
              <a:buFontTx/>
              <a:buChar char="-"/>
            </a:pPr>
            <a:r>
              <a:rPr lang="el-GR" dirty="0"/>
              <a:t>Είναι φτωχά και βρώμικα.</a:t>
            </a:r>
          </a:p>
          <a:p>
            <a:pPr marL="685800" lvl="1" algn="just">
              <a:spcBef>
                <a:spcPts val="300"/>
              </a:spcBef>
              <a:buFontTx/>
              <a:buChar char="-"/>
            </a:pPr>
            <a:r>
              <a:rPr lang="el-GR" dirty="0"/>
              <a:t> Μπορεί να το κυνηγάνε επειδή έκλεψε </a:t>
            </a:r>
            <a:r>
              <a:rPr lang="el-GR" dirty="0" smtClean="0"/>
              <a:t>κάτι.</a:t>
            </a:r>
          </a:p>
          <a:p>
            <a:pPr marL="685800" lvl="1" algn="just">
              <a:spcBef>
                <a:spcPts val="300"/>
              </a:spcBef>
              <a:buFontTx/>
              <a:buChar char="-"/>
            </a:pPr>
            <a:r>
              <a:rPr lang="el-GR" dirty="0" smtClean="0"/>
              <a:t>Ή </a:t>
            </a:r>
            <a:r>
              <a:rPr lang="el-GR" dirty="0"/>
              <a:t>κάποιος κακός.</a:t>
            </a:r>
          </a:p>
          <a:p>
            <a:pPr marL="0" indent="0">
              <a:spcBef>
                <a:spcPts val="300"/>
              </a:spcBef>
              <a:buNone/>
            </a:pPr>
            <a:endParaRPr lang="el-GR" sz="2400" b="1" dirty="0"/>
          </a:p>
          <a:p>
            <a:pPr>
              <a:spcBef>
                <a:spcPts val="300"/>
              </a:spcBef>
            </a:pPr>
            <a:endParaRPr lang="el-GR" sz="2400" dirty="0"/>
          </a:p>
        </p:txBody>
      </p:sp>
      <p:pic>
        <p:nvPicPr>
          <p:cNvPr id="5" name="Content Placeholder 3" descr="η νηπιαγωγός δείχνει στα παιδιά πίνακες"/>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a:stretch/>
        </p:blipFill>
        <p:spPr>
          <a:xfrm>
            <a:off x="539552" y="1628800"/>
            <a:ext cx="2842277" cy="3956797"/>
          </a:xfrm>
        </p:spPr>
      </p:pic>
    </p:spTree>
    <p:extLst>
      <p:ext uri="{BB962C8B-B14F-4D97-AF65-F5344CB8AC3E}">
        <p14:creationId xmlns:p14="http://schemas.microsoft.com/office/powerpoint/2010/main" val="42176031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 name="ZHAW.ACCESSIBILITYADDIN.CHECKTIMEDATE" val="17/1/2017 3:31:18 μμ"/>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3,2056,6,"/>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5,8,"/>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2050,5,"/>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5,7,44034,8,"/>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8,3,9,12,"/>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3,7,"/>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FBF1BDE7-77C9-48FF-B465-7361AF11E0D6}">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3994</TotalTime>
  <Words>1502</Words>
  <Application>Microsoft Office PowerPoint</Application>
  <PresentationFormat>On-screen Show (4:3)</PresentationFormat>
  <Paragraphs>124</Paragraphs>
  <Slides>34</Slides>
  <Notes>9</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Θέμα του Office</vt:lpstr>
      <vt:lpstr>Το Εικονογραφημένο Βιβλίο στην Προσχολική Εκπαίδευση</vt:lpstr>
      <vt:lpstr>Διδακτική Πρακτική</vt:lpstr>
      <vt:lpstr>Λίγα λόγια για το βιβλίο</vt:lpstr>
      <vt:lpstr>Ανάγνωση του βιβλίου</vt:lpstr>
      <vt:lpstr>Συζήτηση μετά την ανάγνωση (1/2)</vt:lpstr>
      <vt:lpstr>Συζήτηση μετά την ανάγνωση (2/2)</vt:lpstr>
      <vt:lpstr>Παρουσίαση πινάκων του Χαν Γκαν</vt:lpstr>
      <vt:lpstr>Παρουσίαση ζωντανών πινάκων (1/3)</vt:lpstr>
      <vt:lpstr>Παρουσίαση ζωντανών πινάκων (2/3)</vt:lpstr>
      <vt:lpstr>Παρουσίαση ζωντανών πινάκων (3/3)</vt:lpstr>
      <vt:lpstr>Ζωντανοί πίνακες (1/7)</vt:lpstr>
      <vt:lpstr>Ζωντανοί πίνακες (2/7)</vt:lpstr>
      <vt:lpstr>Ζωντανοί πίνακες (3/7)</vt:lpstr>
      <vt:lpstr>Ζωντανοί πίνακες (4/7)</vt:lpstr>
      <vt:lpstr>Ζωντανοί πίνακες (5/7)</vt:lpstr>
      <vt:lpstr>Ζωντανοί πίνακες (6/7)</vt:lpstr>
      <vt:lpstr>Ζωντανοί πίνακες (7/7)</vt:lpstr>
      <vt:lpstr>Τεχνική: Trompe-l’oeil (1/2)</vt:lpstr>
      <vt:lpstr>Τεχνική: Trompe-l’oeil (2/2)</vt:lpstr>
      <vt:lpstr>Παιχνίδι: ‘Αλήθεια ή ψέμα’ (1/2)</vt:lpstr>
      <vt:lpstr>Η trompe-l’oeil στα κινούμενα σχέδια (1/2)</vt:lpstr>
      <vt:lpstr>Η trompe-l’oeil στα κινούμενα σχέδια (2/2)</vt:lpstr>
      <vt:lpstr> Και το αντίστροφο (1/4)</vt:lpstr>
      <vt:lpstr> Και το αντίστροφο (2/4)</vt:lpstr>
      <vt:lpstr> Και το αντίστροφο (3/4)</vt:lpstr>
      <vt:lpstr> Και το αντίστροφο (4/4)</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μαγικό άλογο του Χαν Γκαν</dc:title>
  <dc:subject>Το Εικονογραφημένο Βιβλίο στην Προσχολική Εκπαίδευση</dc:subject>
  <dc:creator>Αγγελική Γιαννικοπούλου</dc:creator>
  <cp:lastModifiedBy>takis81 mark</cp:lastModifiedBy>
  <cp:revision>344</cp:revision>
  <dcterms:created xsi:type="dcterms:W3CDTF">2012-09-06T09:03:05Z</dcterms:created>
  <dcterms:modified xsi:type="dcterms:W3CDTF">2017-01-17T13:31:55Z</dcterms:modified>
  <cp:category>Ζωγραφική και Εικονογραφημένο Βιβλίο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