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405" r:id="rId3"/>
    <p:sldId id="425" r:id="rId4"/>
    <p:sldId id="427" r:id="rId5"/>
    <p:sldId id="428" r:id="rId6"/>
    <p:sldId id="429" r:id="rId7"/>
    <p:sldId id="430" r:id="rId8"/>
    <p:sldId id="431" r:id="rId9"/>
    <p:sldId id="432" r:id="rId10"/>
    <p:sldId id="434" r:id="rId11"/>
    <p:sldId id="290" r:id="rId12"/>
    <p:sldId id="295" r:id="rId13"/>
    <p:sldId id="299" r:id="rId14"/>
    <p:sldId id="406" r:id="rId15"/>
    <p:sldId id="291" r:id="rId16"/>
    <p:sldId id="407" r:id="rId17"/>
    <p:sldId id="293" r:id="rId18"/>
  </p:sldIdLst>
  <p:sldSz cx="9144000" cy="6858000" type="screen4x3"/>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05"/>
            <p14:sldId id="425"/>
            <p14:sldId id="427"/>
            <p14:sldId id="428"/>
            <p14:sldId id="429"/>
            <p14:sldId id="430"/>
            <p14:sldId id="431"/>
            <p14:sldId id="432"/>
            <p14:sldId id="434"/>
            <p14:sldId id="290"/>
            <p14:sldId id="295"/>
            <p14:sldId id="299"/>
            <p14:sldId id="406"/>
            <p14:sldId id="291"/>
            <p14:sldId id="407"/>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Home"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9" autoAdjust="0"/>
    <p:restoredTop sz="99309" autoAdjust="0"/>
  </p:normalViewPr>
  <p:slideViewPr>
    <p:cSldViewPr>
      <p:cViewPr>
        <p:scale>
          <a:sx n="66" d="100"/>
          <a:sy n="66" d="100"/>
        </p:scale>
        <p:origin x="-588"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opencourses.uoa.gr/courses/ECD5/"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hyperlink" Target="%5b1%5d%20http:/creativecommons.org/licenses/by-nc-sa/4.0/"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hyperlink" Target="http://www.biblionet.gr/main.asp?page=results&amp;key=%CE%A4%CE%BF+%CE%98%CE%B1%CE%BB%CE%AC%CF%83%CF%83%CE%B9%CE%BF+%CE%A4%CF%83%CE%AF%CF%81%CE%BA%CE%BF+%CF%84%CE%BF%CF%85+%CE%A7%CE%BF%CF%85%CE%AC%CE%BD+%CE%9C%CE%B9%CF%81%CF%8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yDWPOkrJ0B8"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0SvtX37M10"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X5ydm8IXEFE"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1:</a:t>
            </a:r>
            <a:r>
              <a:rPr lang="en-US" sz="2800" dirty="0" smtClean="0">
                <a:solidFill>
                  <a:srgbClr val="5075BC"/>
                </a:solidFill>
                <a:latin typeface="+mj-lt"/>
                <a:ea typeface="+mj-ea"/>
                <a:cs typeface="+mj-cs"/>
              </a:rPr>
              <a:t> </a:t>
            </a:r>
            <a:r>
              <a:rPr lang="el-GR" sz="2800" dirty="0" smtClean="0"/>
              <a:t>Ζωγραφική 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70517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2016</a:t>
            </a:r>
            <a:r>
              <a:rPr lang="el-GR" sz="2000" dirty="0"/>
              <a:t>. </a:t>
            </a:r>
            <a:r>
              <a:rPr lang="el-GR" sz="2000" dirty="0" err="1"/>
              <a:t>Ορσαλία</a:t>
            </a:r>
            <a:r>
              <a:rPr lang="el-GR" sz="2000" dirty="0"/>
              <a:t> Στάμου</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Ζωγραφική και Εικονογραφημένο Βιβλίο. </a:t>
            </a:r>
            <a:r>
              <a:rPr lang="el-GR" sz="2000" dirty="0">
                <a:cs typeface="Times New Roman" pitchFamily="18" charset="0"/>
              </a:rPr>
              <a:t>Το θαλάσσιο τσίρκο του Χουάν </a:t>
            </a:r>
            <a:r>
              <a:rPr lang="el-GR" sz="2000" dirty="0" err="1">
                <a:cs typeface="Times New Roman" pitchFamily="18" charset="0"/>
              </a:rPr>
              <a:t>Μιρό</a:t>
            </a:r>
            <a:r>
              <a:rPr lang="el-GR" sz="2000" dirty="0" smtClean="0"/>
              <a:t>». Έκδοση: 1.0. Αθήνα 2016.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endParaRPr lang="el-GR" sz="2000" dirty="0"/>
          </a:p>
        </p:txBody>
      </p:sp>
    </p:spTree>
    <p:custDataLst>
      <p:tags r:id="rId1"/>
    </p:custDataLst>
    <p:extLst>
      <p:ext uri="{BB962C8B-B14F-4D97-AF65-F5344CB8AC3E}">
        <p14:creationId xmlns:p14="http://schemas.microsoft.com/office/powerpoint/2010/main" val="61018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82235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a:t>
            </a:r>
            <a:endParaRPr lang="el-GR" sz="4000" dirty="0"/>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a:t>
            </a:r>
            <a:r>
              <a:rPr lang="el-GR" sz="2000" dirty="0" smtClean="0"/>
              <a:t>του </a:t>
            </a:r>
            <a:r>
              <a:rPr lang="el-GR" sz="2000" dirty="0"/>
              <a:t>βιβλίου «</a:t>
            </a:r>
            <a:r>
              <a:rPr lang="el-GR" sz="2000" dirty="0">
                <a:hlinkClick r:id="rId3"/>
              </a:rPr>
              <a:t>Το θαλάσσιο τσίρκο του Χουάν </a:t>
            </a:r>
            <a:r>
              <a:rPr lang="el-GR" sz="2000" dirty="0" err="1">
                <a:hlinkClick r:id="rId3"/>
              </a:rPr>
              <a:t>Μιρό</a:t>
            </a:r>
            <a:r>
              <a:rPr lang="el-GR" sz="2000" dirty="0">
                <a:hlinkClick r:id="rId3"/>
              </a:rPr>
              <a:t> : </a:t>
            </a:r>
            <a:r>
              <a:rPr lang="el-GR" sz="2000" dirty="0" err="1">
                <a:hlinkClick r:id="rId3"/>
              </a:rPr>
              <a:t>Joan</a:t>
            </a:r>
            <a:r>
              <a:rPr lang="el-GR" sz="2000" dirty="0">
                <a:hlinkClick r:id="rId3"/>
              </a:rPr>
              <a:t> </a:t>
            </a:r>
            <a:r>
              <a:rPr lang="el-GR" sz="2000" dirty="0" err="1">
                <a:hlinkClick r:id="rId3"/>
              </a:rPr>
              <a:t>Miró</a:t>
            </a:r>
            <a:r>
              <a:rPr lang="el-GR" sz="2000" dirty="0">
                <a:hlinkClick r:id="rId3"/>
              </a:rPr>
              <a:t> </a:t>
            </a:r>
            <a:r>
              <a:rPr lang="el-GR" sz="2000" dirty="0" smtClean="0">
                <a:hlinkClick r:id="rId3"/>
              </a:rPr>
              <a:t>1893-1983</a:t>
            </a:r>
            <a:r>
              <a:rPr lang="el-GR" sz="2000" dirty="0" smtClean="0"/>
              <a:t>» </a:t>
            </a:r>
            <a:r>
              <a:rPr lang="el-GR" sz="2000" dirty="0"/>
              <a:t>/ </a:t>
            </a:r>
            <a:r>
              <a:rPr lang="el-GR" sz="2000" dirty="0" smtClean="0"/>
              <a:t>Φίλια </a:t>
            </a:r>
            <a:r>
              <a:rPr lang="el-GR" sz="2000" dirty="0" err="1" smtClean="0"/>
              <a:t>Δενδρινού</a:t>
            </a:r>
            <a:r>
              <a:rPr lang="el-GR" sz="2000" dirty="0" smtClean="0"/>
              <a:t> </a:t>
            </a:r>
            <a:r>
              <a:rPr lang="el-GR" sz="2000" dirty="0"/>
              <a:t>· ζωγραφική Χουάν </a:t>
            </a:r>
            <a:r>
              <a:rPr lang="el-GR" sz="2000" dirty="0" err="1"/>
              <a:t>Μιρό</a:t>
            </a:r>
            <a:r>
              <a:rPr lang="el-GR" sz="2000" dirty="0"/>
              <a:t>. - 1η </a:t>
            </a:r>
            <a:r>
              <a:rPr lang="el-GR" sz="2000" dirty="0" err="1"/>
              <a:t>έκδ</a:t>
            </a:r>
            <a:r>
              <a:rPr lang="el-GR" sz="2000" dirty="0"/>
              <a:t>. - Αθήνα : Εκδοτικός Οίκος Α. Α. Λιβάνη, 2006.</a:t>
            </a:r>
            <a:endParaRPr lang="en-US" sz="2000" dirty="0" smtClean="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710926" cy="4525963"/>
          </a:xfrm>
        </p:spPr>
        <p:txBody>
          <a:bodyPr>
            <a:noAutofit/>
          </a:bodyPr>
          <a:lstStyle/>
          <a:p>
            <a:pPr marL="0" indent="0">
              <a:spcBef>
                <a:spcPts val="600"/>
              </a:spcBef>
              <a:spcAft>
                <a:spcPts val="600"/>
              </a:spcAft>
              <a:buNone/>
            </a:pPr>
            <a:r>
              <a:rPr lang="el-GR" sz="2600" b="1" dirty="0" smtClean="0"/>
              <a:t>Διδακτική πρακτική</a:t>
            </a:r>
            <a:r>
              <a:rPr lang="en-GB" sz="2600" dirty="0" smtClean="0"/>
              <a:t>:</a:t>
            </a:r>
            <a:r>
              <a:rPr lang="en-US" sz="2600" dirty="0" smtClean="0"/>
              <a:t> </a:t>
            </a:r>
            <a:r>
              <a:rPr lang="el-GR" sz="2600" dirty="0"/>
              <a:t/>
            </a:r>
            <a:br>
              <a:rPr lang="el-GR" sz="2600" dirty="0"/>
            </a:br>
            <a:r>
              <a:rPr lang="el-GR" sz="2600" dirty="0" err="1"/>
              <a:t>Ορσαλία</a:t>
            </a:r>
            <a:r>
              <a:rPr lang="el-GR" sz="2600" dirty="0"/>
              <a:t> </a:t>
            </a:r>
            <a:r>
              <a:rPr lang="el-GR" sz="2600" dirty="0" smtClean="0"/>
              <a:t>Στάμου. </a:t>
            </a:r>
          </a:p>
          <a:p>
            <a:pPr marL="0" indent="0">
              <a:spcBef>
                <a:spcPts val="600"/>
              </a:spcBef>
              <a:spcAft>
                <a:spcPts val="600"/>
              </a:spcAft>
              <a:buNone/>
            </a:pPr>
            <a:r>
              <a:rPr lang="el-GR" altLang="en-US" sz="2600" b="1" dirty="0" smtClean="0"/>
              <a:t>Βιβλίο</a:t>
            </a:r>
            <a:r>
              <a:rPr lang="el-GR" altLang="en-US" sz="2600" b="1" dirty="0"/>
              <a:t>: </a:t>
            </a:r>
            <a:r>
              <a:rPr lang="el-GR" altLang="en-US" sz="2600" dirty="0" err="1"/>
              <a:t>Δενδρινού</a:t>
            </a:r>
            <a:r>
              <a:rPr lang="el-GR" altLang="en-US" sz="2600" dirty="0"/>
              <a:t>, Φίλια. </a:t>
            </a:r>
            <a:r>
              <a:rPr lang="el-GR" altLang="en-US" sz="2600" b="1" dirty="0"/>
              <a:t>Το θαλάσσιο τσίρκο του Χουάν </a:t>
            </a:r>
            <a:r>
              <a:rPr lang="el-GR" altLang="en-US" sz="2600" b="1" dirty="0" err="1"/>
              <a:t>Μιρό</a:t>
            </a:r>
            <a:r>
              <a:rPr lang="el-GR" altLang="en-US" sz="2600" b="1" dirty="0"/>
              <a:t> </a:t>
            </a:r>
            <a:r>
              <a:rPr lang="el-GR" altLang="en-US" sz="2600" dirty="0" smtClean="0"/>
              <a:t>· </a:t>
            </a:r>
            <a:r>
              <a:rPr lang="el-GR" altLang="en-US" sz="2600" dirty="0"/>
              <a:t>ζωγραφική Χουάν </a:t>
            </a:r>
            <a:r>
              <a:rPr lang="el-GR" altLang="en-US" sz="2600" dirty="0" err="1"/>
              <a:t>Μιρό</a:t>
            </a:r>
            <a:r>
              <a:rPr lang="el-GR" altLang="en-US" sz="2600" dirty="0"/>
              <a:t>. - 1η </a:t>
            </a:r>
            <a:r>
              <a:rPr lang="el-GR" altLang="en-US" sz="2600" dirty="0" err="1"/>
              <a:t>έκδ</a:t>
            </a:r>
            <a:r>
              <a:rPr lang="el-GR" altLang="en-US" sz="2600" dirty="0"/>
              <a:t>. - Αθήνα : Εκδοτικός Οίκος Α. Α. Λιβάνη, 2006.</a:t>
            </a:r>
          </a:p>
          <a:p>
            <a:pPr marL="0" indent="0">
              <a:spcBef>
                <a:spcPts val="600"/>
              </a:spcBef>
              <a:spcAft>
                <a:spcPts val="600"/>
              </a:spcAft>
              <a:buNone/>
            </a:pPr>
            <a:r>
              <a:rPr lang="el-GR" altLang="en-US" sz="2600" b="1" dirty="0"/>
              <a:t>Θέμα: </a:t>
            </a:r>
            <a:r>
              <a:rPr lang="el-GR" altLang="en-US" sz="2600" dirty="0"/>
              <a:t>Ο ζωγράφος </a:t>
            </a:r>
            <a:r>
              <a:rPr lang="el-GR" altLang="en-US" sz="2600" dirty="0" err="1"/>
              <a:t>Joan</a:t>
            </a:r>
            <a:r>
              <a:rPr lang="el-GR" altLang="en-US" sz="2600" dirty="0"/>
              <a:t> </a:t>
            </a:r>
            <a:r>
              <a:rPr lang="el-GR" altLang="en-US" sz="2600" dirty="0" err="1"/>
              <a:t>Miro</a:t>
            </a:r>
            <a:r>
              <a:rPr lang="el-GR" altLang="en-US" sz="2600" b="1" dirty="0"/>
              <a:t>.</a:t>
            </a:r>
          </a:p>
          <a:p>
            <a:pPr marL="0" indent="0">
              <a:spcBef>
                <a:spcPts val="600"/>
              </a:spcBef>
              <a:spcAft>
                <a:spcPts val="600"/>
              </a:spcAft>
              <a:buNone/>
            </a:pPr>
            <a:endParaRPr lang="el-GR" sz="2600" dirty="0"/>
          </a:p>
          <a:p>
            <a:pPr marL="0" indent="0">
              <a:spcBef>
                <a:spcPts val="600"/>
              </a:spcBef>
              <a:spcAft>
                <a:spcPts val="600"/>
              </a:spcAft>
              <a:buNone/>
            </a:pPr>
            <a:endParaRPr lang="en-US" altLang="en-US" sz="2600" dirty="0" smtClean="0"/>
          </a:p>
          <a:p>
            <a:pPr marL="0" indent="0">
              <a:spcBef>
                <a:spcPts val="600"/>
              </a:spcBef>
              <a:spcAft>
                <a:spcPts val="600"/>
              </a:spcAft>
              <a:buNone/>
            </a:pPr>
            <a:endParaRPr lang="en-GB" sz="2600" dirty="0"/>
          </a:p>
        </p:txBody>
      </p:sp>
      <p:sp>
        <p:nvSpPr>
          <p:cNvPr id="5" name="TextBox 4"/>
          <p:cNvSpPr txBox="1"/>
          <p:nvPr/>
        </p:nvSpPr>
        <p:spPr>
          <a:xfrm>
            <a:off x="8100392" y="580526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20" name="Picture 2" descr="Εξώφυλλο"/>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r="-817"/>
          <a:stretch/>
        </p:blipFill>
        <p:spPr bwMode="auto">
          <a:xfrm>
            <a:off x="5429726" y="1669143"/>
            <a:ext cx="3150199" cy="40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28160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Λίγα λόγια για το βιβλίο</a:t>
            </a:r>
          </a:p>
        </p:txBody>
      </p:sp>
      <p:sp>
        <p:nvSpPr>
          <p:cNvPr id="4" name="Θέση περιεχομένου 3"/>
          <p:cNvSpPr>
            <a:spLocks noGrp="1"/>
          </p:cNvSpPr>
          <p:nvPr>
            <p:ph idx="1"/>
          </p:nvPr>
        </p:nvSpPr>
        <p:spPr/>
        <p:txBody>
          <a:bodyPr>
            <a:normAutofit/>
          </a:bodyPr>
          <a:lstStyle/>
          <a:p>
            <a:pPr marL="0" indent="0">
              <a:buNone/>
            </a:pPr>
            <a:r>
              <a:rPr lang="el-GR" dirty="0" smtClean="0"/>
              <a:t>Μια ευθεία γραμμή που γίνεται ραβδάκι ταχυδακτυλουργού, μια μαύρη κουκίδα που μεταμορφώνεται σε ημίψηλο καπέλο και μια θαλάσσια ανεμώνη που φουσκώνει και ξεφουσκώνει σαν μεγάλο κόκκινο μπαλόνι συναντιούνται στο τελάρο του καλλιτέχνη για να ζήσουν τη δική τους ιστορία</a:t>
            </a:r>
            <a:r>
              <a:rPr lang="el-GR" dirty="0"/>
              <a:t>.</a:t>
            </a:r>
          </a:p>
        </p:txBody>
      </p:sp>
    </p:spTree>
    <p:extLst>
      <p:ext uri="{BB962C8B-B14F-4D97-AF65-F5344CB8AC3E}">
        <p14:creationId xmlns:p14="http://schemas.microsoft.com/office/powerpoint/2010/main" val="203466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Ανάγνωση</a:t>
            </a:r>
          </a:p>
        </p:txBody>
      </p:sp>
      <p:pic>
        <p:nvPicPr>
          <p:cNvPr id="5" name="Picture 3" descr="Η νηπιαγωγός διαβάζει το βιβλίο"/>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1707" y="1601369"/>
            <a:ext cx="3889585"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περιεχομένου 3"/>
          <p:cNvSpPr>
            <a:spLocks noGrp="1"/>
          </p:cNvSpPr>
          <p:nvPr>
            <p:ph sz="half" idx="2"/>
          </p:nvPr>
        </p:nvSpPr>
        <p:spPr/>
        <p:txBody>
          <a:bodyPr>
            <a:noAutofit/>
          </a:bodyPr>
          <a:lstStyle/>
          <a:p>
            <a:pPr marL="0" indent="0">
              <a:buNone/>
            </a:pPr>
            <a:r>
              <a:rPr lang="el-GR" sz="2400" dirty="0"/>
              <a:t>Πριν διαβάσουμε το βιβλίο εκτυπώσαμε πίνακες του </a:t>
            </a:r>
            <a:r>
              <a:rPr lang="el-GR" sz="2400" dirty="0" err="1"/>
              <a:t>Μιρό</a:t>
            </a:r>
            <a:r>
              <a:rPr lang="el-GR" sz="2400" dirty="0"/>
              <a:t> και τους τοποθετήσαμε σε μια γωνιά της τάξης για να τους παρατηρούν τα παιδιά. </a:t>
            </a:r>
          </a:p>
          <a:p>
            <a:pPr marL="0" indent="0">
              <a:buNone/>
            </a:pPr>
            <a:r>
              <a:rPr lang="el-GR" sz="2400" dirty="0"/>
              <a:t>Διαβάζοντας τον τίτλο ρώτησα αν ήξερε κάποιος τι σημαίνει ΜΙΡΟ. </a:t>
            </a:r>
          </a:p>
          <a:p>
            <a:pPr marL="0" indent="0">
              <a:buNone/>
            </a:pPr>
            <a:r>
              <a:rPr lang="el-GR" sz="2400" dirty="0"/>
              <a:t>Οι απαντήσεις των παιδιών: λ</a:t>
            </a:r>
            <a:r>
              <a:rPr lang="el-GR" sz="2400" dirty="0" smtClean="0"/>
              <a:t>ουλούδι</a:t>
            </a:r>
            <a:r>
              <a:rPr lang="el-GR" sz="2400" dirty="0"/>
              <a:t>, </a:t>
            </a:r>
            <a:r>
              <a:rPr lang="el-GR" sz="2400" dirty="0" smtClean="0"/>
              <a:t>ποτό </a:t>
            </a:r>
            <a:r>
              <a:rPr lang="el-GR" sz="2400" dirty="0"/>
              <a:t>σαν το νερό, </a:t>
            </a:r>
            <a:r>
              <a:rPr lang="el-GR" sz="2400" dirty="0" smtClean="0"/>
              <a:t>μολύβι</a:t>
            </a:r>
            <a:r>
              <a:rPr lang="el-GR" sz="2400" dirty="0"/>
              <a:t>, </a:t>
            </a:r>
            <a:r>
              <a:rPr lang="el-GR" sz="2400" dirty="0" smtClean="0"/>
              <a:t>μήλο </a:t>
            </a:r>
            <a:r>
              <a:rPr lang="el-GR" sz="2400" dirty="0"/>
              <a:t>ξινό.</a:t>
            </a:r>
          </a:p>
          <a:p>
            <a:pPr marL="0" indent="0">
              <a:buNone/>
            </a:pPr>
            <a:endParaRPr lang="el-GR" sz="2400" dirty="0"/>
          </a:p>
        </p:txBody>
      </p:sp>
    </p:spTree>
    <p:extLst>
      <p:ext uri="{BB962C8B-B14F-4D97-AF65-F5344CB8AC3E}">
        <p14:creationId xmlns:p14="http://schemas.microsoft.com/office/powerpoint/2010/main" val="713262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Γνωριμία με τους πίνακες του </a:t>
            </a:r>
            <a:r>
              <a:rPr lang="el-GR" sz="4000" dirty="0" err="1"/>
              <a:t>Μιρό</a:t>
            </a:r>
            <a:endParaRPr lang="el-GR" sz="4000" dirty="0"/>
          </a:p>
        </p:txBody>
      </p:sp>
      <p:sp>
        <p:nvSpPr>
          <p:cNvPr id="4" name="Θέση περιεχομένου 3"/>
          <p:cNvSpPr>
            <a:spLocks noGrp="1"/>
          </p:cNvSpPr>
          <p:nvPr>
            <p:ph sz="half" idx="1"/>
          </p:nvPr>
        </p:nvSpPr>
        <p:spPr>
          <a:xfrm>
            <a:off x="457200" y="1600200"/>
            <a:ext cx="4258816" cy="4525963"/>
          </a:xfrm>
        </p:spPr>
        <p:txBody>
          <a:bodyPr>
            <a:noAutofit/>
          </a:bodyPr>
          <a:lstStyle/>
          <a:p>
            <a:pPr marL="0" indent="0">
              <a:buNone/>
            </a:pPr>
            <a:r>
              <a:rPr lang="el-GR" dirty="0" err="1" smtClean="0"/>
              <a:t>Ταυτοποιούμε</a:t>
            </a:r>
            <a:r>
              <a:rPr lang="el-GR" dirty="0" smtClean="0"/>
              <a:t> τους πίνακες του βιβλίου με τους εκτυπωμένους πίνακες.</a:t>
            </a:r>
            <a:r>
              <a:rPr lang="en-US" dirty="0" smtClean="0"/>
              <a:t> </a:t>
            </a:r>
            <a:r>
              <a:rPr lang="el-GR" dirty="0" smtClean="0"/>
              <a:t>Βλέπουμε και άλλους πίνακες του </a:t>
            </a:r>
            <a:r>
              <a:rPr lang="el-GR" dirty="0" err="1" smtClean="0"/>
              <a:t>Μιρό</a:t>
            </a:r>
            <a:r>
              <a:rPr lang="el-GR" dirty="0" smtClean="0"/>
              <a:t> και τους συζητάμε. </a:t>
            </a:r>
          </a:p>
          <a:p>
            <a:pPr marL="0" indent="0">
              <a:buNone/>
            </a:pPr>
            <a:r>
              <a:rPr lang="el-GR" dirty="0" smtClean="0"/>
              <a:t>Στα παιδιά άρεσε πολύ το βίντεο:</a:t>
            </a:r>
            <a:r>
              <a:rPr lang="en-US" dirty="0" smtClean="0"/>
              <a:t> </a:t>
            </a:r>
            <a:r>
              <a:rPr lang="en-US" dirty="0" smtClean="0">
                <a:hlinkClick r:id="rId2"/>
              </a:rPr>
              <a:t>The </a:t>
            </a:r>
            <a:r>
              <a:rPr lang="en-US" dirty="0">
                <a:hlinkClick r:id="rId2"/>
              </a:rPr>
              <a:t>Garden, Juan Miro, Animated </a:t>
            </a:r>
            <a:r>
              <a:rPr lang="en-US" dirty="0" smtClean="0">
                <a:hlinkClick r:id="rId2"/>
              </a:rPr>
              <a:t>Painting</a:t>
            </a:r>
            <a:r>
              <a:rPr lang="en-US" dirty="0" smtClean="0"/>
              <a:t>.</a:t>
            </a:r>
            <a:endParaRPr lang="el-GR" dirty="0"/>
          </a:p>
          <a:p>
            <a:pPr marL="0" indent="0">
              <a:buNone/>
            </a:pPr>
            <a:endParaRPr lang="el-GR" dirty="0"/>
          </a:p>
          <a:p>
            <a:pPr marL="0" indent="0">
              <a:buNone/>
            </a:pPr>
            <a:endParaRPr lang="el-GR" dirty="0"/>
          </a:p>
          <a:p>
            <a:pPr marL="0" indent="0">
              <a:buNone/>
            </a:pPr>
            <a:endParaRPr lang="el-GR" dirty="0"/>
          </a:p>
        </p:txBody>
      </p:sp>
      <p:pic>
        <p:nvPicPr>
          <p:cNvPr id="9" name="Θέση περιεχομένου 3" descr="Τα παιδιά γνωρίζουν τους πίνακες του Μιρό"/>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55039" y="1600200"/>
            <a:ext cx="3624922" cy="4525963"/>
          </a:xfrm>
        </p:spPr>
      </p:pic>
    </p:spTree>
    <p:extLst>
      <p:ext uri="{BB962C8B-B14F-4D97-AF65-F5344CB8AC3E}">
        <p14:creationId xmlns:p14="http://schemas.microsoft.com/office/powerpoint/2010/main" val="280009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Όνειρα πάνω σε καμβά (1/2)</a:t>
            </a:r>
          </a:p>
        </p:txBody>
      </p:sp>
      <p:pic>
        <p:nvPicPr>
          <p:cNvPr id="5" name="Θέση περιεχομένου 4" descr="τα παιδιά ξαπλώνουν και ονειρεύονται"/>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34057"/>
            <a:ext cx="4038600" cy="4458248"/>
          </a:xfrm>
        </p:spPr>
      </p:pic>
      <p:sp>
        <p:nvSpPr>
          <p:cNvPr id="4" name="Θέση περιεχομένου 3"/>
          <p:cNvSpPr>
            <a:spLocks noGrp="1"/>
          </p:cNvSpPr>
          <p:nvPr>
            <p:ph sz="half" idx="2"/>
          </p:nvPr>
        </p:nvSpPr>
        <p:spPr/>
        <p:txBody>
          <a:bodyPr>
            <a:normAutofit/>
          </a:bodyPr>
          <a:lstStyle/>
          <a:p>
            <a:pPr marL="0" lvl="0" indent="0">
              <a:buNone/>
            </a:pPr>
            <a:r>
              <a:rPr lang="el-GR" dirty="0" smtClean="0">
                <a:solidFill>
                  <a:prstClr val="black"/>
                </a:solidFill>
              </a:rPr>
              <a:t>Βλέπουμε το βίντεο: </a:t>
            </a:r>
            <a:r>
              <a:rPr lang="el-GR" dirty="0" smtClean="0">
                <a:solidFill>
                  <a:prstClr val="black"/>
                </a:solidFill>
                <a:hlinkClick r:id="rId3"/>
              </a:rPr>
              <a:t>Χρωματοϊστορίες – </a:t>
            </a:r>
            <a:r>
              <a:rPr lang="en-US" dirty="0" smtClean="0">
                <a:solidFill>
                  <a:prstClr val="black"/>
                </a:solidFill>
                <a:hlinkClick r:id="rId3"/>
              </a:rPr>
              <a:t>Miro</a:t>
            </a:r>
            <a:r>
              <a:rPr lang="el-GR" dirty="0" smtClean="0">
                <a:solidFill>
                  <a:prstClr val="black"/>
                </a:solidFill>
              </a:rPr>
              <a:t>.</a:t>
            </a:r>
            <a:endParaRPr lang="en-US" dirty="0">
              <a:solidFill>
                <a:prstClr val="black"/>
              </a:solidFill>
            </a:endParaRPr>
          </a:p>
          <a:p>
            <a:pPr marL="0" indent="0">
              <a:buNone/>
            </a:pPr>
            <a:r>
              <a:rPr lang="el-GR" dirty="0" smtClean="0"/>
              <a:t>Ζητάμε από τα παιδιά να ξαπλώσουν στο γαλάζιο πανί και να ονειρευτούν.</a:t>
            </a:r>
          </a:p>
          <a:p>
            <a:pPr marL="0" indent="0">
              <a:buNone/>
            </a:pPr>
            <a:endParaRPr lang="el-GR" dirty="0"/>
          </a:p>
        </p:txBody>
      </p:sp>
    </p:spTree>
    <p:extLst>
      <p:ext uri="{BB962C8B-B14F-4D97-AF65-F5344CB8AC3E}">
        <p14:creationId xmlns:p14="http://schemas.microsoft.com/office/powerpoint/2010/main" val="3413671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Όνειρα πάνω σε καμβά (2/2)</a:t>
            </a:r>
          </a:p>
        </p:txBody>
      </p:sp>
      <p:sp>
        <p:nvSpPr>
          <p:cNvPr id="4" name="Θέση περιεχομένου 3"/>
          <p:cNvSpPr>
            <a:spLocks noGrp="1"/>
          </p:cNvSpPr>
          <p:nvPr>
            <p:ph sz="half" idx="1"/>
          </p:nvPr>
        </p:nvSpPr>
        <p:spPr/>
        <p:txBody>
          <a:bodyPr>
            <a:noAutofit/>
          </a:bodyPr>
          <a:lstStyle/>
          <a:p>
            <a:pPr marL="0" indent="0">
              <a:buNone/>
            </a:pPr>
            <a:r>
              <a:rPr lang="el-GR" sz="2600" dirty="0" smtClean="0">
                <a:solidFill>
                  <a:prstClr val="black"/>
                </a:solidFill>
              </a:rPr>
              <a:t>Μετά ζωγραφίζουμε τα όνειρά μας όπως και ο </a:t>
            </a:r>
            <a:r>
              <a:rPr lang="el-GR" sz="2600" dirty="0" err="1" smtClean="0">
                <a:solidFill>
                  <a:prstClr val="black"/>
                </a:solidFill>
              </a:rPr>
              <a:t>Μιρό</a:t>
            </a:r>
            <a:r>
              <a:rPr lang="el-GR" sz="2600" dirty="0" smtClean="0">
                <a:solidFill>
                  <a:prstClr val="black"/>
                </a:solidFill>
              </a:rPr>
              <a:t>.</a:t>
            </a:r>
            <a:r>
              <a:rPr lang="el-GR" sz="2600" dirty="0"/>
              <a:t> </a:t>
            </a:r>
            <a:r>
              <a:rPr lang="el-GR" sz="2600" dirty="0" smtClean="0"/>
              <a:t>Χρησιμοποιούμε </a:t>
            </a:r>
            <a:r>
              <a:rPr lang="el-GR" sz="2600" dirty="0"/>
              <a:t>χαρτιά ακουαρέλας και </a:t>
            </a:r>
            <a:r>
              <a:rPr lang="el-GR" sz="2600" dirty="0" err="1"/>
              <a:t>λαδοπαστέλ</a:t>
            </a:r>
            <a:r>
              <a:rPr lang="el-GR" sz="2600" dirty="0"/>
              <a:t> στα χρώματα που χρησιμοποιεί ο </a:t>
            </a:r>
            <a:r>
              <a:rPr lang="el-GR" sz="2600" dirty="0" smtClean="0"/>
              <a:t>ζωγράφος.</a:t>
            </a:r>
            <a:r>
              <a:rPr lang="en-US" sz="2600" dirty="0" smtClean="0"/>
              <a:t> </a:t>
            </a:r>
            <a:r>
              <a:rPr lang="el-GR" sz="2600" dirty="0" smtClean="0"/>
              <a:t>Τέλος </a:t>
            </a:r>
            <a:r>
              <a:rPr lang="el-GR" sz="2600" dirty="0"/>
              <a:t>περνάμε τη ζωγραφιά με αραιωμένη γαλάζια τέμπερα με τη χρήση πινέλου.</a:t>
            </a:r>
          </a:p>
          <a:p>
            <a:pPr marL="0" lvl="0" indent="0">
              <a:buNone/>
            </a:pPr>
            <a:r>
              <a:rPr lang="el-GR" sz="2600" dirty="0" smtClean="0">
                <a:solidFill>
                  <a:prstClr val="black"/>
                </a:solidFill>
              </a:rPr>
              <a:t> </a:t>
            </a:r>
            <a:endParaRPr lang="el-GR" sz="2600" dirty="0" smtClean="0"/>
          </a:p>
          <a:p>
            <a:pPr marL="0" indent="0">
              <a:buNone/>
            </a:pPr>
            <a:endParaRPr lang="el-GR" sz="2600" dirty="0"/>
          </a:p>
        </p:txBody>
      </p:sp>
      <p:pic>
        <p:nvPicPr>
          <p:cNvPr id="6" name="Θέση περιεχομένου 5" descr="παιδικές ζωγραφιέ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772816"/>
            <a:ext cx="4038600" cy="3028950"/>
          </a:xfrm>
        </p:spPr>
      </p:pic>
    </p:spTree>
    <p:extLst>
      <p:ext uri="{BB962C8B-B14F-4D97-AF65-F5344CB8AC3E}">
        <p14:creationId xmlns:p14="http://schemas.microsoft.com/office/powerpoint/2010/main" val="2945402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Ζωγραφίζω όπως ο </a:t>
            </a:r>
            <a:r>
              <a:rPr lang="el-GR" dirty="0" err="1"/>
              <a:t>Μιρό</a:t>
            </a:r>
            <a:r>
              <a:rPr lang="el-GR" dirty="0"/>
              <a:t> (1/2)</a:t>
            </a:r>
          </a:p>
        </p:txBody>
      </p:sp>
      <p:sp>
        <p:nvSpPr>
          <p:cNvPr id="4" name="Θέση περιεχομένου 3"/>
          <p:cNvSpPr>
            <a:spLocks noGrp="1"/>
          </p:cNvSpPr>
          <p:nvPr>
            <p:ph sz="half" idx="1"/>
          </p:nvPr>
        </p:nvSpPr>
        <p:spPr/>
        <p:txBody>
          <a:bodyPr>
            <a:noAutofit/>
          </a:bodyPr>
          <a:lstStyle/>
          <a:p>
            <a:pPr marL="0" indent="0">
              <a:buNone/>
            </a:pPr>
            <a:r>
              <a:rPr lang="el-GR" dirty="0" smtClean="0">
                <a:solidFill>
                  <a:prstClr val="black"/>
                </a:solidFill>
              </a:rPr>
              <a:t>Βλέπουμε το βίντεο</a:t>
            </a:r>
            <a:r>
              <a:rPr lang="en-US" dirty="0">
                <a:solidFill>
                  <a:prstClr val="black"/>
                </a:solidFill>
              </a:rPr>
              <a:t> </a:t>
            </a:r>
            <a:r>
              <a:rPr lang="en-US" dirty="0" smtClean="0">
                <a:hlinkClick r:id="rId2"/>
              </a:rPr>
              <a:t>Watercolor </a:t>
            </a:r>
            <a:r>
              <a:rPr lang="en-US" dirty="0">
                <a:hlinkClick r:id="rId2"/>
              </a:rPr>
              <a:t>Resist with Joan </a:t>
            </a:r>
            <a:r>
              <a:rPr lang="en-US" dirty="0" smtClean="0">
                <a:hlinkClick r:id="rId2"/>
              </a:rPr>
              <a:t>Miro</a:t>
            </a:r>
            <a:r>
              <a:rPr lang="en-US" dirty="0" smtClean="0"/>
              <a:t>.</a:t>
            </a:r>
            <a:endParaRPr lang="en-US" dirty="0"/>
          </a:p>
          <a:p>
            <a:pPr marL="0" indent="0">
              <a:buNone/>
            </a:pPr>
            <a:r>
              <a:rPr lang="el-GR" dirty="0" smtClean="0"/>
              <a:t>Αποφασίζουμε να ζωγραφίσουμε όπως ο </a:t>
            </a:r>
            <a:r>
              <a:rPr lang="el-GR" dirty="0" err="1" smtClean="0"/>
              <a:t>Μιρό</a:t>
            </a:r>
            <a:r>
              <a:rPr lang="el-GR" dirty="0" smtClean="0"/>
              <a:t>.</a:t>
            </a:r>
            <a:r>
              <a:rPr lang="el-GR" dirty="0"/>
              <a:t> </a:t>
            </a:r>
            <a:endParaRPr lang="el-GR" dirty="0" smtClean="0"/>
          </a:p>
          <a:p>
            <a:pPr marL="0" indent="0">
              <a:buNone/>
            </a:pPr>
            <a:r>
              <a:rPr lang="el-GR" dirty="0" smtClean="0"/>
              <a:t>Στην </a:t>
            </a:r>
            <a:r>
              <a:rPr lang="el-GR" dirty="0"/>
              <a:t>αρχή μιλάμε πολύ για τα χρώματα που χρησιμοποιεί ο ζωγράφος. </a:t>
            </a:r>
          </a:p>
          <a:p>
            <a:pPr marL="0" indent="0">
              <a:buNone/>
            </a:pPr>
            <a:r>
              <a:rPr lang="el-GR" dirty="0" smtClean="0"/>
              <a:t> </a:t>
            </a:r>
            <a:endParaRPr lang="el-GR" dirty="0"/>
          </a:p>
          <a:p>
            <a:pPr marL="0" lvl="0" indent="0">
              <a:buNone/>
            </a:pPr>
            <a:r>
              <a:rPr lang="el-GR" dirty="0" smtClean="0">
                <a:solidFill>
                  <a:prstClr val="black"/>
                </a:solidFill>
              </a:rPr>
              <a:t> </a:t>
            </a:r>
            <a:endParaRPr lang="el-GR" dirty="0" smtClean="0"/>
          </a:p>
          <a:p>
            <a:pPr marL="0" indent="0">
              <a:buNone/>
            </a:pPr>
            <a:endParaRPr lang="el-GR" dirty="0"/>
          </a:p>
        </p:txBody>
      </p:sp>
      <p:pic>
        <p:nvPicPr>
          <p:cNvPr id="7" name="Θέση περιεχομένου 4" descr="τα παιδιά ζωγραφίζουν"/>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55039" y="1600200"/>
            <a:ext cx="3624922" cy="4525963"/>
          </a:xfrm>
        </p:spPr>
      </p:pic>
    </p:spTree>
    <p:extLst>
      <p:ext uri="{BB962C8B-B14F-4D97-AF65-F5344CB8AC3E}">
        <p14:creationId xmlns:p14="http://schemas.microsoft.com/office/powerpoint/2010/main" val="558481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Ζωγραφίζω όπως ο </a:t>
            </a:r>
            <a:r>
              <a:rPr lang="el-GR" dirty="0" err="1"/>
              <a:t>Μιρό</a:t>
            </a:r>
            <a:r>
              <a:rPr lang="el-GR" dirty="0"/>
              <a:t> (2/2)</a:t>
            </a:r>
          </a:p>
        </p:txBody>
      </p:sp>
      <p:sp>
        <p:nvSpPr>
          <p:cNvPr id="3" name="Content Placeholder 2"/>
          <p:cNvSpPr>
            <a:spLocks noGrp="1"/>
          </p:cNvSpPr>
          <p:nvPr>
            <p:ph sz="half" idx="1"/>
          </p:nvPr>
        </p:nvSpPr>
        <p:spPr/>
        <p:txBody>
          <a:bodyPr/>
          <a:lstStyle/>
          <a:p>
            <a:pPr marL="0" indent="0">
              <a:buNone/>
            </a:pPr>
            <a:r>
              <a:rPr lang="el-GR" dirty="0">
                <a:solidFill>
                  <a:prstClr val="black"/>
                </a:solidFill>
              </a:rPr>
              <a:t>Κάθε παιδί διαλέγει έναν πίνακα και προσπαθεί να εμπνευστεί από αυτόν.  Μερικά προτιμούν να τον … αντιγράψουν. </a:t>
            </a:r>
          </a:p>
          <a:p>
            <a:endParaRPr lang="el-GR" dirty="0"/>
          </a:p>
        </p:txBody>
      </p:sp>
      <p:pic>
        <p:nvPicPr>
          <p:cNvPr id="5" name="Θέση περιεχομένου 5" descr="τα παιδιά ζωγραφίζου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27661" y="1600200"/>
            <a:ext cx="3679678" cy="4525963"/>
          </a:xfrm>
        </p:spPr>
      </p:pic>
    </p:spTree>
    <p:extLst>
      <p:ext uri="{BB962C8B-B14F-4D97-AF65-F5344CB8AC3E}">
        <p14:creationId xmlns:p14="http://schemas.microsoft.com/office/powerpoint/2010/main" val="338601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7/1/2017 1:58:54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20,"/>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6,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E260A50-69A4-4667-895D-1E8B9ECC7C5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2970</TotalTime>
  <Words>654</Words>
  <Application>Microsoft Office PowerPoint</Application>
  <PresentationFormat>On-screen Show (4:3)</PresentationFormat>
  <Paragraphs>72</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Η Ανάγνωση</vt:lpstr>
      <vt:lpstr>Γνωριμία με τους πίνακες του Μιρό</vt:lpstr>
      <vt:lpstr>Όνειρα πάνω σε καμβά (1/2)</vt:lpstr>
      <vt:lpstr>Όνειρα πάνω σε καμβά (2/2)</vt:lpstr>
      <vt:lpstr>Ζωγραφίζω όπως ο Μιρό (1/2)</vt:lpstr>
      <vt:lpstr>Ζωγραφίζω όπως ο Μιρό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θαλάσσιο τσίρκο του Χουάν Μιρό </dc:title>
  <dc:subject>Το Εικονογραφημένο Βιβλίο στην Προσχολική Εκπαίδευση</dc:subject>
  <dc:creator>Αγγελική Γιαννικοπούλου</dc:creator>
  <cp:lastModifiedBy>takis81 mark</cp:lastModifiedBy>
  <cp:revision>315</cp:revision>
  <dcterms:created xsi:type="dcterms:W3CDTF">2012-09-06T09:03:05Z</dcterms:created>
  <dcterms:modified xsi:type="dcterms:W3CDTF">2017-01-17T11:59:05Z</dcterms:modified>
  <cp:category>Ζωγραφική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