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26"/>
  </p:notesMasterIdLst>
  <p:sldIdLst>
    <p:sldId id="405" r:id="rId3"/>
    <p:sldId id="337" r:id="rId4"/>
    <p:sldId id="338" r:id="rId5"/>
    <p:sldId id="355" r:id="rId6"/>
    <p:sldId id="356" r:id="rId7"/>
    <p:sldId id="374" r:id="rId8"/>
    <p:sldId id="393" r:id="rId9"/>
    <p:sldId id="394" r:id="rId10"/>
    <p:sldId id="395" r:id="rId11"/>
    <p:sldId id="396" r:id="rId12"/>
    <p:sldId id="397" r:id="rId13"/>
    <p:sldId id="398" r:id="rId14"/>
    <p:sldId id="399" r:id="rId15"/>
    <p:sldId id="400" r:id="rId16"/>
    <p:sldId id="401" r:id="rId17"/>
    <p:sldId id="404" r:id="rId18"/>
    <p:sldId id="290" r:id="rId19"/>
    <p:sldId id="295" r:id="rId20"/>
    <p:sldId id="299" r:id="rId21"/>
    <p:sldId id="406" r:id="rId22"/>
    <p:sldId id="291" r:id="rId23"/>
    <p:sldId id="407" r:id="rId24"/>
    <p:sldId id="293" r:id="rId25"/>
  </p:sldIdLst>
  <p:sldSz cx="9144000" cy="6858000" type="screen4x3"/>
  <p:notesSz cx="6858000" cy="9144000"/>
  <p:custDataLst>
    <p:tags r:id="rId27"/>
  </p:custDataLst>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512F115-2FCC-49EE-8759-A71F26F5819E}">
          <p14:sldIdLst>
            <p14:sldId id="405"/>
            <p14:sldId id="337"/>
            <p14:sldId id="338"/>
            <p14:sldId id="355"/>
            <p14:sldId id="356"/>
            <p14:sldId id="374"/>
            <p14:sldId id="393"/>
            <p14:sldId id="394"/>
            <p14:sldId id="395"/>
            <p14:sldId id="396"/>
            <p14:sldId id="397"/>
            <p14:sldId id="398"/>
            <p14:sldId id="399"/>
            <p14:sldId id="400"/>
            <p14:sldId id="401"/>
            <p14:sldId id="404"/>
            <p14:sldId id="290"/>
            <p14:sldId id="295"/>
            <p14:sldId id="299"/>
            <p14:sldId id="406"/>
            <p14:sldId id="291"/>
            <p14:sldId id="407"/>
          </p14:sldIdLst>
        </p14:section>
        <p14:section name="Untitled Section" id="{0F1CB131-A6BD-43D0-B8D4-1F27CEF7A05E}">
          <p14:sldIdLst>
            <p14:sldId id="293"/>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u"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75BC"/>
    <a:srgbClr val="4F81BD"/>
    <a:srgbClr val="50AB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77" autoAdjust="0"/>
    <p:restoredTop sz="99309" autoAdjust="0"/>
  </p:normalViewPr>
  <p:slideViewPr>
    <p:cSldViewPr>
      <p:cViewPr varScale="1">
        <p:scale>
          <a:sx n="57" d="100"/>
          <a:sy n="57" d="100"/>
        </p:scale>
        <p:origin x="-3216" y="-7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gs" Target="tags/tag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7A379C-B41D-45E1-80CB-01FC82FDADA9}" type="datetimeFigureOut">
              <a:rPr lang="el-GR" smtClean="0"/>
              <a:t>29/10/2015</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A60D4E-153C-481E-9C52-31B1E4926C1F}" type="slidenum">
              <a:rPr lang="el-GR" smtClean="0"/>
              <a:t>‹#›</a:t>
            </a:fld>
            <a:endParaRPr lang="el-GR"/>
          </a:p>
        </p:txBody>
      </p:sp>
    </p:spTree>
    <p:extLst>
      <p:ext uri="{BB962C8B-B14F-4D97-AF65-F5344CB8AC3E}">
        <p14:creationId xmlns:p14="http://schemas.microsoft.com/office/powerpoint/2010/main" val="3955354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spcBef>
                <a:spcPct val="0"/>
              </a:spcBef>
              <a:buFontTx/>
              <a:buChar char="•"/>
            </a:pPr>
            <a:endParaRPr lang="en-US" altLang="en-US" dirty="0" smtClean="0">
              <a:solidFill>
                <a:srgbClr val="FF0000"/>
              </a:solidFill>
            </a:endParaRPr>
          </a:p>
        </p:txBody>
      </p:sp>
      <p:sp>
        <p:nvSpPr>
          <p:cNvPr id="1126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100EA80-8CC4-4187-A2BA-9FA8D171ECDD}" type="slidenum">
              <a:rPr lang="el-GR" altLang="en-US"/>
              <a:pPr fontAlgn="base">
                <a:spcBef>
                  <a:spcPct val="0"/>
                </a:spcBef>
                <a:spcAft>
                  <a:spcPct val="0"/>
                </a:spcAft>
              </a:pPr>
              <a:t>1</a:t>
            </a:fld>
            <a:endParaRPr lang="el-GR" altLang="en-US" dirty="0"/>
          </a:p>
        </p:txBody>
      </p:sp>
    </p:spTree>
    <p:extLst>
      <p:ext uri="{BB962C8B-B14F-4D97-AF65-F5344CB8AC3E}">
        <p14:creationId xmlns:p14="http://schemas.microsoft.com/office/powerpoint/2010/main" val="2701427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17</a:t>
            </a:fld>
            <a:endParaRPr lang="el-GR"/>
          </a:p>
        </p:txBody>
      </p:sp>
    </p:spTree>
    <p:extLst>
      <p:ext uri="{BB962C8B-B14F-4D97-AF65-F5344CB8AC3E}">
        <p14:creationId xmlns:p14="http://schemas.microsoft.com/office/powerpoint/2010/main" val="2445984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18</a:t>
            </a:fld>
            <a:endParaRPr lang="el-GR"/>
          </a:p>
        </p:txBody>
      </p:sp>
    </p:spTree>
    <p:extLst>
      <p:ext uri="{BB962C8B-B14F-4D97-AF65-F5344CB8AC3E}">
        <p14:creationId xmlns:p14="http://schemas.microsoft.com/office/powerpoint/2010/main" val="2749721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19</a:t>
            </a:fld>
            <a:endParaRPr lang="el-GR"/>
          </a:p>
        </p:txBody>
      </p:sp>
    </p:spTree>
    <p:extLst>
      <p:ext uri="{BB962C8B-B14F-4D97-AF65-F5344CB8AC3E}">
        <p14:creationId xmlns:p14="http://schemas.microsoft.com/office/powerpoint/2010/main" val="405180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20</a:t>
            </a:fld>
            <a:endParaRPr lang="el-GR"/>
          </a:p>
        </p:txBody>
      </p:sp>
    </p:spTree>
    <p:extLst>
      <p:ext uri="{BB962C8B-B14F-4D97-AF65-F5344CB8AC3E}">
        <p14:creationId xmlns:p14="http://schemas.microsoft.com/office/powerpoint/2010/main" val="1537509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21</a:t>
            </a:fld>
            <a:endParaRPr lang="el-GR"/>
          </a:p>
        </p:txBody>
      </p:sp>
    </p:spTree>
    <p:extLst>
      <p:ext uri="{BB962C8B-B14F-4D97-AF65-F5344CB8AC3E}">
        <p14:creationId xmlns:p14="http://schemas.microsoft.com/office/powerpoint/2010/main" val="3310165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6550092-985A-4DAB-B8BD-652609C8C1CA}" type="slidenum">
              <a:rPr lang="el-GR" altLang="en-US"/>
              <a:pPr fontAlgn="base">
                <a:spcBef>
                  <a:spcPct val="0"/>
                </a:spcBef>
                <a:spcAft>
                  <a:spcPct val="0"/>
                </a:spcAft>
              </a:pPr>
              <a:t>22</a:t>
            </a:fld>
            <a:endParaRPr lang="el-GR" altLang="en-US"/>
          </a:p>
        </p:txBody>
      </p:sp>
    </p:spTree>
    <p:extLst>
      <p:ext uri="{BB962C8B-B14F-4D97-AF65-F5344CB8AC3E}">
        <p14:creationId xmlns:p14="http://schemas.microsoft.com/office/powerpoint/2010/main" val="3605764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23</a:t>
            </a:fld>
            <a:endParaRPr lang="el-GR"/>
          </a:p>
        </p:txBody>
      </p:sp>
    </p:spTree>
    <p:extLst>
      <p:ext uri="{BB962C8B-B14F-4D97-AF65-F5344CB8AC3E}">
        <p14:creationId xmlns:p14="http://schemas.microsoft.com/office/powerpoint/2010/main" val="2145123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lvl1pPr>
              <a:defRPr>
                <a:solidFill>
                  <a:schemeClr val="accent1"/>
                </a:solidFill>
              </a:defRPr>
            </a:lvl1pPr>
          </a:lstStyle>
          <a:p>
            <a:r>
              <a:rPr lang="el-GR" dirty="0" smtClean="0"/>
              <a:t>Στυλ κύριου τίτλου</a:t>
            </a:r>
            <a:endParaRPr lang="el-GR" dirty="0"/>
          </a:p>
        </p:txBody>
      </p:sp>
      <p:sp>
        <p:nvSpPr>
          <p:cNvPr id="3" name="Υπότιτλος 2"/>
          <p:cNvSpPr>
            <a:spLocks noGrp="1"/>
          </p:cNvSpPr>
          <p:nvPr>
            <p:ph type="subTitle" idx="1"/>
          </p:nvPr>
        </p:nvSpPr>
        <p:spPr>
          <a:xfrm>
            <a:off x="683568" y="3886200"/>
            <a:ext cx="7776864"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dirty="0" smtClean="0"/>
              <a:t>Στυλ κύριου υπότιτλου</a:t>
            </a:r>
            <a:endParaRPr lang="el-GR" dirty="0"/>
          </a:p>
        </p:txBody>
      </p:sp>
    </p:spTree>
    <p:extLst>
      <p:ext uri="{BB962C8B-B14F-4D97-AF65-F5344CB8AC3E}">
        <p14:creationId xmlns:p14="http://schemas.microsoft.com/office/powerpoint/2010/main" val="42452477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Τίτλος Ενότητας</a:t>
            </a:r>
            <a:endParaRPr lang="en-US" sz="1000" dirty="0">
              <a:solidFill>
                <a:srgbClr val="5075BC"/>
              </a:solidFill>
              <a:ea typeface="ＭＳ Ｐゴシック" pitchFamily="34" charset="-128"/>
              <a:cs typeface="+mn-cs"/>
            </a:endParaRPr>
          </a:p>
        </p:txBody>
      </p:sp>
      <p:pic>
        <p:nvPicPr>
          <p:cNvPr id="6" name="Picture 5"/>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245861566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lvl1pPr>
              <a:defRPr b="0">
                <a:solidFill>
                  <a:srgbClr val="5075BC"/>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423861268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idx="1"/>
          </p:nvPr>
        </p:nvSpPr>
        <p:spPr>
          <a:xfrm>
            <a:off x="464156" y="1556792"/>
            <a:ext cx="8229600" cy="45259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
        <p:nvSpPr>
          <p:cNvPr id="4"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Τίτλος Ενότητας</a:t>
            </a:r>
            <a:endParaRPr lang="en-US" sz="1000" dirty="0">
              <a:solidFill>
                <a:srgbClr val="5075BC"/>
              </a:solidFill>
              <a:ea typeface="ＭＳ Ｐゴシック" pitchFamily="34" charset="-128"/>
              <a:cs typeface="+mn-cs"/>
            </a:endParaRPr>
          </a:p>
        </p:txBody>
      </p:sp>
      <p:pic>
        <p:nvPicPr>
          <p:cNvPr id="6" name="Picture 5" descr="[DECORATIVE]"/>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363751880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0" cap="none" baseline="0">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dirty="0" smtClean="0"/>
              <a:t>Στυλ υποδείγματος κειμένου</a:t>
            </a:r>
          </a:p>
        </p:txBody>
      </p:sp>
    </p:spTree>
    <p:extLst>
      <p:ext uri="{BB962C8B-B14F-4D97-AF65-F5344CB8AC3E}">
        <p14:creationId xmlns:p14="http://schemas.microsoft.com/office/powerpoint/2010/main" val="121208612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Τίτλος Ενότητας</a:t>
            </a:r>
            <a:endParaRPr lang="en-US" sz="1000" dirty="0">
              <a:solidFill>
                <a:srgbClr val="5075BC"/>
              </a:solidFill>
              <a:ea typeface="ＭＳ Ｐゴシック" pitchFamily="34" charset="-128"/>
              <a:cs typeface="+mn-cs"/>
            </a:endParaRPr>
          </a:p>
        </p:txBody>
      </p:sp>
      <p:pic>
        <p:nvPicPr>
          <p:cNvPr id="7" name="Picture 6" descr="[DECORATIVE]"/>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328325092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57425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214016"/>
            <a:ext cx="4040188"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7425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214016"/>
            <a:ext cx="4041775"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8"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Τίτλος Ενότητας</a:t>
            </a:r>
            <a:endParaRPr lang="en-US" sz="1000" dirty="0">
              <a:solidFill>
                <a:srgbClr val="5075BC"/>
              </a:solidFill>
              <a:ea typeface="ＭＳ Ｐゴシック" pitchFamily="34" charset="-128"/>
              <a:cs typeface="+mn-cs"/>
            </a:endParaRPr>
          </a:p>
        </p:txBody>
      </p:sp>
      <p:pic>
        <p:nvPicPr>
          <p:cNvPr id="9" name="Picture 8"/>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107611275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4"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Τίτλος Ενότητας</a:t>
            </a:r>
            <a:endParaRPr lang="en-US" sz="1000" dirty="0">
              <a:solidFill>
                <a:srgbClr val="5075BC"/>
              </a:solidFill>
              <a:ea typeface="ＭＳ Ｐゴシック" pitchFamily="34" charset="-128"/>
              <a:cs typeface="+mn-cs"/>
            </a:endParaRPr>
          </a:p>
        </p:txBody>
      </p:sp>
      <p:pic>
        <p:nvPicPr>
          <p:cNvPr id="5" name="Picture 4"/>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131579460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62021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6"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chemeClr val="accent1"/>
                </a:solidFill>
              </a:defRPr>
            </a:lvl1pPr>
          </a:lstStyle>
          <a:p>
            <a:pPr lvl="0"/>
            <a:r>
              <a:rPr lang="el-GR" dirty="0" smtClean="0"/>
              <a:t>Στυλ κύριου τίτλου</a:t>
            </a:r>
            <a:endParaRPr lang="el-GR" dirty="0"/>
          </a:p>
        </p:txBody>
      </p:sp>
      <p:sp>
        <p:nvSpPr>
          <p:cNvPr id="5"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7"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Τίτλος Ενότητας</a:t>
            </a:r>
            <a:endParaRPr lang="en-US" sz="1000" dirty="0">
              <a:solidFill>
                <a:srgbClr val="5075BC"/>
              </a:solidFill>
              <a:ea typeface="ＭＳ Ｐゴシック" pitchFamily="34" charset="-128"/>
              <a:cs typeface="+mn-cs"/>
            </a:endParaRPr>
          </a:p>
        </p:txBody>
      </p:sp>
      <p:pic>
        <p:nvPicPr>
          <p:cNvPr id="8" name="Picture 7"/>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342317152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3" name="Θέση εικόνας 2"/>
          <p:cNvSpPr>
            <a:spLocks noGrp="1"/>
          </p:cNvSpPr>
          <p:nvPr>
            <p:ph type="pic" idx="1"/>
          </p:nvPr>
        </p:nvSpPr>
        <p:spPr>
          <a:xfrm>
            <a:off x="1792288" y="1556792"/>
            <a:ext cx="5486400" cy="34563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157192"/>
            <a:ext cx="5486400" cy="1015008"/>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9"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chemeClr val="accent1"/>
                </a:solidFill>
              </a:defRPr>
            </a:lvl1pPr>
          </a:lstStyle>
          <a:p>
            <a:pPr lvl="0"/>
            <a:r>
              <a:rPr lang="el-GR" dirty="0" smtClean="0"/>
              <a:t>Στυλ κύριου τίτλου</a:t>
            </a:r>
            <a:endParaRPr lang="el-GR" dirty="0"/>
          </a:p>
        </p:txBody>
      </p:sp>
      <p:sp>
        <p:nvSpPr>
          <p:cNvPr id="5"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Τίτλος Ενότητας</a:t>
            </a:r>
            <a:endParaRPr lang="en-US" sz="1000" dirty="0">
              <a:solidFill>
                <a:srgbClr val="5075BC"/>
              </a:solidFill>
              <a:ea typeface="ＭＳ Ｐゴシック" pitchFamily="34" charset="-128"/>
              <a:cs typeface="+mn-cs"/>
            </a:endParaRPr>
          </a:p>
        </p:txBody>
      </p:sp>
      <p:pic>
        <p:nvPicPr>
          <p:cNvPr id="7" name="Picture 6"/>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410507760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983809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58" r:id="rId10"/>
    <p:sldLayoutId id="2147483659"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b="0"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www.jacksonpollock.org/" TargetMode="Externa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hyperlink" Target="http://opencourses.uoa.gr/courses/ECD5/" TargetMode="Externa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18.png"/><Relationship Id="rId4" Type="http://schemas.openxmlformats.org/officeDocument/2006/relationships/hyperlink" Target="%5b1%5d%20http:/creativecommons.org/licenses/by-nc-sa/4.0/" TargetMode="Externa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23.xml.rels><?xml version="1.0" encoding="UTF-8" standalone="yes"?>
<Relationships xmlns="http://schemas.openxmlformats.org/package/2006/relationships"><Relationship Id="rId3" Type="http://schemas.openxmlformats.org/officeDocument/2006/relationships/hyperlink" Target="http://www.biblionet.gr/book/62079/Falconer,_Ian/%CE%9F%CE%BB%CE%AF%CE%B2%CE%B9%CE%B1"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www.npg.si.edu/exh/namuth/hnintro2.htm" TargetMode="External"/><Relationship Id="rId4" Type="http://schemas.openxmlformats.org/officeDocument/2006/relationships/hyperlink" Target="https://en.wikipedia.org/wiki/File:Namuth_-_Pollock.jp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youtu.be/u7gpVuCswuw"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descr="Λογότυπο Εθνικόν και Καποδιστριακόν Πανεπιστήμιον Αθηνών"/>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79388" y="404813"/>
            <a:ext cx="4148137"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Τίτλος 1"/>
          <p:cNvSpPr>
            <a:spLocks noGrp="1"/>
          </p:cNvSpPr>
          <p:nvPr>
            <p:ph type="ctrTitle"/>
          </p:nvPr>
        </p:nvSpPr>
        <p:spPr>
          <a:xfrm>
            <a:off x="685800" y="2006600"/>
            <a:ext cx="7772400" cy="1470025"/>
          </a:xfrm>
        </p:spPr>
        <p:txBody>
          <a:bodyPr/>
          <a:lstStyle/>
          <a:p>
            <a:r>
              <a:rPr lang="el-GR" altLang="en-US" sz="4000" dirty="0" smtClean="0"/>
              <a:t>Το Εικονογραφημένο Βιβλίο στην Προσχολική Εκπαίδευση</a:t>
            </a:r>
            <a:endParaRPr lang="el-GR" altLang="en-US" sz="4000" dirty="0" smtClean="0">
              <a:solidFill>
                <a:srgbClr val="5075BC"/>
              </a:solidFill>
            </a:endParaRPr>
          </a:p>
        </p:txBody>
      </p:sp>
      <p:sp>
        <p:nvSpPr>
          <p:cNvPr id="3" name="Υπότιτλος 2"/>
          <p:cNvSpPr>
            <a:spLocks noGrp="1"/>
          </p:cNvSpPr>
          <p:nvPr>
            <p:ph type="subTitle" idx="1"/>
          </p:nvPr>
        </p:nvSpPr>
        <p:spPr>
          <a:xfrm>
            <a:off x="684213" y="3384550"/>
            <a:ext cx="7775575" cy="1752600"/>
          </a:xfrm>
        </p:spPr>
        <p:txBody>
          <a:bodyPr rtlCol="0">
            <a:noAutofit/>
          </a:bodyPr>
          <a:lstStyle/>
          <a:p>
            <a:pPr fontAlgn="auto">
              <a:spcAft>
                <a:spcPts val="0"/>
              </a:spcAft>
              <a:defRPr/>
            </a:pPr>
            <a:r>
              <a:rPr lang="el-GR" sz="2800" dirty="0" smtClean="0">
                <a:solidFill>
                  <a:srgbClr val="5075BC"/>
                </a:solidFill>
                <a:latin typeface="+mj-lt"/>
                <a:ea typeface="+mj-ea"/>
                <a:cs typeface="+mj-cs"/>
              </a:rPr>
              <a:t>Ενότητα </a:t>
            </a:r>
            <a:r>
              <a:rPr lang="en-GB" sz="2800" dirty="0" smtClean="0">
                <a:solidFill>
                  <a:srgbClr val="5075BC"/>
                </a:solidFill>
                <a:latin typeface="+mj-lt"/>
                <a:ea typeface="+mj-ea"/>
                <a:cs typeface="+mj-cs"/>
              </a:rPr>
              <a:t>4.</a:t>
            </a:r>
            <a:r>
              <a:rPr lang="el-GR" sz="2800" dirty="0" smtClean="0">
                <a:solidFill>
                  <a:srgbClr val="5075BC"/>
                </a:solidFill>
                <a:latin typeface="+mj-lt"/>
                <a:ea typeface="+mj-ea"/>
                <a:cs typeface="+mj-cs"/>
              </a:rPr>
              <a:t>1:</a:t>
            </a:r>
            <a:r>
              <a:rPr lang="en-US" sz="2800" dirty="0" smtClean="0">
                <a:solidFill>
                  <a:srgbClr val="5075BC"/>
                </a:solidFill>
                <a:latin typeface="+mj-lt"/>
                <a:ea typeface="+mj-ea"/>
                <a:cs typeface="+mj-cs"/>
              </a:rPr>
              <a:t> </a:t>
            </a:r>
            <a:r>
              <a:rPr lang="el-GR" sz="2800" dirty="0" smtClean="0"/>
              <a:t>Ζωγραφική και Εικονογραφημένο Βιβλίο</a:t>
            </a:r>
          </a:p>
          <a:p>
            <a:pPr fontAlgn="auto">
              <a:spcAft>
                <a:spcPts val="0"/>
              </a:spcAft>
              <a:defRPr/>
            </a:pPr>
            <a:endParaRPr lang="el-GR" sz="2400" dirty="0">
              <a:solidFill>
                <a:srgbClr val="5075BC"/>
              </a:solidFill>
            </a:endParaRPr>
          </a:p>
          <a:p>
            <a:pPr fontAlgn="auto">
              <a:spcAft>
                <a:spcPts val="0"/>
              </a:spcAft>
              <a:defRPr/>
            </a:pPr>
            <a:r>
              <a:rPr lang="el-GR" sz="2800" dirty="0" smtClean="0"/>
              <a:t>Αγγελική Γιαννικοπούλου</a:t>
            </a:r>
          </a:p>
          <a:p>
            <a:pPr fontAlgn="auto">
              <a:spcAft>
                <a:spcPts val="0"/>
              </a:spcAft>
              <a:defRPr/>
            </a:pPr>
            <a:r>
              <a:rPr lang="el-GR" sz="2800" dirty="0" smtClean="0"/>
              <a:t>Τμήμα </a:t>
            </a:r>
            <a:r>
              <a:rPr lang="el-GR" sz="2800" dirty="0"/>
              <a:t>Εκπαίδευσης και Αγωγής στην Προσχολική Ηλικία (ΤΕΑΠΗ)</a:t>
            </a:r>
            <a:endParaRPr lang="en-US" sz="2800" dirty="0" smtClean="0"/>
          </a:p>
          <a:p>
            <a:pPr fontAlgn="auto">
              <a:spcAft>
                <a:spcPts val="0"/>
              </a:spcAft>
              <a:defRPr/>
            </a:pPr>
            <a:endParaRPr lang="el-GR" sz="2800" dirty="0" smtClean="0"/>
          </a:p>
        </p:txBody>
      </p:sp>
    </p:spTree>
    <p:custDataLst>
      <p:tags r:id="rId1"/>
    </p:custDataLst>
    <p:extLst>
      <p:ext uri="{BB962C8B-B14F-4D97-AF65-F5344CB8AC3E}">
        <p14:creationId xmlns:p14="http://schemas.microsoft.com/office/powerpoint/2010/main" val="7051791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Προβολή βίντεο </a:t>
            </a:r>
            <a:r>
              <a:rPr lang="el-GR" dirty="0" smtClean="0"/>
              <a:t>(2/2</a:t>
            </a:r>
            <a:r>
              <a:rPr lang="el-GR" dirty="0"/>
              <a:t>)</a:t>
            </a:r>
          </a:p>
        </p:txBody>
      </p:sp>
      <p:sp>
        <p:nvSpPr>
          <p:cNvPr id="4" name="Θέση περιεχομένου 3"/>
          <p:cNvSpPr>
            <a:spLocks noGrp="1"/>
          </p:cNvSpPr>
          <p:nvPr>
            <p:ph sz="half" idx="2"/>
          </p:nvPr>
        </p:nvSpPr>
        <p:spPr/>
        <p:txBody>
          <a:bodyPr>
            <a:normAutofit/>
          </a:bodyPr>
          <a:lstStyle/>
          <a:p>
            <a:pPr marL="0" indent="0">
              <a:buNone/>
            </a:pPr>
            <a:r>
              <a:rPr lang="el-GR" dirty="0">
                <a:latin typeface="Calibri" pitchFamily="34" charset="0"/>
              </a:rPr>
              <a:t>Μετά το τέλος του βίντεο ρώτησα τα παιδιά αν τους άρεσε ο τρόπος που ζωγράφιζε ο καλλιτέχνης. Μου απάντησαν καταφατικά και ένα παιδί είπε χαρακτηριστικά: «Ναι! Μακάρι να ήμασταν βοηθοί του και να τον βοηθούσαμε και εμείς!». </a:t>
            </a:r>
          </a:p>
          <a:p>
            <a:endParaRPr lang="el-GR" dirty="0"/>
          </a:p>
        </p:txBody>
      </p:sp>
      <p:pic>
        <p:nvPicPr>
          <p:cNvPr id="5" name="Θέση περιεχομένου 4" descr="Η νηπιαγωγός δείχνει το βίντεο."/>
          <p:cNvPicPr>
            <a:picLocks noGrp="1" noChangeAspect="1"/>
          </p:cNvPicPr>
          <p:nvPr>
            <p:ph sz="half" idx="1"/>
          </p:nvPr>
        </p:nvPicPr>
        <p:blipFill rotWithShape="1">
          <a:blip r:embed="rId2"/>
          <a:srcRect l="39260" r="-1"/>
          <a:stretch/>
        </p:blipFill>
        <p:spPr>
          <a:xfrm flipH="1">
            <a:off x="457200" y="1636669"/>
            <a:ext cx="4038600" cy="4453025"/>
          </a:xfrm>
          <a:prstGeom prst="rect">
            <a:avLst/>
          </a:prstGeom>
        </p:spPr>
      </p:pic>
    </p:spTree>
    <p:extLst>
      <p:ext uri="{BB962C8B-B14F-4D97-AF65-F5344CB8AC3E}">
        <p14:creationId xmlns:p14="http://schemas.microsoft.com/office/powerpoint/2010/main" val="3049968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Ζωγραφική (1/2)</a:t>
            </a:r>
            <a:endParaRPr lang="el-GR" dirty="0"/>
          </a:p>
        </p:txBody>
      </p:sp>
      <p:sp>
        <p:nvSpPr>
          <p:cNvPr id="3" name="Θέση περιεχομένου 2"/>
          <p:cNvSpPr>
            <a:spLocks noGrp="1"/>
          </p:cNvSpPr>
          <p:nvPr>
            <p:ph sz="half" idx="1"/>
          </p:nvPr>
        </p:nvSpPr>
        <p:spPr/>
        <p:txBody>
          <a:bodyPr>
            <a:noAutofit/>
          </a:bodyPr>
          <a:lstStyle/>
          <a:p>
            <a:pPr marL="0" indent="0">
              <a:buNone/>
            </a:pPr>
            <a:r>
              <a:rPr lang="el-GR" sz="2600" dirty="0">
                <a:latin typeface="Calibri" pitchFamily="34" charset="0"/>
              </a:rPr>
              <a:t>Με αφορμή </a:t>
            </a:r>
            <a:r>
              <a:rPr lang="el-GR" sz="2600" dirty="0" smtClean="0">
                <a:latin typeface="Calibri" pitchFamily="34" charset="0"/>
              </a:rPr>
              <a:t>αυτή </a:t>
            </a:r>
            <a:r>
              <a:rPr lang="el-GR" sz="2600" dirty="0">
                <a:latin typeface="Calibri" pitchFamily="34" charset="0"/>
              </a:rPr>
              <a:t>την απάντηση προέτρεψα τα παιδιά να ζωγραφίσουμε </a:t>
            </a:r>
            <a:r>
              <a:rPr lang="el-GR" sz="2600" dirty="0" smtClean="0">
                <a:latin typeface="Calibri" pitchFamily="34" charset="0"/>
              </a:rPr>
              <a:t>κι </a:t>
            </a:r>
            <a:r>
              <a:rPr lang="el-GR" sz="2600" dirty="0">
                <a:latin typeface="Calibri" pitchFamily="34" charset="0"/>
              </a:rPr>
              <a:t>εμείς όπως ο </a:t>
            </a:r>
            <a:r>
              <a:rPr lang="en-US" sz="2600" dirty="0">
                <a:latin typeface="Calibri" pitchFamily="34" charset="0"/>
              </a:rPr>
              <a:t>Jackson Pollock</a:t>
            </a:r>
            <a:r>
              <a:rPr lang="el-GR" sz="2600" dirty="0" smtClean="0">
                <a:latin typeface="Calibri" pitchFamily="34" charset="0"/>
              </a:rPr>
              <a:t>. </a:t>
            </a:r>
            <a:r>
              <a:rPr lang="el-GR" sz="2600" dirty="0">
                <a:latin typeface="Calibri" pitchFamily="34" charset="0"/>
              </a:rPr>
              <a:t>Αφού χωριστήκαμε σε 3 </a:t>
            </a:r>
            <a:r>
              <a:rPr lang="el-GR" sz="2600" dirty="0" smtClean="0">
                <a:latin typeface="Calibri" pitchFamily="34" charset="0"/>
              </a:rPr>
              <a:t>ομάδες, βγήκαμε </a:t>
            </a:r>
            <a:r>
              <a:rPr lang="el-GR" sz="2600" dirty="0">
                <a:latin typeface="Calibri" pitchFamily="34" charset="0"/>
              </a:rPr>
              <a:t>στην αυλή! Στρώσαμε χαρτί </a:t>
            </a:r>
            <a:r>
              <a:rPr lang="el-GR" sz="2600" dirty="0" smtClean="0">
                <a:latin typeface="Calibri" pitchFamily="34" charset="0"/>
              </a:rPr>
              <a:t>(</a:t>
            </a:r>
            <a:r>
              <a:rPr lang="el-GR" sz="2600" dirty="0">
                <a:latin typeface="Calibri" pitchFamily="34" charset="0"/>
              </a:rPr>
              <a:t>3 κομμάτια των 2 μέτρων περίπου) και ξεκινήσαμε να ζωγραφίζουμε όπως ο </a:t>
            </a:r>
            <a:r>
              <a:rPr lang="en-US" sz="2600" dirty="0">
                <a:latin typeface="Calibri" pitchFamily="34" charset="0"/>
              </a:rPr>
              <a:t>Pollock</a:t>
            </a:r>
            <a:r>
              <a:rPr lang="el-GR" sz="2600" dirty="0">
                <a:latin typeface="Calibri" pitchFamily="34" charset="0"/>
              </a:rPr>
              <a:t>!</a:t>
            </a:r>
          </a:p>
          <a:p>
            <a:endParaRPr lang="el-GR" sz="2600" dirty="0"/>
          </a:p>
        </p:txBody>
      </p:sp>
      <p:pic>
        <p:nvPicPr>
          <p:cNvPr id="7" name="Θέση περιεχομένου 4" descr="Τα παιδιά ζωγραφίζουν."/>
          <p:cNvPicPr>
            <a:picLocks noGrp="1" noChangeAspect="1"/>
          </p:cNvPicPr>
          <p:nvPr>
            <p:ph sz="half" idx="2"/>
          </p:nvPr>
        </p:nvPicPr>
        <p:blipFill rotWithShape="1">
          <a:blip r:embed="rId2"/>
          <a:srcRect l="16437" r="12673"/>
          <a:stretch/>
        </p:blipFill>
        <p:spPr>
          <a:xfrm>
            <a:off x="4632176" y="1772816"/>
            <a:ext cx="4038600" cy="3846264"/>
          </a:xfrm>
          <a:prstGeom prst="rect">
            <a:avLst/>
          </a:prstGeom>
        </p:spPr>
      </p:pic>
    </p:spTree>
    <p:extLst>
      <p:ext uri="{BB962C8B-B14F-4D97-AF65-F5344CB8AC3E}">
        <p14:creationId xmlns:p14="http://schemas.microsoft.com/office/powerpoint/2010/main" val="1362517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Ζωγραφική </a:t>
            </a:r>
            <a:r>
              <a:rPr lang="el-GR" dirty="0" smtClean="0"/>
              <a:t>(2/2</a:t>
            </a:r>
            <a:r>
              <a:rPr lang="el-GR" dirty="0"/>
              <a:t>)</a:t>
            </a:r>
          </a:p>
        </p:txBody>
      </p:sp>
      <p:sp>
        <p:nvSpPr>
          <p:cNvPr id="3" name="Θέση περιεχομένου 2"/>
          <p:cNvSpPr>
            <a:spLocks noGrp="1"/>
          </p:cNvSpPr>
          <p:nvPr>
            <p:ph sz="half" idx="1"/>
          </p:nvPr>
        </p:nvSpPr>
        <p:spPr/>
        <p:txBody>
          <a:bodyPr>
            <a:noAutofit/>
          </a:bodyPr>
          <a:lstStyle/>
          <a:p>
            <a:pPr marL="0" indent="0">
              <a:spcBef>
                <a:spcPts val="600"/>
              </a:spcBef>
              <a:buNone/>
            </a:pPr>
            <a:r>
              <a:rPr lang="el-GR" sz="2600" dirty="0">
                <a:latin typeface="Calibri" pitchFamily="34" charset="0"/>
              </a:rPr>
              <a:t>Χρησιμοποιήσαμε διαφορετικά χρώματα τέμπερας αραιωμένα με λίγο νερό. Τα παιδιά τίναζαν τα πινέλα τους από χαμηλά αλλά και από πιο ψηλά. </a:t>
            </a:r>
            <a:endParaRPr lang="el-GR" sz="2600" dirty="0" smtClean="0">
              <a:latin typeface="Calibri" pitchFamily="34" charset="0"/>
            </a:endParaRPr>
          </a:p>
          <a:p>
            <a:pPr marL="0" indent="0">
              <a:spcBef>
                <a:spcPts val="600"/>
              </a:spcBef>
              <a:buNone/>
            </a:pPr>
            <a:r>
              <a:rPr lang="el-GR" sz="2600" dirty="0" smtClean="0">
                <a:latin typeface="Calibri" pitchFamily="34" charset="0"/>
              </a:rPr>
              <a:t>Τα </a:t>
            </a:r>
            <a:r>
              <a:rPr lang="el-GR" sz="2600" dirty="0">
                <a:latin typeface="Calibri" pitchFamily="34" charset="0"/>
              </a:rPr>
              <a:t>προέτρεψα να αλλάζουν μεταξύ τους θέση καθώς και να </a:t>
            </a:r>
            <a:r>
              <a:rPr lang="el-GR" sz="2600" dirty="0" smtClean="0">
                <a:latin typeface="Calibri" pitchFamily="34" charset="0"/>
              </a:rPr>
              <a:t>ανταλλάσσουν </a:t>
            </a:r>
            <a:r>
              <a:rPr lang="el-GR" sz="2600" dirty="0">
                <a:latin typeface="Calibri" pitchFamily="34" charset="0"/>
              </a:rPr>
              <a:t>τα χρώματα μεταξύ τους. </a:t>
            </a:r>
          </a:p>
          <a:p>
            <a:pPr>
              <a:spcBef>
                <a:spcPts val="600"/>
              </a:spcBef>
            </a:pPr>
            <a:endParaRPr lang="el-GR" sz="2600" dirty="0"/>
          </a:p>
        </p:txBody>
      </p:sp>
      <p:pic>
        <p:nvPicPr>
          <p:cNvPr id="7" name="Picture 2" descr="Τα παιδιά ζωγραφίζουν."/>
          <p:cNvPicPr>
            <a:picLocks noGrp="1" noChangeAspect="1" noChangeArrowheads="1"/>
          </p:cNvPicPr>
          <p:nvPr>
            <p:ph sz="half" idx="2"/>
          </p:nvPr>
        </p:nvPicPr>
        <p:blipFill rotWithShape="1">
          <a:blip r:embed="rId2"/>
          <a:srcRect l="21292"/>
          <a:stretch/>
        </p:blipFill>
        <p:spPr bwMode="auto">
          <a:xfrm>
            <a:off x="4669360" y="1700808"/>
            <a:ext cx="4038600" cy="3419784"/>
          </a:xfrm>
          <a:prstGeom prst="rect">
            <a:avLst/>
          </a:prstGeom>
          <a:noFill/>
          <a:ln w="9525">
            <a:noFill/>
            <a:miter lim="800000"/>
            <a:headEnd/>
            <a:tailEnd/>
          </a:ln>
        </p:spPr>
      </p:pic>
    </p:spTree>
    <p:extLst>
      <p:ext uri="{BB962C8B-B14F-4D97-AF65-F5344CB8AC3E}">
        <p14:creationId xmlns:p14="http://schemas.microsoft.com/office/powerpoint/2010/main" val="10504697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p:txBody>
          <a:bodyPr/>
          <a:lstStyle/>
          <a:p>
            <a:r>
              <a:rPr lang="el-GR" dirty="0" smtClean="0"/>
              <a:t>Τα έργα των παιδιών (1/2)</a:t>
            </a:r>
            <a:endParaRPr lang="el-GR" dirty="0"/>
          </a:p>
        </p:txBody>
      </p:sp>
      <p:pic>
        <p:nvPicPr>
          <p:cNvPr id="7" name="Picture 4" descr="Παιδική ζωγραφιά"/>
          <p:cNvPicPr>
            <a:picLocks noGrp="1" noChangeAspect="1" noChangeArrowheads="1"/>
          </p:cNvPicPr>
          <p:nvPr>
            <p:ph idx="1"/>
          </p:nvPr>
        </p:nvPicPr>
        <p:blipFill>
          <a:blip r:embed="rId2"/>
          <a:srcRect/>
          <a:stretch>
            <a:fillRect/>
          </a:stretch>
        </p:blipFill>
        <p:spPr bwMode="auto">
          <a:xfrm>
            <a:off x="1699825" y="1557338"/>
            <a:ext cx="5757049" cy="4525962"/>
          </a:xfrm>
          <a:prstGeom prst="rect">
            <a:avLst/>
          </a:prstGeom>
          <a:noFill/>
          <a:ln w="9525">
            <a:noFill/>
            <a:miter lim="800000"/>
            <a:headEnd/>
            <a:tailEnd/>
          </a:ln>
        </p:spPr>
      </p:pic>
    </p:spTree>
    <p:extLst>
      <p:ext uri="{BB962C8B-B14F-4D97-AF65-F5344CB8AC3E}">
        <p14:creationId xmlns:p14="http://schemas.microsoft.com/office/powerpoint/2010/main" val="25131595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Τα έργα των παιδιών </a:t>
            </a:r>
            <a:r>
              <a:rPr lang="el-GR" dirty="0" smtClean="0"/>
              <a:t>(2/2</a:t>
            </a:r>
            <a:r>
              <a:rPr lang="el-GR" dirty="0"/>
              <a:t>)</a:t>
            </a:r>
          </a:p>
        </p:txBody>
      </p:sp>
      <p:pic>
        <p:nvPicPr>
          <p:cNvPr id="4" name="Picture 2" descr="Παιδική ζωγραφιά"/>
          <p:cNvPicPr>
            <a:picLocks noGrp="1" noChangeAspect="1" noChangeArrowheads="1"/>
          </p:cNvPicPr>
          <p:nvPr>
            <p:ph idx="1"/>
          </p:nvPr>
        </p:nvPicPr>
        <p:blipFill>
          <a:blip r:embed="rId2"/>
          <a:srcRect/>
          <a:stretch>
            <a:fillRect/>
          </a:stretch>
        </p:blipFill>
        <p:spPr bwMode="auto">
          <a:xfrm>
            <a:off x="1506445" y="1557338"/>
            <a:ext cx="6143809" cy="4525962"/>
          </a:xfrm>
          <a:prstGeom prst="rect">
            <a:avLst/>
          </a:prstGeom>
          <a:noFill/>
          <a:ln w="9525">
            <a:noFill/>
            <a:miter lim="800000"/>
            <a:headEnd/>
            <a:tailEnd/>
          </a:ln>
        </p:spPr>
      </p:pic>
    </p:spTree>
    <p:extLst>
      <p:ext uri="{BB962C8B-B14F-4D97-AF65-F5344CB8AC3E}">
        <p14:creationId xmlns:p14="http://schemas.microsoft.com/office/powerpoint/2010/main" val="27119265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Ζωγραφική… στον </a:t>
            </a:r>
            <a:r>
              <a:rPr lang="el-GR" dirty="0" smtClean="0"/>
              <a:t>υπολογιστή (1/2)</a:t>
            </a:r>
            <a:endParaRPr lang="el-GR" dirty="0"/>
          </a:p>
        </p:txBody>
      </p:sp>
      <p:sp>
        <p:nvSpPr>
          <p:cNvPr id="4" name="Θέση περιεχομένου 3"/>
          <p:cNvSpPr>
            <a:spLocks noGrp="1"/>
          </p:cNvSpPr>
          <p:nvPr>
            <p:ph sz="half" idx="1"/>
          </p:nvPr>
        </p:nvSpPr>
        <p:spPr/>
        <p:txBody>
          <a:bodyPr/>
          <a:lstStyle/>
          <a:p>
            <a:pPr marL="0" indent="0">
              <a:buNone/>
            </a:pPr>
            <a:r>
              <a:rPr lang="el-GR" dirty="0">
                <a:latin typeface="Calibri" pitchFamily="34" charset="0"/>
              </a:rPr>
              <a:t>Τα παιδιά ζωγράφισαν και στον Η/Υ όπως ο </a:t>
            </a:r>
            <a:r>
              <a:rPr lang="en-US" dirty="0">
                <a:latin typeface="Calibri" pitchFamily="34" charset="0"/>
              </a:rPr>
              <a:t>Jackson Pollock</a:t>
            </a:r>
            <a:r>
              <a:rPr lang="el-GR" dirty="0">
                <a:latin typeface="Calibri" pitchFamily="34" charset="0"/>
              </a:rPr>
              <a:t>,</a:t>
            </a:r>
            <a:r>
              <a:rPr lang="en-US" dirty="0">
                <a:latin typeface="Calibri" pitchFamily="34" charset="0"/>
              </a:rPr>
              <a:t> </a:t>
            </a:r>
            <a:r>
              <a:rPr lang="el-GR" dirty="0">
                <a:latin typeface="Calibri" pitchFamily="34" charset="0"/>
              </a:rPr>
              <a:t>μέσα από ένα </a:t>
            </a:r>
            <a:r>
              <a:rPr lang="el-GR" dirty="0" err="1">
                <a:latin typeface="Calibri" pitchFamily="34" charset="0"/>
              </a:rPr>
              <a:t>διαδραστικό</a:t>
            </a:r>
            <a:r>
              <a:rPr lang="el-GR" dirty="0">
                <a:latin typeface="Calibri" pitchFamily="34" charset="0"/>
              </a:rPr>
              <a:t> </a:t>
            </a:r>
            <a:r>
              <a:rPr lang="en-US" dirty="0">
                <a:latin typeface="Calibri" pitchFamily="34" charset="0"/>
                <a:hlinkClick r:id="rId2"/>
              </a:rPr>
              <a:t>online </a:t>
            </a:r>
            <a:r>
              <a:rPr lang="el-GR" dirty="0" smtClean="0">
                <a:latin typeface="Calibri" pitchFamily="34" charset="0"/>
                <a:hlinkClick r:id="rId2"/>
              </a:rPr>
              <a:t>πρόγραμμα</a:t>
            </a:r>
            <a:r>
              <a:rPr lang="el-GR" dirty="0" smtClean="0">
                <a:latin typeface="Calibri" pitchFamily="34" charset="0"/>
              </a:rPr>
              <a:t> που </a:t>
            </a:r>
            <a:r>
              <a:rPr lang="el-GR" dirty="0">
                <a:latin typeface="Calibri" pitchFamily="34" charset="0"/>
              </a:rPr>
              <a:t>έχει βασιστεί στη μέθοδο του </a:t>
            </a:r>
            <a:r>
              <a:rPr lang="en-US" dirty="0">
                <a:latin typeface="Calibri" pitchFamily="34" charset="0"/>
              </a:rPr>
              <a:t>“dripping”</a:t>
            </a:r>
            <a:r>
              <a:rPr lang="el-GR" dirty="0">
                <a:latin typeface="Calibri" pitchFamily="34" charset="0"/>
              </a:rPr>
              <a:t> που χρησιμοποιούσε ο καλλιτέχνης.</a:t>
            </a:r>
          </a:p>
          <a:p>
            <a:endParaRPr lang="el-GR" dirty="0"/>
          </a:p>
        </p:txBody>
      </p:sp>
      <p:pic>
        <p:nvPicPr>
          <p:cNvPr id="8" name="Picture 2" descr="Ζωγραφιές στον υπολογιστή."/>
          <p:cNvPicPr>
            <a:picLocks noGrp="1" noChangeAspect="1" noChangeArrowheads="1"/>
          </p:cNvPicPr>
          <p:nvPr>
            <p:ph sz="half" idx="2"/>
          </p:nvPr>
        </p:nvPicPr>
        <p:blipFill rotWithShape="1">
          <a:blip r:embed="rId3"/>
          <a:srcRect l="5246" r="21652"/>
          <a:stretch/>
        </p:blipFill>
        <p:spPr bwMode="auto">
          <a:xfrm>
            <a:off x="4648200" y="1772816"/>
            <a:ext cx="4038600" cy="3905770"/>
          </a:xfrm>
          <a:prstGeom prst="rect">
            <a:avLst/>
          </a:prstGeom>
          <a:noFill/>
          <a:ln w="9525">
            <a:noFill/>
            <a:miter lim="800000"/>
            <a:headEnd/>
            <a:tailEnd/>
          </a:ln>
        </p:spPr>
      </p:pic>
    </p:spTree>
    <p:extLst>
      <p:ext uri="{BB962C8B-B14F-4D97-AF65-F5344CB8AC3E}">
        <p14:creationId xmlns:p14="http://schemas.microsoft.com/office/powerpoint/2010/main" val="26230978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Ζωγραφική… στον υπολογιστή </a:t>
            </a:r>
            <a:r>
              <a:rPr lang="el-GR" dirty="0" smtClean="0"/>
              <a:t>(2/2</a:t>
            </a:r>
            <a:r>
              <a:rPr lang="el-GR" dirty="0"/>
              <a:t>)</a:t>
            </a:r>
          </a:p>
        </p:txBody>
      </p:sp>
      <p:pic>
        <p:nvPicPr>
          <p:cNvPr id="5" name="Picture 2" descr="Ζωγραφιές στον υπολογιστή."/>
          <p:cNvPicPr>
            <a:picLocks noGrp="1" noChangeAspect="1" noChangeArrowheads="1"/>
          </p:cNvPicPr>
          <p:nvPr>
            <p:ph sz="half" idx="1"/>
          </p:nvPr>
        </p:nvPicPr>
        <p:blipFill rotWithShape="1">
          <a:blip r:embed="rId2"/>
          <a:srcRect t="3166" b="3292"/>
          <a:stretch/>
        </p:blipFill>
        <p:spPr bwMode="auto">
          <a:xfrm>
            <a:off x="457200" y="2276872"/>
            <a:ext cx="4038600" cy="3168352"/>
          </a:xfrm>
          <a:prstGeom prst="rect">
            <a:avLst/>
          </a:prstGeom>
          <a:noFill/>
          <a:ln w="9525">
            <a:noFill/>
            <a:miter lim="800000"/>
            <a:headEnd/>
            <a:tailEnd/>
          </a:ln>
        </p:spPr>
      </p:pic>
      <p:pic>
        <p:nvPicPr>
          <p:cNvPr id="6" name="Θέση περιεχομένου 3" descr="Ζωγραφιές στον υπολογιστή."/>
          <p:cNvPicPr>
            <a:picLocks noGrp="1" noChangeAspect="1"/>
          </p:cNvPicPr>
          <p:nvPr>
            <p:ph sz="half" idx="2"/>
          </p:nvPr>
        </p:nvPicPr>
        <p:blipFill rotWithShape="1">
          <a:blip r:embed="rId3"/>
          <a:srcRect l="2877" t="9534"/>
          <a:stretch/>
        </p:blipFill>
        <p:spPr>
          <a:xfrm>
            <a:off x="4648200" y="2275477"/>
            <a:ext cx="4038600" cy="3175409"/>
          </a:xfrm>
          <a:prstGeom prst="rect">
            <a:avLst/>
          </a:prstGeom>
        </p:spPr>
      </p:pic>
    </p:spTree>
    <p:extLst>
      <p:ext uri="{BB962C8B-B14F-4D97-AF65-F5344CB8AC3E}">
        <p14:creationId xmlns:p14="http://schemas.microsoft.com/office/powerpoint/2010/main" val="31010982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custDataLst>
      <p:tags r:id="rId1"/>
    </p:custDataLst>
    <p:extLst>
      <p:ext uri="{BB962C8B-B14F-4D97-AF65-F5344CB8AC3E}">
        <p14:creationId xmlns:p14="http://schemas.microsoft.com/office/powerpoint/2010/main" val="38064584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4400" dirty="0" smtClean="0"/>
              <a:t>Σημειώματα</a:t>
            </a:r>
            <a:endParaRPr lang="el-GR" sz="4400" dirty="0"/>
          </a:p>
        </p:txBody>
      </p:sp>
      <p:sp>
        <p:nvSpPr>
          <p:cNvPr id="5" name="Text Placeholder 4"/>
          <p:cNvSpPr>
            <a:spLocks noGrp="1"/>
          </p:cNvSpPr>
          <p:nvPr>
            <p:ph type="body" idx="1"/>
          </p:nvPr>
        </p:nvSpPr>
        <p:spPr/>
        <p:txBody>
          <a:bodyPr/>
          <a:lstStyle/>
          <a:p>
            <a:endParaRPr lang="el-GR"/>
          </a:p>
        </p:txBody>
      </p:sp>
    </p:spTree>
    <p:custDataLst>
      <p:tags r:id="rId1"/>
    </p:custDataLst>
    <p:extLst>
      <p:ext uri="{BB962C8B-B14F-4D97-AF65-F5344CB8AC3E}">
        <p14:creationId xmlns:p14="http://schemas.microsoft.com/office/powerpoint/2010/main" val="22485747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Autofit/>
          </a:bodyPr>
          <a:lstStyle/>
          <a:p>
            <a:r>
              <a:rPr lang="el-GR" dirty="0"/>
              <a:t>Σημείωμα Ιστορικού </a:t>
            </a:r>
            <a:r>
              <a:rPr lang="el-GR" dirty="0" smtClean="0"/>
              <a:t>Εκδόσεων</a:t>
            </a:r>
            <a:r>
              <a:rPr lang="en-US" dirty="0" smtClean="0"/>
              <a:t> </a:t>
            </a:r>
            <a:r>
              <a:rPr lang="el-GR" dirty="0" smtClean="0"/>
              <a:t>Έργου</a:t>
            </a:r>
            <a:endParaRPr lang="el-GR" dirty="0"/>
          </a:p>
        </p:txBody>
      </p:sp>
      <p:sp>
        <p:nvSpPr>
          <p:cNvPr id="5" name="Content Placeholder 4"/>
          <p:cNvSpPr>
            <a:spLocks noGrp="1"/>
          </p:cNvSpPr>
          <p:nvPr>
            <p:ph idx="1"/>
          </p:nvPr>
        </p:nvSpPr>
        <p:spPr>
          <a:xfrm>
            <a:off x="234220" y="1556792"/>
            <a:ext cx="8586252" cy="4525963"/>
          </a:xfrm>
        </p:spPr>
        <p:txBody>
          <a:bodyPr>
            <a:normAutofit/>
          </a:bodyPr>
          <a:lstStyle/>
          <a:p>
            <a:pPr marL="0" indent="0">
              <a:buNone/>
            </a:pPr>
            <a:r>
              <a:rPr lang="el-GR" sz="2000" dirty="0" smtClean="0"/>
              <a:t>Το </a:t>
            </a:r>
            <a:r>
              <a:rPr lang="el-GR" sz="2000" dirty="0"/>
              <a:t>παρόν έργο αποτελεί την έκδοση </a:t>
            </a:r>
            <a:r>
              <a:rPr lang="el-GR" sz="2000" dirty="0" smtClean="0"/>
              <a:t>1.0.  </a:t>
            </a:r>
            <a:endParaRPr lang="el-GR" sz="2000" dirty="0"/>
          </a:p>
        </p:txBody>
      </p:sp>
    </p:spTree>
    <p:custDataLst>
      <p:tags r:id="rId1"/>
    </p:custDataLst>
    <p:extLst>
      <p:ext uri="{BB962C8B-B14F-4D97-AF65-F5344CB8AC3E}">
        <p14:creationId xmlns:p14="http://schemas.microsoft.com/office/powerpoint/2010/main" val="11605714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a:bodyPr>
          <a:lstStyle/>
          <a:p>
            <a:r>
              <a:rPr lang="el-GR" dirty="0" smtClean="0"/>
              <a:t>Πρακτική Εφαρμογή</a:t>
            </a:r>
            <a:endParaRPr lang="en-GB" dirty="0"/>
          </a:p>
        </p:txBody>
      </p:sp>
      <p:sp>
        <p:nvSpPr>
          <p:cNvPr id="7" name="Θέση περιεχομένου 6"/>
          <p:cNvSpPr>
            <a:spLocks noGrp="1"/>
          </p:cNvSpPr>
          <p:nvPr>
            <p:ph sz="half" idx="1"/>
          </p:nvPr>
        </p:nvSpPr>
        <p:spPr>
          <a:xfrm>
            <a:off x="457200" y="1600200"/>
            <a:ext cx="5194920" cy="4525963"/>
          </a:xfrm>
        </p:spPr>
        <p:txBody>
          <a:bodyPr>
            <a:noAutofit/>
          </a:bodyPr>
          <a:lstStyle/>
          <a:p>
            <a:pPr marL="0" indent="0">
              <a:buNone/>
            </a:pPr>
            <a:r>
              <a:rPr lang="el-GR" sz="2400" b="1" dirty="0" smtClean="0"/>
              <a:t>Πρακτική εφαρμογή</a:t>
            </a:r>
            <a:r>
              <a:rPr lang="en-GB" sz="2400" dirty="0" smtClean="0"/>
              <a:t>:</a:t>
            </a:r>
            <a:r>
              <a:rPr lang="el-GR" sz="2400" dirty="0" smtClean="0"/>
              <a:t> </a:t>
            </a:r>
          </a:p>
          <a:p>
            <a:pPr marL="0" indent="0">
              <a:spcBef>
                <a:spcPts val="0"/>
              </a:spcBef>
              <a:buNone/>
            </a:pPr>
            <a:r>
              <a:rPr lang="el-GR" sz="2400" dirty="0" smtClean="0"/>
              <a:t>Άννα Κωνσταντοπούλου.</a:t>
            </a:r>
            <a:endParaRPr lang="el-GR" sz="2400" dirty="0"/>
          </a:p>
          <a:p>
            <a:pPr marL="0" indent="0">
              <a:spcBef>
                <a:spcPts val="1200"/>
              </a:spcBef>
              <a:buNone/>
            </a:pPr>
            <a:r>
              <a:rPr lang="el-GR" altLang="en-US" sz="2400" b="1" dirty="0" smtClean="0"/>
              <a:t>Βιβλίο</a:t>
            </a:r>
            <a:r>
              <a:rPr lang="el-GR" altLang="en-US" sz="2400" dirty="0" smtClean="0"/>
              <a:t>: </a:t>
            </a:r>
            <a:r>
              <a:rPr lang="el-GR" sz="2400" dirty="0" err="1"/>
              <a:t>Falconer</a:t>
            </a:r>
            <a:r>
              <a:rPr lang="el-GR" sz="2400" dirty="0"/>
              <a:t>, </a:t>
            </a:r>
            <a:r>
              <a:rPr lang="el-GR" sz="2400" dirty="0" err="1"/>
              <a:t>Ian</a:t>
            </a:r>
            <a:r>
              <a:rPr lang="el-GR" sz="2400" dirty="0"/>
              <a:t>. </a:t>
            </a:r>
            <a:r>
              <a:rPr lang="el-GR" sz="2400" b="1" dirty="0"/>
              <a:t>Ολίβια</a:t>
            </a:r>
            <a:r>
              <a:rPr lang="el-GR" sz="2400" dirty="0"/>
              <a:t> / </a:t>
            </a:r>
            <a:r>
              <a:rPr lang="el-GR" sz="2400" dirty="0" err="1"/>
              <a:t>Ίαν</a:t>
            </a:r>
            <a:r>
              <a:rPr lang="el-GR" sz="2400" dirty="0"/>
              <a:t> </a:t>
            </a:r>
            <a:r>
              <a:rPr lang="el-GR" sz="2400" dirty="0" err="1"/>
              <a:t>Φάλκονερ</a:t>
            </a:r>
            <a:r>
              <a:rPr lang="el-GR" sz="2400" dirty="0"/>
              <a:t> · μετάφραση Βαγγέλης Ηλιόπουλος · εικονογράφηση </a:t>
            </a:r>
            <a:r>
              <a:rPr lang="el-GR" sz="2400" dirty="0" err="1"/>
              <a:t>Ίαν</a:t>
            </a:r>
            <a:r>
              <a:rPr lang="el-GR" sz="2400" dirty="0"/>
              <a:t> </a:t>
            </a:r>
            <a:r>
              <a:rPr lang="el-GR" sz="2400" dirty="0" err="1"/>
              <a:t>Φάλκονερ</a:t>
            </a:r>
            <a:r>
              <a:rPr lang="el-GR" sz="2400" dirty="0"/>
              <a:t>. - 1η </a:t>
            </a:r>
            <a:r>
              <a:rPr lang="el-GR" sz="2400" dirty="0" err="1"/>
              <a:t>έκδ</a:t>
            </a:r>
            <a:r>
              <a:rPr lang="el-GR" sz="2400" dirty="0"/>
              <a:t>. - </a:t>
            </a:r>
            <a:r>
              <a:rPr lang="el-GR" sz="2400" dirty="0" smtClean="0"/>
              <a:t>Αθήνα: </a:t>
            </a:r>
            <a:r>
              <a:rPr lang="el-GR" sz="2400" dirty="0"/>
              <a:t>Εκδόσεις Πατάκη, 2001</a:t>
            </a:r>
            <a:r>
              <a:rPr lang="el-GR" sz="2400" dirty="0" smtClean="0"/>
              <a:t>.</a:t>
            </a:r>
          </a:p>
          <a:p>
            <a:pPr marL="0" indent="0">
              <a:spcBef>
                <a:spcPts val="1200"/>
              </a:spcBef>
              <a:buNone/>
            </a:pPr>
            <a:r>
              <a:rPr lang="el-GR" sz="2400" b="1" dirty="0" smtClean="0"/>
              <a:t>Θέμα</a:t>
            </a:r>
            <a:r>
              <a:rPr lang="el-GR" sz="2400" dirty="0" smtClean="0"/>
              <a:t>: </a:t>
            </a:r>
            <a:r>
              <a:rPr lang="el-GR" sz="2400" dirty="0" err="1" smtClean="0"/>
              <a:t>Ολίβια</a:t>
            </a:r>
            <a:r>
              <a:rPr lang="el-GR" sz="2400" dirty="0" smtClean="0"/>
              <a:t> </a:t>
            </a:r>
            <a:r>
              <a:rPr lang="el-GR" sz="2400" dirty="0"/>
              <a:t>και </a:t>
            </a:r>
            <a:r>
              <a:rPr lang="en-GB" sz="2400" dirty="0"/>
              <a:t>Jackson </a:t>
            </a:r>
            <a:r>
              <a:rPr lang="en-GB" sz="2400" dirty="0" smtClean="0"/>
              <a:t>Pollock</a:t>
            </a:r>
            <a:r>
              <a:rPr lang="el-GR" sz="2400" dirty="0" smtClean="0"/>
              <a:t>.</a:t>
            </a:r>
            <a:endParaRPr lang="en-GB" sz="2400" dirty="0"/>
          </a:p>
        </p:txBody>
      </p:sp>
      <p:pic>
        <p:nvPicPr>
          <p:cNvPr id="6" name="Content Placeholder 5" descr="Εξώφυλλο του βιβλίου"/>
          <p:cNvPicPr>
            <a:picLocks noGrp="1" noChangeAspect="1" noChangeArrowheads="1"/>
          </p:cNvPicPr>
          <p:nvPr>
            <p:ph sz="half" idx="2"/>
          </p:nvPr>
        </p:nvPicPr>
        <p:blipFill>
          <a:blip r:embed="rId3"/>
          <a:srcRect/>
          <a:stretch>
            <a:fillRect/>
          </a:stretch>
        </p:blipFill>
        <p:spPr bwMode="auto">
          <a:xfrm>
            <a:off x="5940152" y="1700808"/>
            <a:ext cx="2574036" cy="3429000"/>
          </a:xfrm>
          <a:prstGeom prst="rect">
            <a:avLst/>
          </a:prstGeom>
          <a:noFill/>
          <a:ln w="9525">
            <a:noFill/>
            <a:miter lim="800000"/>
            <a:headEnd/>
            <a:tailEnd/>
          </a:ln>
        </p:spPr>
      </p:pic>
      <p:sp>
        <p:nvSpPr>
          <p:cNvPr id="5" name="TextBox 4"/>
          <p:cNvSpPr txBox="1"/>
          <p:nvPr/>
        </p:nvSpPr>
        <p:spPr>
          <a:xfrm>
            <a:off x="5436096" y="4797152"/>
            <a:ext cx="472173" cy="360040"/>
          </a:xfrm>
          <a:prstGeom prst="rect">
            <a:avLst/>
          </a:prstGeom>
        </p:spPr>
        <p:txBody>
          <a:bodyPr vert="horz" wrap="square" lIns="91440" tIns="45720" rIns="91440" bIns="45720" rtlCol="0" anchor="ctr">
            <a:noAutofit/>
          </a:bodyPr>
          <a:lstStyle/>
          <a:p>
            <a:r>
              <a:rPr lang="el-GR" b="1" dirty="0" smtClean="0">
                <a:latin typeface="+mj-lt"/>
              </a:rPr>
              <a:t>[1]</a:t>
            </a:r>
          </a:p>
        </p:txBody>
      </p:sp>
    </p:spTree>
    <p:custDataLst>
      <p:tags r:id="rId1"/>
    </p:custDataLst>
    <p:extLst>
      <p:ext uri="{BB962C8B-B14F-4D97-AF65-F5344CB8AC3E}">
        <p14:creationId xmlns:p14="http://schemas.microsoft.com/office/powerpoint/2010/main" val="8338080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defRPr/>
            </a:pPr>
            <a:r>
              <a:rPr lang="el-GR" sz="2000" dirty="0" err="1"/>
              <a:t>Copyright</a:t>
            </a:r>
            <a:r>
              <a:rPr lang="el-GR" sz="2000" dirty="0"/>
              <a:t> </a:t>
            </a:r>
            <a:r>
              <a:rPr lang="el-GR" sz="2000" dirty="0" err="1"/>
              <a:t>Εθνικόν</a:t>
            </a:r>
            <a:r>
              <a:rPr lang="el-GR" sz="2000" dirty="0"/>
              <a:t> και </a:t>
            </a:r>
            <a:r>
              <a:rPr lang="el-GR" sz="2000" dirty="0" err="1"/>
              <a:t>Καποδιστριακόν</a:t>
            </a:r>
            <a:r>
              <a:rPr lang="el-GR" sz="2000" dirty="0"/>
              <a:t> Πανεπιστήμιον Αθηνών</a:t>
            </a:r>
            <a:r>
              <a:rPr lang="en-US" sz="2000" dirty="0"/>
              <a:t>, </a:t>
            </a:r>
            <a:r>
              <a:rPr lang="el-GR" sz="2000" dirty="0"/>
              <a:t>Αγγελική </a:t>
            </a:r>
            <a:r>
              <a:rPr lang="el-GR" sz="2000" dirty="0" err="1"/>
              <a:t>Γιαννικοπούλου</a:t>
            </a:r>
            <a:r>
              <a:rPr lang="el-GR" sz="2000" dirty="0"/>
              <a:t> 2015. </a:t>
            </a:r>
            <a:r>
              <a:rPr lang="el-GR" sz="2000"/>
              <a:t>Άννα </a:t>
            </a:r>
            <a:r>
              <a:rPr lang="el-GR" sz="2000" smtClean="0"/>
              <a:t>Κωνσταντοπούλου, Αγγελική </a:t>
            </a:r>
            <a:r>
              <a:rPr lang="el-GR" sz="2000" dirty="0" err="1"/>
              <a:t>Γιαννικοπούλου</a:t>
            </a:r>
            <a:r>
              <a:rPr lang="el-GR" sz="2000" dirty="0"/>
              <a:t>. «Το Εικονογραφημένο Βιβλίο στην Προσχολική Εκπαίδευση. </a:t>
            </a:r>
            <a:r>
              <a:rPr lang="el-GR" sz="2000" dirty="0" smtClean="0"/>
              <a:t>Ζωγραφική και </a:t>
            </a:r>
            <a:r>
              <a:rPr lang="el-GR" sz="2000" dirty="0"/>
              <a:t>Εικονογραφημένο </a:t>
            </a:r>
            <a:r>
              <a:rPr lang="el-GR" sz="2000" dirty="0" smtClean="0"/>
              <a:t>Βιβλίο. </a:t>
            </a:r>
            <a:r>
              <a:rPr lang="el-GR" sz="2000" dirty="0" err="1"/>
              <a:t>Ολίβια</a:t>
            </a:r>
            <a:r>
              <a:rPr lang="el-GR" sz="2000" dirty="0"/>
              <a:t> και </a:t>
            </a:r>
            <a:r>
              <a:rPr lang="en-GB" sz="2000" dirty="0"/>
              <a:t>Jackson Pollock</a:t>
            </a:r>
            <a:r>
              <a:rPr lang="el-GR" sz="2000" dirty="0" smtClean="0"/>
              <a:t>». </a:t>
            </a:r>
            <a:r>
              <a:rPr lang="el-GR" sz="2000" dirty="0"/>
              <a:t>Έκδοση: 1.0. Αθήνα 2015. Διαθέσιμο από τη δικτυακή διεύθυνση: </a:t>
            </a:r>
            <a:r>
              <a:rPr lang="en-GB" sz="2000" dirty="0">
                <a:hlinkClick r:id="rId4" tooltip="Ανοιχτό Μάθημα: Το Εικονογραφημένο Βιβλίο στην Προσχολική Εκπαίδευση"/>
              </a:rPr>
              <a:t>http://opencourses.uoa.gr/courses/ECD5/</a:t>
            </a:r>
            <a:r>
              <a:rPr lang="el-GR" sz="2000" dirty="0"/>
              <a:t>.</a:t>
            </a:r>
          </a:p>
          <a:p>
            <a:endParaRPr lang="el-GR" sz="2000" dirty="0"/>
          </a:p>
        </p:txBody>
      </p:sp>
    </p:spTree>
    <p:custDataLst>
      <p:tags r:id="rId1"/>
    </p:custDataLst>
    <p:extLst>
      <p:ext uri="{BB962C8B-B14F-4D97-AF65-F5344CB8AC3E}">
        <p14:creationId xmlns:p14="http://schemas.microsoft.com/office/powerpoint/2010/main" val="6101860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107504" y="764704"/>
            <a:ext cx="8928992" cy="1440159"/>
          </a:xfrm>
        </p:spPr>
        <p:txBody>
          <a:bodyPr>
            <a:noAutofit/>
          </a:bodyPr>
          <a:lstStyle/>
          <a:p>
            <a:pPr marL="0" indent="0">
              <a:buNone/>
            </a:pPr>
            <a:r>
              <a:rPr lang="el-GR" sz="2000" dirty="0" smtClean="0"/>
              <a:t>Το </a:t>
            </a:r>
            <a:r>
              <a:rPr lang="el-GR" sz="20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2000" dirty="0" err="1"/>
              <a:t>κ.λ.π</a:t>
            </a:r>
            <a:r>
              <a:rPr lang="el-GR" sz="2000" dirty="0"/>
              <a:t>.,  τα οποία εμπεριέχονται σε αυτό και τα οποία αναφέρονται μαζί με τους όρους χρήσης τους στο «Σημείωμα Χρήσης Έργων Τρίτων</a:t>
            </a:r>
            <a:r>
              <a:rPr lang="el-GR" sz="2000" dirty="0" smtClean="0"/>
              <a:t>».                     </a:t>
            </a:r>
          </a:p>
          <a:p>
            <a:pPr marL="0" indent="0">
              <a:buNone/>
            </a:pPr>
            <a:endParaRPr lang="el-GR" sz="2000" dirty="0"/>
          </a:p>
        </p:txBody>
      </p:sp>
      <p:pic>
        <p:nvPicPr>
          <p:cNvPr id="2056" name="Picture 22" descr="Λογότυπο για Άδειες χρήσης Creative Commons BY-NC-ND">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47670" y="2420888"/>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7504" y="2924944"/>
            <a:ext cx="9036496" cy="3456384"/>
          </a:xfrm>
          <a:prstGeom prst="rect">
            <a:avLst/>
          </a:prstGeom>
        </p:spPr>
        <p:txBody>
          <a:bodyPr vert="horz" wrap="square" lIns="91440" tIns="45720" rIns="91440" bIns="45720" rtlCol="0" anchor="ctr">
            <a:normAutofit/>
          </a:bodyPr>
          <a:lstStyle/>
          <a:p>
            <a:r>
              <a:rPr lang="el-GR" dirty="0"/>
              <a:t>[1] http://creativecommons.org/licenses/by-nc-sa/4.0/ </a:t>
            </a:r>
            <a:endParaRPr lang="en-US" smtClean="0"/>
          </a:p>
          <a:p>
            <a:endParaRPr lang="el-GR" dirty="0"/>
          </a:p>
          <a:p>
            <a:r>
              <a:rPr lang="el-GR" dirty="0"/>
              <a:t>Ως </a:t>
            </a:r>
            <a:r>
              <a:rPr lang="el-GR" b="1" dirty="0"/>
              <a:t>Μη Εμπορική</a:t>
            </a:r>
            <a:r>
              <a:rPr lang="el-GR" dirty="0"/>
              <a:t> ορίζεται η χρήση:</a:t>
            </a:r>
          </a:p>
          <a:p>
            <a:pPr marL="342900" lvl="0" indent="-342900">
              <a:buFont typeface="Arial" panose="020B0604020202020204" pitchFamily="34" charset="0"/>
              <a:buChar char="•"/>
            </a:pPr>
            <a:r>
              <a:rPr lang="el-GR" dirty="0"/>
              <a:t>που δεν περιλαμβάνει άμεσο ή έμμεσο οικονομικό όφελος από την χρήση του έργου, για το διανομέα του έργου και </a:t>
            </a:r>
            <a:r>
              <a:rPr lang="el-GR" dirty="0" err="1"/>
              <a:t>αδειοδόχο</a:t>
            </a:r>
            <a:endParaRPr lang="el-GR" dirty="0"/>
          </a:p>
          <a:p>
            <a:pPr marL="342900" lvl="0" indent="-342900">
              <a:buFont typeface="Arial" panose="020B0604020202020204" pitchFamily="34" charset="0"/>
              <a:buChar char="•"/>
            </a:pPr>
            <a:r>
              <a:rPr lang="el-GR" dirty="0"/>
              <a:t>που</a:t>
            </a:r>
            <a:r>
              <a:rPr lang="en-GB" dirty="0"/>
              <a:t> </a:t>
            </a:r>
            <a:r>
              <a:rPr lang="el-GR" dirty="0"/>
              <a:t>δεν περιλαμβάνει οικονομική συναλλαγή ως προϋπόθεση για τη χρήση ή πρόσβαση στο έργο</a:t>
            </a:r>
          </a:p>
          <a:p>
            <a:pPr marL="342900" lvl="0" indent="-342900">
              <a:buFont typeface="Arial" panose="020B0604020202020204" pitchFamily="34" charset="0"/>
              <a:buChar char="•"/>
            </a:pPr>
            <a:r>
              <a:rPr lang="el-GR" dirty="0"/>
              <a:t>που</a:t>
            </a:r>
            <a:r>
              <a:rPr lang="en-GB" dirty="0"/>
              <a:t> </a:t>
            </a:r>
            <a:r>
              <a:rPr lang="el-GR" dirty="0"/>
              <a:t>δεν προσπορίζει στο διανομέα του έργου και</a:t>
            </a:r>
            <a:r>
              <a:rPr lang="en-GB" dirty="0"/>
              <a:t> </a:t>
            </a:r>
            <a:r>
              <a:rPr lang="el-GR" dirty="0" err="1"/>
              <a:t>αδειοδόχο</a:t>
            </a:r>
            <a:r>
              <a:rPr lang="en-GB" dirty="0"/>
              <a:t> </a:t>
            </a:r>
            <a:r>
              <a:rPr lang="el-GR" dirty="0"/>
              <a:t>έμμεσο οικονομικό όφελος (π.χ. διαφημίσεις) από την προβολή του έργου σε διαδικτυακό </a:t>
            </a:r>
            <a:r>
              <a:rPr lang="el-GR" dirty="0" smtClean="0"/>
              <a:t>τόπο</a:t>
            </a:r>
            <a:endParaRPr lang="en-US" dirty="0" smtClean="0"/>
          </a:p>
          <a:p>
            <a:pPr marL="342900" lvl="0" indent="-342900">
              <a:buFont typeface="Arial" panose="020B0604020202020204" pitchFamily="34" charset="0"/>
              <a:buChar char="•"/>
            </a:pPr>
            <a:endParaRPr lang="el-GR" dirty="0"/>
          </a:p>
          <a:p>
            <a:r>
              <a:rPr lang="el-GR" dirty="0" smtClean="0"/>
              <a:t>Ο </a:t>
            </a:r>
            <a:r>
              <a:rPr lang="el-GR" dirty="0"/>
              <a:t>δικαιούχος μπορεί να παρέχει στον </a:t>
            </a:r>
            <a:r>
              <a:rPr lang="el-GR" dirty="0" err="1"/>
              <a:t>αδειοδόχο</a:t>
            </a:r>
            <a:r>
              <a:rPr lang="el-GR" dirty="0"/>
              <a:t> ξεχωριστή άδεια να χρησιμοποιεί το έργο για εμπορική χρήση, εφόσον αυτό του ζητηθεί</a:t>
            </a:r>
            <a:r>
              <a:rPr lang="el-GR" dirty="0" smtClean="0"/>
              <a:t>.</a:t>
            </a:r>
            <a:endParaRPr lang="el-GR" dirty="0"/>
          </a:p>
        </p:txBody>
      </p:sp>
    </p:spTree>
    <p:custDataLst>
      <p:tags r:id="rId1"/>
    </p:custDataLst>
    <p:extLst>
      <p:ext uri="{BB962C8B-B14F-4D97-AF65-F5344CB8AC3E}">
        <p14:creationId xmlns:p14="http://schemas.microsoft.com/office/powerpoint/2010/main" val="26236483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l-GR" altLang="en-US" smtClean="0"/>
              <a:t>Διατήρηση Σημειωμάτων</a:t>
            </a:r>
          </a:p>
        </p:txBody>
      </p:sp>
      <p:sp>
        <p:nvSpPr>
          <p:cNvPr id="3" name="Content Placeholder 2"/>
          <p:cNvSpPr>
            <a:spLocks noGrp="1"/>
          </p:cNvSpPr>
          <p:nvPr>
            <p:ph idx="1"/>
          </p:nvPr>
        </p:nvSpPr>
        <p:spPr>
          <a:xfrm>
            <a:off x="463550" y="1557338"/>
            <a:ext cx="8229600" cy="4525962"/>
          </a:xfrm>
        </p:spPr>
        <p:txBody>
          <a:bodyPr rtlCol="0">
            <a:normAutofit/>
          </a:bodyPr>
          <a:lstStyle/>
          <a:p>
            <a:pPr marL="0" indent="0" fontAlgn="auto">
              <a:spcAft>
                <a:spcPts val="0"/>
              </a:spcAft>
              <a:buFont typeface="Arial" panose="020B0604020202020204" pitchFamily="34" charset="0"/>
              <a:buNone/>
              <a:defRPr/>
            </a:pPr>
            <a:r>
              <a:rPr lang="el-GR" sz="2400" dirty="0" smtClean="0"/>
              <a:t>Οποιαδήποτε </a:t>
            </a:r>
            <a:r>
              <a:rPr lang="el-GR" sz="2400" dirty="0"/>
              <a:t>αναπαραγωγή ή διασκευή του υλικού θα πρέπει να συμπεριλαμβάνει:</a:t>
            </a:r>
          </a:p>
          <a:p>
            <a:pPr lvl="1" fontAlgn="auto">
              <a:spcAft>
                <a:spcPts val="0"/>
              </a:spcAft>
              <a:buFont typeface="Wingdings" panose="05000000000000000000" pitchFamily="2" charset="2"/>
              <a:buChar char="§"/>
              <a:defRPr/>
            </a:pPr>
            <a:r>
              <a:rPr lang="el-GR" sz="2000" dirty="0" smtClean="0"/>
              <a:t>το Σημείωμα Αν</a:t>
            </a:r>
            <a:r>
              <a:rPr lang="en-US" sz="2000" dirty="0" smtClean="0"/>
              <a:t>α</a:t>
            </a:r>
            <a:r>
              <a:rPr lang="el-GR" sz="2000" dirty="0" smtClean="0"/>
              <a:t>φοράς,</a:t>
            </a:r>
            <a:endParaRPr lang="el-GR" sz="2000" dirty="0"/>
          </a:p>
          <a:p>
            <a:pPr lvl="1" fontAlgn="auto">
              <a:spcAft>
                <a:spcPts val="0"/>
              </a:spcAft>
              <a:buFont typeface="Wingdings" panose="05000000000000000000" pitchFamily="2" charset="2"/>
              <a:buChar char="§"/>
              <a:defRPr/>
            </a:pPr>
            <a:r>
              <a:rPr lang="el-GR" sz="2000" dirty="0"/>
              <a:t>τ</a:t>
            </a:r>
            <a:r>
              <a:rPr lang="el-GR" sz="2000" dirty="0" smtClean="0"/>
              <a:t>ο Σημείωμα </a:t>
            </a:r>
            <a:r>
              <a:rPr lang="el-GR" sz="2000" dirty="0" err="1" smtClean="0"/>
              <a:t>Αδειοδότησης</a:t>
            </a:r>
            <a:r>
              <a:rPr lang="el-GR" sz="2000" dirty="0" smtClean="0"/>
              <a:t>,</a:t>
            </a:r>
            <a:endParaRPr lang="el-GR" sz="2000" dirty="0"/>
          </a:p>
          <a:p>
            <a:pPr lvl="1" fontAlgn="auto">
              <a:spcAft>
                <a:spcPts val="0"/>
              </a:spcAft>
              <a:buFont typeface="Wingdings" panose="05000000000000000000" pitchFamily="2" charset="2"/>
              <a:buChar char="§"/>
              <a:defRPr/>
            </a:pPr>
            <a:r>
              <a:rPr lang="el-GR" sz="2000" dirty="0" smtClean="0"/>
              <a:t>τη δήλωση Διατήρησης Σημειωμάτων,</a:t>
            </a:r>
            <a:endParaRPr lang="el-GR" sz="2000" dirty="0"/>
          </a:p>
          <a:p>
            <a:pPr lvl="1" fontAlgn="auto">
              <a:spcAft>
                <a:spcPts val="0"/>
              </a:spcAft>
              <a:buFont typeface="Wingdings" panose="05000000000000000000" pitchFamily="2" charset="2"/>
              <a:buChar char="§"/>
              <a:defRPr/>
            </a:pPr>
            <a:r>
              <a:rPr lang="el-GR" sz="2000" dirty="0"/>
              <a:t>τ</a:t>
            </a:r>
            <a:r>
              <a:rPr lang="el-GR" sz="2000" dirty="0" smtClean="0"/>
              <a:t>ο Σημείωμα Χρήσης Έργων Τρίτων </a:t>
            </a:r>
            <a:r>
              <a:rPr lang="el-GR" sz="2000" dirty="0"/>
              <a:t>(εφόσον υπάρχει</a:t>
            </a:r>
            <a:r>
              <a:rPr lang="el-GR" sz="2000" dirty="0" smtClean="0"/>
              <a:t>),</a:t>
            </a:r>
            <a:endParaRPr lang="el-GR" sz="2000" dirty="0"/>
          </a:p>
          <a:p>
            <a:pPr marL="0" indent="0" fontAlgn="auto">
              <a:spcAft>
                <a:spcPts val="0"/>
              </a:spcAft>
              <a:buFont typeface="Arial" panose="020B0604020202020204" pitchFamily="34" charset="0"/>
              <a:buNone/>
              <a:defRPr/>
            </a:pPr>
            <a:r>
              <a:rPr lang="el-GR" sz="2400" dirty="0"/>
              <a:t>μαζί με τους </a:t>
            </a:r>
            <a:r>
              <a:rPr lang="el-GR" sz="2400" dirty="0" smtClean="0"/>
              <a:t>συνοδευτικούς </a:t>
            </a:r>
            <a:r>
              <a:rPr lang="el-GR" sz="2400" dirty="0" err="1" smtClean="0"/>
              <a:t>υπερσυνδέσμους</a:t>
            </a:r>
            <a:r>
              <a:rPr lang="el-GR" sz="2400" dirty="0"/>
              <a:t>.</a:t>
            </a:r>
          </a:p>
          <a:p>
            <a:pPr fontAlgn="auto">
              <a:spcAft>
                <a:spcPts val="0"/>
              </a:spcAft>
              <a:defRPr/>
            </a:pPr>
            <a:endParaRPr lang="el-GR" sz="2000" dirty="0"/>
          </a:p>
        </p:txBody>
      </p:sp>
    </p:spTree>
    <p:custDataLst>
      <p:tags r:id="rId1"/>
    </p:custDataLst>
    <p:extLst>
      <p:ext uri="{BB962C8B-B14F-4D97-AF65-F5344CB8AC3E}">
        <p14:creationId xmlns:p14="http://schemas.microsoft.com/office/powerpoint/2010/main" val="822356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dirty="0"/>
              <a:t>Σημείωμα Χρήσης Έργων </a:t>
            </a:r>
            <a:r>
              <a:rPr lang="el-GR" dirty="0" smtClean="0"/>
              <a:t>Τρίτων</a:t>
            </a:r>
            <a:endParaRPr lang="el-GR" dirty="0"/>
          </a:p>
        </p:txBody>
      </p:sp>
      <p:sp>
        <p:nvSpPr>
          <p:cNvPr id="3" name="Content Placeholder 2"/>
          <p:cNvSpPr>
            <a:spLocks noGrp="1"/>
          </p:cNvSpPr>
          <p:nvPr>
            <p:ph idx="1"/>
          </p:nvPr>
        </p:nvSpPr>
        <p:spPr/>
        <p:txBody>
          <a:bodyPr>
            <a:noAutofit/>
          </a:bodyPr>
          <a:lstStyle/>
          <a:p>
            <a:pPr marL="0" indent="0">
              <a:spcBef>
                <a:spcPts val="600"/>
              </a:spcBef>
              <a:spcAft>
                <a:spcPts val="600"/>
              </a:spcAft>
              <a:buNone/>
            </a:pPr>
            <a:r>
              <a:rPr lang="el-GR" sz="2000" dirty="0" smtClean="0"/>
              <a:t>Το </a:t>
            </a:r>
            <a:r>
              <a:rPr lang="el-GR" sz="2000" dirty="0"/>
              <a:t>Έργο αυτό κάνει χρήση των ακόλουθων έργων:</a:t>
            </a:r>
          </a:p>
          <a:p>
            <a:pPr marL="0" indent="0">
              <a:spcBef>
                <a:spcPts val="600"/>
              </a:spcBef>
              <a:spcAft>
                <a:spcPts val="600"/>
              </a:spcAft>
              <a:buNone/>
            </a:pPr>
            <a:r>
              <a:rPr lang="el-GR" sz="2000" dirty="0"/>
              <a:t>Εικόνα </a:t>
            </a:r>
            <a:r>
              <a:rPr lang="el-GR" sz="2000" dirty="0" smtClean="0"/>
              <a:t>1: </a:t>
            </a:r>
            <a:r>
              <a:rPr lang="el-GR" sz="2000" dirty="0"/>
              <a:t>Εξώφυλλο </a:t>
            </a:r>
            <a:r>
              <a:rPr lang="el-GR" sz="2000" dirty="0" smtClean="0"/>
              <a:t>του </a:t>
            </a:r>
            <a:r>
              <a:rPr lang="el-GR" sz="2000" dirty="0"/>
              <a:t>βιβλίου «</a:t>
            </a:r>
            <a:r>
              <a:rPr lang="el-GR" sz="2000" u="sng" dirty="0" err="1">
                <a:hlinkClick r:id="rId3"/>
              </a:rPr>
              <a:t>Ολίβια</a:t>
            </a:r>
            <a:r>
              <a:rPr lang="el-GR" sz="2000" dirty="0"/>
              <a:t>» / </a:t>
            </a:r>
            <a:r>
              <a:rPr lang="el-GR" sz="2000" dirty="0" err="1"/>
              <a:t>Ίαν</a:t>
            </a:r>
            <a:r>
              <a:rPr lang="el-GR" sz="2000" dirty="0"/>
              <a:t> </a:t>
            </a:r>
            <a:r>
              <a:rPr lang="el-GR" sz="2000" dirty="0" err="1"/>
              <a:t>Φάλκονερ</a:t>
            </a:r>
            <a:r>
              <a:rPr lang="el-GR" sz="2000" dirty="0"/>
              <a:t> · μετάφραση Βαγγέλης Ηλιόπουλος · εικονογράφηση </a:t>
            </a:r>
            <a:r>
              <a:rPr lang="el-GR" sz="2000" dirty="0" err="1"/>
              <a:t>Ίαν</a:t>
            </a:r>
            <a:r>
              <a:rPr lang="el-GR" sz="2000" dirty="0"/>
              <a:t> </a:t>
            </a:r>
            <a:r>
              <a:rPr lang="el-GR" sz="2000" dirty="0" err="1"/>
              <a:t>Φάλκονερ</a:t>
            </a:r>
            <a:r>
              <a:rPr lang="el-GR" sz="2000" dirty="0"/>
              <a:t>. - 1η </a:t>
            </a:r>
            <a:r>
              <a:rPr lang="el-GR" sz="2000" dirty="0" err="1"/>
              <a:t>έκδ</a:t>
            </a:r>
            <a:r>
              <a:rPr lang="el-GR" sz="2000" dirty="0"/>
              <a:t>. - Αθήνα: Εκδόσεις Πατάκη, 2001. </a:t>
            </a:r>
            <a:r>
              <a:rPr lang="en-GB" sz="2000" dirty="0" err="1"/>
              <a:t>Biblionet</a:t>
            </a:r>
            <a:r>
              <a:rPr lang="el-GR" sz="2000" dirty="0"/>
              <a:t>. </a:t>
            </a:r>
            <a:endParaRPr lang="el-GR" sz="2000" dirty="0" smtClean="0"/>
          </a:p>
          <a:p>
            <a:pPr marL="0" indent="0">
              <a:spcBef>
                <a:spcPts val="600"/>
              </a:spcBef>
              <a:spcAft>
                <a:spcPts val="600"/>
              </a:spcAft>
              <a:buNone/>
            </a:pPr>
            <a:r>
              <a:rPr lang="el-GR" sz="2000" dirty="0"/>
              <a:t>Εικόνα </a:t>
            </a:r>
            <a:r>
              <a:rPr lang="en-GB" sz="2000" dirty="0" smtClean="0"/>
              <a:t>2: </a:t>
            </a:r>
            <a:r>
              <a:rPr lang="el-GR" sz="2000" dirty="0" smtClean="0">
                <a:hlinkClick r:id="rId4"/>
              </a:rPr>
              <a:t>Jackson </a:t>
            </a:r>
            <a:r>
              <a:rPr lang="el-GR" sz="2000" dirty="0" err="1" smtClean="0">
                <a:hlinkClick r:id="rId4"/>
              </a:rPr>
              <a:t>Pollock</a:t>
            </a:r>
            <a:r>
              <a:rPr lang="el-GR" sz="2000" dirty="0" smtClean="0"/>
              <a:t>, </a:t>
            </a:r>
            <a:r>
              <a:rPr lang="en-GB" sz="2000" dirty="0" smtClean="0"/>
              <a:t>Copyright </a:t>
            </a:r>
            <a:r>
              <a:rPr lang="en-US" sz="2000" dirty="0" smtClean="0"/>
              <a:t>Hans </a:t>
            </a:r>
            <a:r>
              <a:rPr lang="en-US" sz="2000" dirty="0" err="1"/>
              <a:t>Namuth</a:t>
            </a:r>
            <a:r>
              <a:rPr lang="en-US" sz="2000" dirty="0"/>
              <a:t> </a:t>
            </a:r>
            <a:r>
              <a:rPr lang="en-US" sz="2000" dirty="0" smtClean="0"/>
              <a:t>Estate, All rights reserved, Wikimedia Commons.</a:t>
            </a:r>
          </a:p>
          <a:p>
            <a:pPr marL="0" indent="0">
              <a:spcBef>
                <a:spcPts val="600"/>
              </a:spcBef>
              <a:spcAft>
                <a:spcPts val="600"/>
              </a:spcAft>
              <a:buNone/>
            </a:pPr>
            <a:r>
              <a:rPr lang="el-GR" sz="2000" dirty="0"/>
              <a:t>Εικόνα </a:t>
            </a:r>
            <a:r>
              <a:rPr lang="en-GB" sz="2000" dirty="0" smtClean="0"/>
              <a:t>3: </a:t>
            </a:r>
            <a:r>
              <a:rPr lang="el-GR" sz="2000" dirty="0">
                <a:hlinkClick r:id="rId5"/>
              </a:rPr>
              <a:t>Jackson </a:t>
            </a:r>
            <a:r>
              <a:rPr lang="el-GR" sz="2000" dirty="0" err="1">
                <a:hlinkClick r:id="rId5"/>
              </a:rPr>
              <a:t>Pollock</a:t>
            </a:r>
            <a:r>
              <a:rPr lang="el-GR" sz="2000" dirty="0"/>
              <a:t>, </a:t>
            </a:r>
            <a:r>
              <a:rPr lang="en-GB" sz="2000" dirty="0"/>
              <a:t>Copyright </a:t>
            </a:r>
            <a:r>
              <a:rPr lang="en-US" sz="2000" dirty="0"/>
              <a:t>Hans </a:t>
            </a:r>
            <a:r>
              <a:rPr lang="en-US" sz="2000" dirty="0" err="1"/>
              <a:t>Namuth</a:t>
            </a:r>
            <a:r>
              <a:rPr lang="en-US" sz="2000" dirty="0"/>
              <a:t> Estate, All rights reserved, </a:t>
            </a:r>
            <a:r>
              <a:rPr lang="en-GB" sz="2000" dirty="0" smtClean="0"/>
              <a:t>National Portrait Gallery.</a:t>
            </a:r>
            <a:endParaRPr lang="el-GR" sz="2000" dirty="0"/>
          </a:p>
          <a:p>
            <a:pPr marL="0" indent="0">
              <a:spcBef>
                <a:spcPts val="600"/>
              </a:spcBef>
              <a:buNone/>
            </a:pPr>
            <a:endParaRPr lang="el-GR" sz="2000" dirty="0" smtClean="0"/>
          </a:p>
          <a:p>
            <a:pPr marL="0" indent="0">
              <a:spcBef>
                <a:spcPts val="600"/>
              </a:spcBef>
              <a:buNone/>
            </a:pPr>
            <a:endParaRPr lang="el-GR" sz="2000" dirty="0"/>
          </a:p>
        </p:txBody>
      </p:sp>
    </p:spTree>
    <p:extLst>
      <p:ext uri="{BB962C8B-B14F-4D97-AF65-F5344CB8AC3E}">
        <p14:creationId xmlns:p14="http://schemas.microsoft.com/office/powerpoint/2010/main" val="23530459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Λίγα λόγια για </a:t>
            </a:r>
            <a:r>
              <a:rPr lang="el-GR" dirty="0" smtClean="0"/>
              <a:t>τη </a:t>
            </a:r>
            <a:r>
              <a:rPr lang="el-GR" dirty="0"/>
              <a:t>δραστηριότητα</a:t>
            </a:r>
          </a:p>
        </p:txBody>
      </p:sp>
      <p:sp>
        <p:nvSpPr>
          <p:cNvPr id="5" name="Θέση περιεχομένου 4"/>
          <p:cNvSpPr>
            <a:spLocks noGrp="1"/>
          </p:cNvSpPr>
          <p:nvPr>
            <p:ph sz="half" idx="1"/>
          </p:nvPr>
        </p:nvSpPr>
        <p:spPr/>
        <p:txBody>
          <a:bodyPr>
            <a:normAutofit fontScale="92500" lnSpcReduction="10000"/>
          </a:bodyPr>
          <a:lstStyle/>
          <a:p>
            <a:pPr marL="0" indent="0">
              <a:lnSpc>
                <a:spcPct val="120000"/>
              </a:lnSpc>
              <a:spcBef>
                <a:spcPts val="600"/>
              </a:spcBef>
              <a:buNone/>
            </a:pPr>
            <a:r>
              <a:rPr lang="el-GR" dirty="0"/>
              <a:t>Γνωριμία των παιδιών με τον Αμερικάνο ζωγράφο “Jackson </a:t>
            </a:r>
            <a:r>
              <a:rPr lang="el-GR" dirty="0" err="1"/>
              <a:t>Pollock</a:t>
            </a:r>
            <a:r>
              <a:rPr lang="el-GR" dirty="0"/>
              <a:t>” και τα έργα του με αφορμή το βιβλίο «Ολίβια». Επαφή των παιδιών με την τεχνική ζωγραφικής «</a:t>
            </a:r>
            <a:r>
              <a:rPr lang="el-GR" dirty="0" err="1"/>
              <a:t>dripping</a:t>
            </a:r>
            <a:r>
              <a:rPr lang="el-GR" dirty="0"/>
              <a:t>» του ζωγράφου και δημιουργία δικών τους έργων κάνοντας χρήση αυτής της τεχνικής. </a:t>
            </a:r>
          </a:p>
          <a:p>
            <a:pPr marL="0" indent="0">
              <a:lnSpc>
                <a:spcPct val="120000"/>
              </a:lnSpc>
              <a:spcBef>
                <a:spcPts val="600"/>
              </a:spcBef>
              <a:buNone/>
            </a:pPr>
            <a:endParaRPr lang="el-GR" dirty="0"/>
          </a:p>
          <a:p>
            <a:pPr>
              <a:lnSpc>
                <a:spcPct val="120000"/>
              </a:lnSpc>
              <a:spcBef>
                <a:spcPts val="600"/>
              </a:spcBef>
            </a:pPr>
            <a:endParaRPr lang="el-GR" dirty="0"/>
          </a:p>
        </p:txBody>
      </p:sp>
      <p:pic>
        <p:nvPicPr>
          <p:cNvPr id="1026" name="Picture 2" descr="Jackson Pollock"/>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716016" y="1772816"/>
            <a:ext cx="3886200" cy="304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172400" y="4940064"/>
            <a:ext cx="472173" cy="360040"/>
          </a:xfrm>
          <a:prstGeom prst="rect">
            <a:avLst/>
          </a:prstGeom>
        </p:spPr>
        <p:txBody>
          <a:bodyPr vert="horz" wrap="square" lIns="91440" tIns="45720" rIns="91440" bIns="45720" rtlCol="0" anchor="ctr">
            <a:noAutofit/>
          </a:bodyPr>
          <a:lstStyle/>
          <a:p>
            <a:r>
              <a:rPr lang="el-GR" b="1" dirty="0" smtClean="0">
                <a:latin typeface="+mj-lt"/>
              </a:rPr>
              <a:t>[2]</a:t>
            </a:r>
          </a:p>
        </p:txBody>
      </p:sp>
    </p:spTree>
    <p:custDataLst>
      <p:tags r:id="rId1"/>
    </p:custDataLst>
    <p:extLst>
      <p:ext uri="{BB962C8B-B14F-4D97-AF65-F5344CB8AC3E}">
        <p14:creationId xmlns:p14="http://schemas.microsoft.com/office/powerpoint/2010/main" val="18812673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Ανάγνωση του βιβλίου</a:t>
            </a:r>
            <a:endParaRPr lang="el-GR" dirty="0"/>
          </a:p>
        </p:txBody>
      </p:sp>
      <p:pic>
        <p:nvPicPr>
          <p:cNvPr id="7" name="Θέση περιεχομένου 6" descr="Η νηπιαγωγός διαβάζει το βιβλίο."/>
          <p:cNvPicPr>
            <a:picLocks noGrp="1" noChangeAspect="1"/>
          </p:cNvPicPr>
          <p:nvPr>
            <p:ph idx="1"/>
          </p:nvPr>
        </p:nvPicPr>
        <p:blipFill rotWithShape="1">
          <a:blip r:embed="rId2"/>
          <a:srcRect t="25415"/>
          <a:stretch/>
        </p:blipFill>
        <p:spPr>
          <a:xfrm>
            <a:off x="654796" y="1628800"/>
            <a:ext cx="7834408" cy="4382492"/>
          </a:xfrm>
          <a:prstGeom prst="rect">
            <a:avLst/>
          </a:prstGeom>
        </p:spPr>
      </p:pic>
    </p:spTree>
    <p:extLst>
      <p:ext uri="{BB962C8B-B14F-4D97-AF65-F5344CB8AC3E}">
        <p14:creationId xmlns:p14="http://schemas.microsoft.com/office/powerpoint/2010/main" val="1802749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Μετά την ανάγνωση (1/2)</a:t>
            </a:r>
            <a:endParaRPr lang="el-GR" dirty="0"/>
          </a:p>
        </p:txBody>
      </p:sp>
      <p:sp>
        <p:nvSpPr>
          <p:cNvPr id="5" name="Θέση περιεχομένου 4"/>
          <p:cNvSpPr>
            <a:spLocks noGrp="1"/>
          </p:cNvSpPr>
          <p:nvPr>
            <p:ph sz="half" idx="1"/>
          </p:nvPr>
        </p:nvSpPr>
        <p:spPr>
          <a:xfrm>
            <a:off x="457200" y="1600200"/>
            <a:ext cx="3934326" cy="4525963"/>
          </a:xfrm>
        </p:spPr>
        <p:txBody>
          <a:bodyPr>
            <a:noAutofit/>
          </a:bodyPr>
          <a:lstStyle/>
          <a:p>
            <a:pPr marL="0" indent="0">
              <a:buNone/>
              <a:defRPr/>
            </a:pPr>
            <a:r>
              <a:rPr lang="el-GR" dirty="0">
                <a:latin typeface="Calibri" pitchFamily="34" charset="0"/>
              </a:rPr>
              <a:t>Μετά την ολοκλήρωση της ανάγνωσης έδειξα στα παιδιά έναν από τους πίνακες του </a:t>
            </a:r>
            <a:r>
              <a:rPr lang="en-US" dirty="0">
                <a:latin typeface="Calibri" pitchFamily="34" charset="0"/>
              </a:rPr>
              <a:t>Jackson Pollock</a:t>
            </a:r>
            <a:r>
              <a:rPr lang="el-GR" dirty="0">
                <a:latin typeface="Calibri" pitchFamily="34" charset="0"/>
              </a:rPr>
              <a:t>, λέγοντάς τους χαρακτηριστικά: «Θέλω τώρα να σας δείξω έναν από τους πίνακες που είδε η Ολίβια όταν πήγε στο μουσείο».</a:t>
            </a:r>
            <a:endParaRPr lang="el-GR" dirty="0"/>
          </a:p>
        </p:txBody>
      </p:sp>
      <p:pic>
        <p:nvPicPr>
          <p:cNvPr id="10" name="Θέση περιεχομένου 5" descr="Η νηπιαγωγός δείχνει τους πίνακες"/>
          <p:cNvPicPr>
            <a:picLocks noGrp="1" noChangeAspect="1"/>
          </p:cNvPicPr>
          <p:nvPr>
            <p:ph sz="half" idx="2"/>
          </p:nvPr>
        </p:nvPicPr>
        <p:blipFill rotWithShape="1">
          <a:blip r:embed="rId2"/>
          <a:srcRect l="28491" r="9171"/>
          <a:stretch/>
        </p:blipFill>
        <p:spPr>
          <a:xfrm>
            <a:off x="4648200" y="1741794"/>
            <a:ext cx="4038600" cy="4242775"/>
          </a:xfrm>
          <a:prstGeom prst="rect">
            <a:avLst/>
          </a:prstGeom>
        </p:spPr>
      </p:pic>
    </p:spTree>
    <p:extLst>
      <p:ext uri="{BB962C8B-B14F-4D97-AF65-F5344CB8AC3E}">
        <p14:creationId xmlns:p14="http://schemas.microsoft.com/office/powerpoint/2010/main" val="17287823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Μετά την ανάγνωση (2/2)</a:t>
            </a:r>
          </a:p>
        </p:txBody>
      </p:sp>
      <p:sp>
        <p:nvSpPr>
          <p:cNvPr id="4" name="Θέση περιεχομένου 3"/>
          <p:cNvSpPr>
            <a:spLocks noGrp="1"/>
          </p:cNvSpPr>
          <p:nvPr>
            <p:ph sz="half" idx="2"/>
          </p:nvPr>
        </p:nvSpPr>
        <p:spPr>
          <a:xfrm>
            <a:off x="3923928" y="1600200"/>
            <a:ext cx="4762872" cy="4525963"/>
          </a:xfrm>
        </p:spPr>
        <p:txBody>
          <a:bodyPr>
            <a:noAutofit/>
          </a:bodyPr>
          <a:lstStyle/>
          <a:p>
            <a:pPr marL="0" indent="0">
              <a:buNone/>
            </a:pPr>
            <a:r>
              <a:rPr lang="el-GR" dirty="0"/>
              <a:t>Ανέφερα στα παιδιά τον τίτλο του πίνακα, «φθινόπωρο», και τα ρώτησα αν τους αρέσει. Κάποια από τα παιδιά είπαν «Ναι!» και κάποια άλλα «Όχι!». Σε ερώτησή μου «Γιατί δεν σας αρέσει;», τα παιδιά είπαν χαρακτηριστικά «Επειδή έχει καφέ και μαύρο!», «Είναι σκούρα χρώματα!». </a:t>
            </a:r>
          </a:p>
          <a:p>
            <a:endParaRPr lang="el-GR" dirty="0"/>
          </a:p>
        </p:txBody>
      </p:sp>
      <p:pic>
        <p:nvPicPr>
          <p:cNvPr id="5" name="Θέση περιεχομένου 5" descr="Η νηπιαγωγός δείχνει τους πίνακες"/>
          <p:cNvPicPr>
            <a:picLocks noGrp="1" noChangeAspect="1"/>
          </p:cNvPicPr>
          <p:nvPr>
            <p:ph sz="half" idx="1"/>
          </p:nvPr>
        </p:nvPicPr>
        <p:blipFill rotWithShape="1">
          <a:blip r:embed="rId2"/>
          <a:srcRect l="40653" r="9171"/>
          <a:stretch/>
        </p:blipFill>
        <p:spPr>
          <a:xfrm flipH="1">
            <a:off x="457200" y="1741794"/>
            <a:ext cx="3250704" cy="4242775"/>
          </a:xfrm>
          <a:prstGeom prst="rect">
            <a:avLst/>
          </a:prstGeom>
        </p:spPr>
      </p:pic>
    </p:spTree>
    <p:extLst>
      <p:ext uri="{BB962C8B-B14F-4D97-AF65-F5344CB8AC3E}">
        <p14:creationId xmlns:p14="http://schemas.microsoft.com/office/powerpoint/2010/main" val="38484402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p:txBody>
          <a:bodyPr/>
          <a:lstStyle/>
          <a:p>
            <a:r>
              <a:rPr lang="el-GR" dirty="0" smtClean="0"/>
              <a:t>Παρουσίαση φωτογραφίας (1/2)</a:t>
            </a:r>
            <a:endParaRPr lang="el-GR" dirty="0"/>
          </a:p>
        </p:txBody>
      </p:sp>
      <p:sp>
        <p:nvSpPr>
          <p:cNvPr id="7" name="Θέση περιεχομένου 6"/>
          <p:cNvSpPr>
            <a:spLocks noGrp="1"/>
          </p:cNvSpPr>
          <p:nvPr>
            <p:ph sz="half" idx="2"/>
          </p:nvPr>
        </p:nvSpPr>
        <p:spPr/>
        <p:txBody>
          <a:bodyPr>
            <a:normAutofit/>
          </a:bodyPr>
          <a:lstStyle/>
          <a:p>
            <a:pPr marL="0" indent="0">
              <a:buNone/>
            </a:pPr>
            <a:r>
              <a:rPr lang="el-GR" dirty="0"/>
              <a:t>Στη συνέχεια έδειξα στα παιδιά </a:t>
            </a:r>
            <a:r>
              <a:rPr lang="el-GR" dirty="0" smtClean="0"/>
              <a:t>τη </a:t>
            </a:r>
            <a:r>
              <a:rPr lang="el-GR" dirty="0"/>
              <a:t>φωτογραφία του Jackson </a:t>
            </a:r>
            <a:r>
              <a:rPr lang="el-GR" dirty="0" err="1"/>
              <a:t>Pollock</a:t>
            </a:r>
            <a:r>
              <a:rPr lang="el-GR" dirty="0"/>
              <a:t> λέγοντάς τους πως αυτός είναι ο ζωγράφος που έχει ζωγραφίσει αυτούς τους πίνακες, και πως εδώ τον βλέπουμε να ζωγραφίζει έναν από αυτούς. </a:t>
            </a:r>
          </a:p>
        </p:txBody>
      </p:sp>
      <p:pic>
        <p:nvPicPr>
          <p:cNvPr id="10" name="Θέση περιεχομένου 7" descr="Η νηπιαγωγός δείχνει τους πίνακες"/>
          <p:cNvPicPr>
            <a:picLocks noGrp="1" noChangeAspect="1"/>
          </p:cNvPicPr>
          <p:nvPr>
            <p:ph sz="half" idx="1"/>
          </p:nvPr>
        </p:nvPicPr>
        <p:blipFill rotWithShape="1">
          <a:blip r:embed="rId2"/>
          <a:srcRect l="37699"/>
          <a:stretch/>
        </p:blipFill>
        <p:spPr>
          <a:xfrm flipH="1">
            <a:off x="457200" y="1704124"/>
            <a:ext cx="4038600" cy="4318115"/>
          </a:xfrm>
          <a:prstGeom prst="rect">
            <a:avLst/>
          </a:prstGeom>
        </p:spPr>
      </p:pic>
    </p:spTree>
    <p:extLst>
      <p:ext uri="{BB962C8B-B14F-4D97-AF65-F5344CB8AC3E}">
        <p14:creationId xmlns:p14="http://schemas.microsoft.com/office/powerpoint/2010/main" val="1704719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Παρουσίαση φωτογραφίας </a:t>
            </a:r>
            <a:r>
              <a:rPr lang="el-GR" dirty="0" smtClean="0"/>
              <a:t>(2/2</a:t>
            </a:r>
            <a:r>
              <a:rPr lang="el-GR" dirty="0"/>
              <a:t>)</a:t>
            </a:r>
          </a:p>
        </p:txBody>
      </p:sp>
      <p:sp>
        <p:nvSpPr>
          <p:cNvPr id="3" name="Θέση περιεχομένου 2"/>
          <p:cNvSpPr>
            <a:spLocks noGrp="1"/>
          </p:cNvSpPr>
          <p:nvPr>
            <p:ph sz="half" idx="1"/>
          </p:nvPr>
        </p:nvSpPr>
        <p:spPr>
          <a:xfrm>
            <a:off x="457200" y="1600200"/>
            <a:ext cx="4402832" cy="4525963"/>
          </a:xfrm>
        </p:spPr>
        <p:txBody>
          <a:bodyPr>
            <a:normAutofit/>
          </a:bodyPr>
          <a:lstStyle/>
          <a:p>
            <a:pPr marL="0" indent="0">
              <a:buNone/>
            </a:pPr>
            <a:r>
              <a:rPr lang="el-GR" dirty="0">
                <a:latin typeface="Calibri" pitchFamily="34" charset="0"/>
              </a:rPr>
              <a:t>Προέτρεψα τα παιδιά να παρατηρήσουν </a:t>
            </a:r>
            <a:r>
              <a:rPr lang="el-GR" dirty="0" smtClean="0">
                <a:latin typeface="Calibri" pitchFamily="34" charset="0"/>
              </a:rPr>
              <a:t>την εικόνα</a:t>
            </a:r>
            <a:r>
              <a:rPr lang="en-US" dirty="0" smtClean="0">
                <a:latin typeface="Calibri" pitchFamily="34" charset="0"/>
              </a:rPr>
              <a:t> </a:t>
            </a:r>
            <a:r>
              <a:rPr lang="el-GR" dirty="0" smtClean="0">
                <a:latin typeface="Calibri" pitchFamily="34" charset="0"/>
              </a:rPr>
              <a:t>και </a:t>
            </a:r>
            <a:r>
              <a:rPr lang="el-GR" dirty="0">
                <a:latin typeface="Calibri" pitchFamily="34" charset="0"/>
              </a:rPr>
              <a:t>τα ρώτησα αν μπορούν να καταλάβουν τον τρόπο με τον οποίο ζωγράφιζε αυτούς τους πίνακες. </a:t>
            </a:r>
            <a:r>
              <a:rPr lang="el-GR" dirty="0" smtClean="0">
                <a:latin typeface="Calibri" pitchFamily="34" charset="0"/>
              </a:rPr>
              <a:t>Τα παιδιά μού απάντησαν χαρακτηριστικά: «Με χρώματα!», «Με πινέλο!». </a:t>
            </a:r>
          </a:p>
          <a:p>
            <a:endParaRPr lang="el-GR" dirty="0"/>
          </a:p>
        </p:txBody>
      </p:sp>
      <p:pic>
        <p:nvPicPr>
          <p:cNvPr id="7" name="Picture 2" descr="Jackson Pollock"/>
          <p:cNvPicPr>
            <a:picLocks noGrp="1" noChangeAspect="1" noChangeArrowheads="1"/>
          </p:cNvPicPr>
          <p:nvPr>
            <p:ph sz="half" idx="2"/>
          </p:nvPr>
        </p:nvPicPr>
        <p:blipFill rotWithShape="1">
          <a:blip r:embed="rId3"/>
          <a:srcRect l="10595" r="3822"/>
          <a:stretch/>
        </p:blipFill>
        <p:spPr bwMode="auto">
          <a:xfrm>
            <a:off x="5198187" y="1772816"/>
            <a:ext cx="3456384" cy="3774566"/>
          </a:xfrm>
          <a:prstGeom prst="rect">
            <a:avLst/>
          </a:prstGeom>
          <a:noFill/>
          <a:ln w="9525">
            <a:noFill/>
            <a:miter lim="800000"/>
            <a:headEnd/>
            <a:tailEnd/>
          </a:ln>
        </p:spPr>
      </p:pic>
      <p:sp>
        <p:nvSpPr>
          <p:cNvPr id="5" name="TextBox 4"/>
          <p:cNvSpPr txBox="1"/>
          <p:nvPr/>
        </p:nvSpPr>
        <p:spPr>
          <a:xfrm>
            <a:off x="8348299" y="5589240"/>
            <a:ext cx="472173" cy="360040"/>
          </a:xfrm>
          <a:prstGeom prst="rect">
            <a:avLst/>
          </a:prstGeom>
        </p:spPr>
        <p:txBody>
          <a:bodyPr vert="horz" wrap="square" lIns="91440" tIns="45720" rIns="91440" bIns="45720" rtlCol="0" anchor="ctr">
            <a:noAutofit/>
          </a:bodyPr>
          <a:lstStyle/>
          <a:p>
            <a:r>
              <a:rPr lang="el-GR" b="1" dirty="0" smtClean="0">
                <a:latin typeface="+mj-lt"/>
              </a:rPr>
              <a:t>[3]</a:t>
            </a:r>
          </a:p>
        </p:txBody>
      </p:sp>
    </p:spTree>
    <p:custDataLst>
      <p:tags r:id="rId1"/>
    </p:custDataLst>
    <p:extLst>
      <p:ext uri="{BB962C8B-B14F-4D97-AF65-F5344CB8AC3E}">
        <p14:creationId xmlns:p14="http://schemas.microsoft.com/office/powerpoint/2010/main" val="3106073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Προβολή βίντεο (1/2)</a:t>
            </a:r>
            <a:endParaRPr lang="el-GR" dirty="0"/>
          </a:p>
        </p:txBody>
      </p:sp>
      <p:sp>
        <p:nvSpPr>
          <p:cNvPr id="3" name="Θέση περιεχομένου 2"/>
          <p:cNvSpPr>
            <a:spLocks noGrp="1"/>
          </p:cNvSpPr>
          <p:nvPr>
            <p:ph sz="half" idx="1"/>
          </p:nvPr>
        </p:nvSpPr>
        <p:spPr/>
        <p:txBody>
          <a:bodyPr>
            <a:noAutofit/>
          </a:bodyPr>
          <a:lstStyle/>
          <a:p>
            <a:pPr marL="0" indent="0">
              <a:buNone/>
            </a:pPr>
            <a:r>
              <a:rPr lang="el-GR" sz="2600" dirty="0">
                <a:latin typeface="Calibri" pitchFamily="34" charset="0"/>
              </a:rPr>
              <a:t>Έπειτα εξήγησα στα παιδιά την τεχνική την οποία χρησιμοποιούσε όταν ζωγράφιζε (τεχνική του </a:t>
            </a:r>
            <a:r>
              <a:rPr lang="en-US" sz="2600" dirty="0">
                <a:latin typeface="Calibri" pitchFamily="34" charset="0"/>
              </a:rPr>
              <a:t>dripping</a:t>
            </a:r>
            <a:r>
              <a:rPr lang="el-GR" sz="2600" dirty="0">
                <a:latin typeface="Calibri" pitchFamily="34" charset="0"/>
              </a:rPr>
              <a:t> = στάξιμο μπογιάς) και τους έδειξα ένα </a:t>
            </a:r>
            <a:r>
              <a:rPr lang="el-GR" sz="2600" dirty="0">
                <a:latin typeface="Calibri" pitchFamily="34" charset="0"/>
                <a:hlinkClick r:id="rId2"/>
              </a:rPr>
              <a:t>βίντεο </a:t>
            </a:r>
            <a:r>
              <a:rPr lang="el-GR" sz="2600" dirty="0">
                <a:latin typeface="Calibri" pitchFamily="34" charset="0"/>
              </a:rPr>
              <a:t>στο οποίο κάποιος προσπαθεί να ζωγραφίσει όπως ο </a:t>
            </a:r>
            <a:r>
              <a:rPr lang="en-US" sz="2600" dirty="0">
                <a:latin typeface="Calibri" pitchFamily="34" charset="0"/>
              </a:rPr>
              <a:t>Jackson Pollock </a:t>
            </a:r>
            <a:r>
              <a:rPr lang="el-GR" sz="2600" dirty="0">
                <a:latin typeface="Calibri" pitchFamily="34" charset="0"/>
              </a:rPr>
              <a:t>χρησιμοποιώντας αυτή την τεχνική.</a:t>
            </a:r>
            <a:endParaRPr lang="el-GR" sz="2600" dirty="0"/>
          </a:p>
        </p:txBody>
      </p:sp>
      <p:pic>
        <p:nvPicPr>
          <p:cNvPr id="5" name="Θέση περιεχομένου 4" descr="Η νηπιαγωγός δείχνει το βίντεο."/>
          <p:cNvPicPr>
            <a:picLocks noGrp="1" noChangeAspect="1"/>
          </p:cNvPicPr>
          <p:nvPr>
            <p:ph sz="half" idx="2"/>
          </p:nvPr>
        </p:nvPicPr>
        <p:blipFill rotWithShape="1">
          <a:blip r:embed="rId3"/>
          <a:srcRect l="39260" r="-1"/>
          <a:stretch/>
        </p:blipFill>
        <p:spPr>
          <a:xfrm>
            <a:off x="4860032" y="1772815"/>
            <a:ext cx="3826768" cy="4219469"/>
          </a:xfrm>
          <a:prstGeom prst="rect">
            <a:avLst/>
          </a:prstGeom>
        </p:spPr>
      </p:pic>
    </p:spTree>
    <p:extLst>
      <p:ext uri="{BB962C8B-B14F-4D97-AF65-F5344CB8AC3E}">
        <p14:creationId xmlns:p14="http://schemas.microsoft.com/office/powerpoint/2010/main" val="184139405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36"/>
  <p:tag name="ZHAW.ACCESSIBILITYADDIN.CHECKTIMEDATE" val="10/29/2015 1:08:33 AM"/>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2,3,2056,6,"/>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ZHAW.ACCESSIBILITYADDIN.READINGORDER" val="10242,10243,3,"/>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ZHAW.ACCESSIBILITYADDIN.READINGORDER" val="4,7,6,5,"/>
</p:tagLst>
</file>

<file path=ppt/tags/tag4.xml><?xml version="1.0" encoding="utf-8"?>
<p:tagLst xmlns:a="http://schemas.openxmlformats.org/drawingml/2006/main" xmlns:r="http://schemas.openxmlformats.org/officeDocument/2006/relationships" xmlns:p="http://schemas.openxmlformats.org/presentationml/2006/main">
  <p:tag name="ZHAW.ACCESSIBILITYADDIN.READINGORDER" val="2,5,1026,6,"/>
</p:tagLst>
</file>

<file path=ppt/tags/tag5.xml><?xml version="1.0" encoding="utf-8"?>
<p:tagLst xmlns:a="http://schemas.openxmlformats.org/drawingml/2006/main" xmlns:r="http://schemas.openxmlformats.org/officeDocument/2006/relationships" xmlns:p="http://schemas.openxmlformats.org/presentationml/2006/main">
  <p:tag name="ZHAW.ACCESSIBILITYADDIN.READINGORDER" val="2,3,7,5,"/>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2,3,7,"/>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1 6 " ? > < D o c u m e n t S e t t i n g s   x m l n s : x s i = " h t t p : / / w w w . w 3 . o r g / 2 0 0 1 / X M L S c h e m a - i n s t a n c e "   x m l n s : x s d = " h t t p : / / w w w . w 3 . o r g / 2 0 0 1 / X M L S c h e m a "   x m l n s = " h t t p : / / w w w . z h a w . c h / A c c e s s i b i l i t y A d d I n " >  
     < C h e c k R e a d i n g O r d e r > t r u e < / C h e c k R e a d i n g O r d e r >  
     < C h e c k T a b l e H e a d e r > t r u e < / C h e c k T a b l e H e a d e r >  
     < C h e c k S l i d e T i t l e > t r u e < / C h e c k S l i d e T i t l e >  
     < C h e c k L a n g u a g e S e t t i n g > t r u e < / C h e c k L a n g u a g e S e t t i n g >  
     < C h e c k A l t T e x t > t r u e < / C h e c k A l t T e x t >  
     < C h e c k T e x t S i z e > f a l s e < / C h e c k T e x t S i z e >  
     < C h e c k S c r e e n T i p > f a l s e < / C h e c k S c r e e n T i p >  
     < S h o w S h a p e N a m e C o l u m n > f a l s e < / S h o w S h a p e N a m e C o l u m n >  
     < S h o w I s s u e D e s c r i p t i o n > t r u e < / S h o w I s s u e D e s c r i p t i o n >  
 < / D o c u m e n t S e t t i n g s > 
</file>

<file path=customXml/itemProps1.xml><?xml version="1.0" encoding="utf-8"?>
<ds:datastoreItem xmlns:ds="http://schemas.openxmlformats.org/officeDocument/2006/customXml" ds:itemID="{7E3C7A65-A86B-4226-A64B-419E7ABE6390}">
  <ds:schemaRefs>
    <ds:schemaRef ds:uri="http://www.w3.org/2001/XMLSchema"/>
    <ds:schemaRef ds:uri="http://www.zhaw.ch/AccessibilityAddIn"/>
  </ds:schemaRefs>
</ds:datastoreItem>
</file>

<file path=docProps/app.xml><?xml version="1.0" encoding="utf-8"?>
<Properties xmlns="http://schemas.openxmlformats.org/officeDocument/2006/extended-properties" xmlns:vt="http://schemas.openxmlformats.org/officeDocument/2006/docPropsVTypes">
  <TotalTime>2224</TotalTime>
  <Words>939</Words>
  <Application>Microsoft Office PowerPoint</Application>
  <PresentationFormat>On-screen Show (4:3)</PresentationFormat>
  <Paragraphs>77</Paragraphs>
  <Slides>23</Slides>
  <Notes>8</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Θέμα του Office</vt:lpstr>
      <vt:lpstr>Το Εικονογραφημένο Βιβλίο στην Προσχολική Εκπαίδευση</vt:lpstr>
      <vt:lpstr>Πρακτική Εφαρμογή</vt:lpstr>
      <vt:lpstr>Λίγα λόγια για τη δραστηριότητα</vt:lpstr>
      <vt:lpstr>Ανάγνωση του βιβλίου</vt:lpstr>
      <vt:lpstr>Μετά την ανάγνωση (1/2)</vt:lpstr>
      <vt:lpstr>Μετά την ανάγνωση (2/2)</vt:lpstr>
      <vt:lpstr>Παρουσίαση φωτογραφίας (1/2)</vt:lpstr>
      <vt:lpstr>Παρουσίαση φωτογραφίας (2/2)</vt:lpstr>
      <vt:lpstr>Προβολή βίντεο (1/2)</vt:lpstr>
      <vt:lpstr>Προβολή βίντεο (2/2)</vt:lpstr>
      <vt:lpstr>Ζωγραφική (1/2)</vt:lpstr>
      <vt:lpstr>Ζωγραφική (2/2)</vt:lpstr>
      <vt:lpstr>Τα έργα των παιδιών (1/2)</vt:lpstr>
      <vt:lpstr>Τα έργα των παιδιών (2/2)</vt:lpstr>
      <vt:lpstr>Ζωγραφική… στον υπολογιστή (1/2)</vt:lpstr>
      <vt:lpstr>Ζωγραφική… στον υπολογιστή (2/2)</vt:lpstr>
      <vt:lpstr>Χρηματοδότηση</vt:lpstr>
      <vt:lpstr>Σημειώματα</vt:lpstr>
      <vt:lpstr>Σημείωμα Ιστορικού Εκδόσεων Έργου</vt:lpstr>
      <vt:lpstr>Σημείωμα Αναφοράς</vt:lpstr>
      <vt:lpstr>Σημείωμα Αδειοδότησης</vt:lpstr>
      <vt:lpstr>Διατήρηση Σημειωμάτων</vt:lpstr>
      <vt:lpstr>Σημείωμα Χρήσης Έργων Τρίτων</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Ολίβια και Jackson Pollock</dc:title>
  <dc:subject>Το Εικονογραφημένο Βιβλίο στην Προσχολική Εκπαίδευση</dc:subject>
  <dc:creator> Αγγελική Γιαννικοπούλου</dc:creator>
  <cp:lastModifiedBy>Smaragda Papadopoulou</cp:lastModifiedBy>
  <cp:revision>241</cp:revision>
  <dcterms:created xsi:type="dcterms:W3CDTF">2012-09-06T09:03:05Z</dcterms:created>
  <dcterms:modified xsi:type="dcterms:W3CDTF">2015-10-28T23:16:53Z</dcterms:modified>
  <cp:category> Ζωγραφική και Εικονογραφημένο Βιβλίο</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48D6367A-068E-49CD-898C-DB9748BADC41</vt:lpwstr>
  </property>
  <property fmtid="{D5CDD505-2E9C-101B-9397-08002B2CF9AE}" pid="3" name="ArticulatePath">
    <vt:lpwstr>New</vt:lpwstr>
  </property>
</Properties>
</file>