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6"/>
  </p:notesMasterIdLst>
  <p:sldIdLst>
    <p:sldId id="405" r:id="rId3"/>
    <p:sldId id="425" r:id="rId4"/>
    <p:sldId id="427" r:id="rId5"/>
    <p:sldId id="428" r:id="rId6"/>
    <p:sldId id="429" r:id="rId7"/>
    <p:sldId id="430" r:id="rId8"/>
    <p:sldId id="431" r:id="rId9"/>
    <p:sldId id="432" r:id="rId10"/>
    <p:sldId id="434" r:id="rId11"/>
    <p:sldId id="436" r:id="rId12"/>
    <p:sldId id="437" r:id="rId13"/>
    <p:sldId id="439" r:id="rId14"/>
    <p:sldId id="440"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290" r:id="rId28"/>
    <p:sldId id="295" r:id="rId29"/>
    <p:sldId id="299" r:id="rId30"/>
    <p:sldId id="406" r:id="rId31"/>
    <p:sldId id="291" r:id="rId32"/>
    <p:sldId id="407" r:id="rId33"/>
    <p:sldId id="293" r:id="rId34"/>
    <p:sldId id="454" r:id="rId35"/>
  </p:sldIdLst>
  <p:sldSz cx="9144000" cy="6858000" type="screen4x3"/>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05"/>
            <p14:sldId id="425"/>
            <p14:sldId id="427"/>
            <p14:sldId id="428"/>
            <p14:sldId id="429"/>
            <p14:sldId id="430"/>
            <p14:sldId id="431"/>
            <p14:sldId id="432"/>
            <p14:sldId id="434"/>
            <p14:sldId id="436"/>
            <p14:sldId id="437"/>
            <p14:sldId id="439"/>
            <p14:sldId id="440"/>
            <p14:sldId id="442"/>
            <p14:sldId id="443"/>
            <p14:sldId id="444"/>
            <p14:sldId id="445"/>
            <p14:sldId id="446"/>
            <p14:sldId id="447"/>
            <p14:sldId id="448"/>
            <p14:sldId id="449"/>
            <p14:sldId id="450"/>
            <p14:sldId id="451"/>
            <p14:sldId id="452"/>
            <p14:sldId id="453"/>
            <p14:sldId id="290"/>
            <p14:sldId id="295"/>
            <p14:sldId id="299"/>
            <p14:sldId id="406"/>
            <p14:sldId id="291"/>
            <p14:sldId id="407"/>
          </p14:sldIdLst>
        </p14:section>
        <p14:section name="Untitled Section" id="{0F1CB131-A6BD-43D0-B8D4-1F27CEF7A05E}">
          <p14:sldIdLst>
            <p14:sldId id="293"/>
            <p14:sldId id="45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19" autoAdjust="0"/>
    <p:restoredTop sz="99309" autoAdjust="0"/>
  </p:normalViewPr>
  <p:slideViewPr>
    <p:cSldViewPr>
      <p:cViewPr>
        <p:scale>
          <a:sx n="66" d="100"/>
          <a:sy n="66" d="100"/>
        </p:scale>
        <p:origin x="-115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17/1/2017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31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Ζωγραφική και Εικονογραφημένο Βιβλίο</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youtube.com/watch?v=03xWF6JmBqo"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opencourses.uoa.gr/courses/ECD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7.png"/><Relationship Id="rId4" Type="http://schemas.openxmlformats.org/officeDocument/2006/relationships/hyperlink" Target="%5b1%5d%20http:/creativecommons.org/licenses/by-nc-sa/4.0/"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3" Type="http://schemas.openxmlformats.org/officeDocument/2006/relationships/hyperlink" Target="http://www.biblionet.gr/main.asp?page=results&amp;key=%CE%9F+%CE%BA%CE%AE%CF%80%CE%BF%CF%82+%CF%84%CE%BF%CF%85+%CE%9C%CE%B1%CF%84%CE%AF%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khanacademy.org/humanities/art-1010/early-abstraction/fauvism-matisse/a/matisse-bonheur-de-vivre" TargetMode="External"/><Relationship Id="rId5" Type="http://schemas.openxmlformats.org/officeDocument/2006/relationships/hyperlink" Target="https://commons.wikimedia.org/wiki/File:Portrait_of_Henri_Matisse_1933_May_20.jpg" TargetMode="External"/><Relationship Id="rId4" Type="http://schemas.openxmlformats.org/officeDocument/2006/relationships/hyperlink" Target="https://digitalcollections.nypl.org/items/510d47db-c4a7-a3d9-e040-e00a18064a9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wallyg/5644805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a:t>
            </a:r>
            <a:r>
              <a:rPr lang="el-GR" sz="2800" dirty="0" smtClean="0">
                <a:solidFill>
                  <a:srgbClr val="5075BC"/>
                </a:solidFill>
                <a:latin typeface="+mj-lt"/>
                <a:ea typeface="+mj-ea"/>
                <a:cs typeface="+mj-cs"/>
              </a:rPr>
              <a:t>1:</a:t>
            </a:r>
            <a:r>
              <a:rPr lang="en-US" sz="2800" dirty="0" smtClean="0">
                <a:solidFill>
                  <a:srgbClr val="5075BC"/>
                </a:solidFill>
                <a:latin typeface="+mj-lt"/>
                <a:ea typeface="+mj-ea"/>
                <a:cs typeface="+mj-cs"/>
              </a:rPr>
              <a:t> </a:t>
            </a:r>
            <a:r>
              <a:rPr lang="el-GR" sz="2800" dirty="0" smtClean="0"/>
              <a:t>Ζωγραφική 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70517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l-GR" sz="4000" dirty="0"/>
              <a:t>Τίτλοι των παιδιών σε έργα του </a:t>
            </a:r>
            <a:r>
              <a:rPr lang="el-GR" sz="4000" dirty="0" err="1"/>
              <a:t>Ματίς</a:t>
            </a:r>
            <a:r>
              <a:rPr lang="el-GR" sz="4000" dirty="0"/>
              <a:t> (1/2)</a:t>
            </a:r>
            <a:endParaRPr lang="el-GR" sz="4000" dirty="0">
              <a:solidFill>
                <a:srgbClr val="5075BC"/>
              </a:solidFill>
            </a:endParaRPr>
          </a:p>
        </p:txBody>
      </p:sp>
      <p:sp>
        <p:nvSpPr>
          <p:cNvPr id="9" name="Content Placeholder 8"/>
          <p:cNvSpPr>
            <a:spLocks noGrp="1"/>
          </p:cNvSpPr>
          <p:nvPr>
            <p:ph sz="half" idx="1"/>
          </p:nvPr>
        </p:nvSpPr>
        <p:spPr>
          <a:xfrm>
            <a:off x="457200" y="1600200"/>
            <a:ext cx="3250704" cy="4525963"/>
          </a:xfrm>
        </p:spPr>
        <p:txBody>
          <a:bodyPr/>
          <a:lstStyle/>
          <a:p>
            <a:r>
              <a:rPr lang="el-GR" dirty="0" smtClean="0"/>
              <a:t>«Ηλιοθεραπεία»</a:t>
            </a:r>
          </a:p>
          <a:p>
            <a:r>
              <a:rPr lang="el-GR" dirty="0" smtClean="0"/>
              <a:t>«Σπιτοχρώμα»</a:t>
            </a:r>
          </a:p>
          <a:p>
            <a:r>
              <a:rPr lang="el-GR" dirty="0" smtClean="0"/>
              <a:t>«Έρημος»</a:t>
            </a:r>
          </a:p>
          <a:p>
            <a:r>
              <a:rPr lang="el-GR" dirty="0" smtClean="0"/>
              <a:t>«Η πιο όμορφη ζωγραφιά»</a:t>
            </a:r>
          </a:p>
        </p:txBody>
      </p:sp>
      <p:pic>
        <p:nvPicPr>
          <p:cNvPr id="7" name="Content Placeholder 6" descr="Πίνακας &quot;Η χαρά της ζωής&quot;&#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70199" y="1772816"/>
            <a:ext cx="4542656" cy="3270712"/>
          </a:xfrm>
          <a:prstGeom prst="rect">
            <a:avLst/>
          </a:prstGeom>
        </p:spPr>
      </p:pic>
      <p:sp>
        <p:nvSpPr>
          <p:cNvPr id="8" name="TextBox 7"/>
          <p:cNvSpPr txBox="1"/>
          <p:nvPr/>
        </p:nvSpPr>
        <p:spPr>
          <a:xfrm>
            <a:off x="3771670" y="4653136"/>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384901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Τίτλοι των παιδιών σε έργα του </a:t>
            </a:r>
            <a:r>
              <a:rPr lang="el-GR" sz="4000" dirty="0" err="1"/>
              <a:t>Ματίς</a:t>
            </a:r>
            <a:r>
              <a:rPr lang="el-GR" sz="4000" dirty="0"/>
              <a:t> </a:t>
            </a:r>
            <a:r>
              <a:rPr lang="el-GR" sz="4000" dirty="0" smtClean="0"/>
              <a:t>(2/2</a:t>
            </a:r>
            <a:r>
              <a:rPr lang="el-GR" sz="4000" dirty="0"/>
              <a:t>)</a:t>
            </a:r>
          </a:p>
        </p:txBody>
      </p:sp>
      <p:sp>
        <p:nvSpPr>
          <p:cNvPr id="3" name="Content Placeholder 2"/>
          <p:cNvSpPr>
            <a:spLocks noGrp="1"/>
          </p:cNvSpPr>
          <p:nvPr>
            <p:ph sz="half" idx="1"/>
          </p:nvPr>
        </p:nvSpPr>
        <p:spPr/>
        <p:txBody>
          <a:bodyPr/>
          <a:lstStyle/>
          <a:p>
            <a:r>
              <a:rPr lang="el-GR" dirty="0" smtClean="0"/>
              <a:t>Πιγκουίνοι, βατράχια και καρχαρίας»</a:t>
            </a:r>
          </a:p>
          <a:p>
            <a:r>
              <a:rPr lang="el-GR" dirty="0" smtClean="0"/>
              <a:t>«Αυτοκίνητο»</a:t>
            </a:r>
            <a:endParaRPr lang="el-GR" dirty="0"/>
          </a:p>
          <a:p>
            <a:r>
              <a:rPr lang="el-GR" dirty="0" smtClean="0"/>
              <a:t>«Η κιθάρα»</a:t>
            </a:r>
          </a:p>
          <a:p>
            <a:r>
              <a:rPr lang="el-GR" dirty="0" smtClean="0"/>
              <a:t>«Φωτιές στο δάσος»</a:t>
            </a:r>
          </a:p>
        </p:txBody>
      </p:sp>
      <p:pic>
        <p:nvPicPr>
          <p:cNvPr id="5" name="Content Placeholder 3" descr="Πίνακας &quot;Οι λύπες του βασιλιά&quot;&#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2487" y="1700808"/>
            <a:ext cx="4010025" cy="2895600"/>
          </a:xfrm>
        </p:spPr>
      </p:pic>
      <p:sp>
        <p:nvSpPr>
          <p:cNvPr id="6" name="TextBox 5"/>
          <p:cNvSpPr txBox="1"/>
          <p:nvPr/>
        </p:nvSpPr>
        <p:spPr>
          <a:xfrm>
            <a:off x="4243843" y="4293096"/>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7244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Αντιστοίχηση πινάκων με τους πραγματικούς τίτλους </a:t>
            </a:r>
          </a:p>
        </p:txBody>
      </p:sp>
      <p:sp>
        <p:nvSpPr>
          <p:cNvPr id="3" name="Content Placeholder 2"/>
          <p:cNvSpPr>
            <a:spLocks noGrp="1"/>
          </p:cNvSpPr>
          <p:nvPr>
            <p:ph sz="half" idx="1"/>
          </p:nvPr>
        </p:nvSpPr>
        <p:spPr/>
        <p:txBody>
          <a:bodyPr>
            <a:noAutofit/>
          </a:bodyPr>
          <a:lstStyle/>
          <a:p>
            <a:pPr marL="0" indent="0">
              <a:buNone/>
            </a:pPr>
            <a:r>
              <a:rPr lang="el-GR" sz="2400" dirty="0" smtClean="0"/>
              <a:t>Στη συνέχεια δόθηκαν στα παιδιά οι τίτλοι των έργων και τους ζητήθηκε να αντιστοιχήσουν κάθε έργο με ένα τίτλο. Τα παιδιά ανταποκρίθηκαν με σχετική επιτυχία, αφού πρώτα δόθηκαν οι σχετικές εξηγήσεις. </a:t>
            </a:r>
          </a:p>
        </p:txBody>
      </p:sp>
      <p:pic>
        <p:nvPicPr>
          <p:cNvPr id="5" name="Content Placeholder 4" descr="Η νηοιαγωγός με τους πίνακε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16742"/>
            <a:ext cx="4038600" cy="3871868"/>
          </a:xfrm>
        </p:spPr>
      </p:pic>
    </p:spTree>
    <p:extLst>
      <p:ext uri="{BB962C8B-B14F-4D97-AF65-F5344CB8AC3E}">
        <p14:creationId xmlns:p14="http://schemas.microsoft.com/office/powerpoint/2010/main" val="327462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Τα θέματα που ενέπνεαν τον </a:t>
            </a:r>
            <a:r>
              <a:rPr lang="el-GR" sz="4000" dirty="0" err="1" smtClean="0"/>
              <a:t>Ματίς</a:t>
            </a:r>
            <a:endParaRPr lang="el-GR" sz="4000" dirty="0"/>
          </a:p>
        </p:txBody>
      </p:sp>
      <p:sp>
        <p:nvSpPr>
          <p:cNvPr id="3" name="2 - Θέση περιεχομένου"/>
          <p:cNvSpPr>
            <a:spLocks noGrp="1"/>
          </p:cNvSpPr>
          <p:nvPr>
            <p:ph sz="half" idx="1"/>
          </p:nvPr>
        </p:nvSpPr>
        <p:spPr/>
        <p:txBody>
          <a:bodyPr>
            <a:normAutofit/>
          </a:bodyPr>
          <a:lstStyle/>
          <a:p>
            <a:pPr marL="0" indent="0">
              <a:buNone/>
            </a:pPr>
            <a:r>
              <a:rPr lang="el-GR" sz="2600" dirty="0" smtClean="0"/>
              <a:t>Ο καλλιτέχνης αντλούσε θέματά του από τη φύση και το περιβάλλον.</a:t>
            </a:r>
            <a:r>
              <a:rPr lang="en-US" sz="2600" dirty="0" smtClean="0"/>
              <a:t> </a:t>
            </a:r>
            <a:r>
              <a:rPr lang="el-GR" sz="2600" dirty="0" smtClean="0"/>
              <a:t>Συνήθιζε να ταξιδεύει και να αντλεί έμπνευση από διάφορα μέρη του κόσμου. Σταθμός στη ζωή του αποτέλεσε η Ταϊτή και γενικά τα εξωτικά νησιά.</a:t>
            </a:r>
            <a:endParaRPr lang="el-GR" sz="2600" dirty="0"/>
          </a:p>
          <a:p>
            <a:pPr marL="0" indent="0">
              <a:buNone/>
            </a:pPr>
            <a:endParaRPr lang="el-GR" sz="2600" dirty="0" smtClean="0"/>
          </a:p>
          <a:p>
            <a:pPr>
              <a:buNone/>
            </a:pPr>
            <a:endParaRPr lang="el-GR" sz="2600" dirty="0"/>
          </a:p>
          <a:p>
            <a:pPr>
              <a:buNone/>
            </a:pPr>
            <a:endParaRPr lang="el-GR" sz="2600" dirty="0"/>
          </a:p>
        </p:txBody>
      </p:sp>
      <p:pic>
        <p:nvPicPr>
          <p:cNvPr id="11266" name="Picture 2" descr="Ανρί Ματί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5281" y="1600200"/>
            <a:ext cx="3824438" cy="4525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43843" y="5640447"/>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294599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a:t>Εικαστική </a:t>
            </a:r>
            <a:r>
              <a:rPr lang="el-GR" sz="4000" dirty="0" smtClean="0"/>
              <a:t>Δραστηριότητα</a:t>
            </a:r>
            <a:r>
              <a:rPr lang="en-US" sz="4000" dirty="0" smtClean="0"/>
              <a:t>:</a:t>
            </a:r>
            <a:br>
              <a:rPr lang="en-US" sz="4000" dirty="0" smtClean="0"/>
            </a:br>
            <a:r>
              <a:rPr lang="el-GR" sz="4000" dirty="0" smtClean="0"/>
              <a:t>Ζωγραφική </a:t>
            </a:r>
            <a:r>
              <a:rPr lang="el-GR" sz="4000" dirty="0"/>
              <a:t>με ψαλίδι (1/</a:t>
            </a:r>
            <a:r>
              <a:rPr lang="en-US" sz="4000" dirty="0"/>
              <a:t>4</a:t>
            </a:r>
            <a:r>
              <a:rPr lang="el-GR" sz="4000" dirty="0"/>
              <a:t>) </a:t>
            </a:r>
          </a:p>
        </p:txBody>
      </p:sp>
      <p:pic>
        <p:nvPicPr>
          <p:cNvPr id="7" name="Content Placeholder 6" descr="Χαρτοκοπτική"/>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3990" y="1600200"/>
            <a:ext cx="3505020" cy="4525963"/>
          </a:xfrm>
        </p:spPr>
      </p:pic>
      <p:sp>
        <p:nvSpPr>
          <p:cNvPr id="3" name="Content Placeholder 2"/>
          <p:cNvSpPr>
            <a:spLocks noGrp="1"/>
          </p:cNvSpPr>
          <p:nvPr>
            <p:ph sz="half" idx="2"/>
          </p:nvPr>
        </p:nvSpPr>
        <p:spPr>
          <a:xfrm>
            <a:off x="4355976" y="1600200"/>
            <a:ext cx="4330824" cy="4525963"/>
          </a:xfrm>
        </p:spPr>
        <p:txBody>
          <a:bodyPr>
            <a:normAutofit/>
          </a:bodyPr>
          <a:lstStyle/>
          <a:p>
            <a:pPr marL="0" indent="0">
              <a:buNone/>
            </a:pPr>
            <a:r>
              <a:rPr lang="el-GR" dirty="0" smtClean="0"/>
              <a:t>Δημιουργήσαμε σε χαρτί μέτρου ένα ομαδικό κολάζ με γνώμονα το στυλ του καλλιτέχνη «ζωγραφίζοντας με ψαλίδι». Το θέμα είναι ένας μεγάλος παραδεισένιος κήπος.</a:t>
            </a:r>
            <a:endParaRPr lang="el-GR" dirty="0"/>
          </a:p>
        </p:txBody>
      </p:sp>
    </p:spTree>
    <p:extLst>
      <p:ext uri="{BB962C8B-B14F-4D97-AF65-F5344CB8AC3E}">
        <p14:creationId xmlns:p14="http://schemas.microsoft.com/office/powerpoint/2010/main" val="1533319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Εικαστική </a:t>
            </a:r>
            <a:r>
              <a:rPr lang="el-GR" sz="4000" dirty="0" smtClean="0"/>
              <a:t>Δραστηριότητα</a:t>
            </a:r>
            <a:r>
              <a:rPr lang="en-US" sz="4000" dirty="0" smtClean="0"/>
              <a:t>:</a:t>
            </a:r>
            <a:br>
              <a:rPr lang="en-US" sz="4000" dirty="0" smtClean="0"/>
            </a:br>
            <a:r>
              <a:rPr lang="el-GR" sz="4000" dirty="0" smtClean="0"/>
              <a:t>Ζωγραφική </a:t>
            </a:r>
            <a:r>
              <a:rPr lang="el-GR" sz="4000" dirty="0"/>
              <a:t>με ψαλίδι (2/</a:t>
            </a:r>
            <a:r>
              <a:rPr lang="en-US" sz="4000" dirty="0"/>
              <a:t>5</a:t>
            </a:r>
            <a:r>
              <a:rPr lang="el-GR" sz="4000" dirty="0"/>
              <a:t>) </a:t>
            </a:r>
          </a:p>
        </p:txBody>
      </p:sp>
      <p:sp>
        <p:nvSpPr>
          <p:cNvPr id="3" name="Content Placeholder 2"/>
          <p:cNvSpPr>
            <a:spLocks noGrp="1"/>
          </p:cNvSpPr>
          <p:nvPr>
            <p:ph sz="half" idx="1"/>
          </p:nvPr>
        </p:nvSpPr>
        <p:spPr/>
        <p:txBody>
          <a:bodyPr>
            <a:noAutofit/>
          </a:bodyPr>
          <a:lstStyle/>
          <a:p>
            <a:pPr marL="0" indent="0">
              <a:buNone/>
            </a:pPr>
            <a:r>
              <a:rPr lang="el-GR" sz="2400" dirty="0"/>
              <a:t>Ε</a:t>
            </a:r>
            <a:r>
              <a:rPr lang="el-GR" sz="2400" dirty="0" smtClean="0"/>
              <a:t>ίπαμε στα παιδιά να μελετήσουν τα σχήματα και την εικονογράφηση στο βιβλίο «Ο κήπος του Ματίς» και να προσπαθήσουν να ακολουθήσουν το δικό του στυλ. Επίσης τους είπαμε να μην πετάξουν τίποτα από τα περιγράμματα των σχημάτων που έκοβαν, καθώς ο Ματίς χρησιμοποιούσε και αυτά στα έργα του. </a:t>
            </a:r>
            <a:endParaRPr lang="el-GR" sz="2400" dirty="0"/>
          </a:p>
        </p:txBody>
      </p:sp>
      <p:pic>
        <p:nvPicPr>
          <p:cNvPr id="12290" name="Picture 2" descr="Χαρτοκοπτική"/>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611677"/>
            <a:ext cx="4038600" cy="450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508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Εικαστική </a:t>
            </a:r>
            <a:r>
              <a:rPr lang="el-GR" sz="4000" dirty="0" smtClean="0"/>
              <a:t>Δραστηριότητα</a:t>
            </a:r>
            <a:r>
              <a:rPr lang="en-US" sz="4000" dirty="0" smtClean="0"/>
              <a:t>:</a:t>
            </a:r>
            <a:br>
              <a:rPr lang="en-US" sz="4000" dirty="0" smtClean="0"/>
            </a:br>
            <a:r>
              <a:rPr lang="el-GR" sz="4000" dirty="0" smtClean="0"/>
              <a:t>Ζωγραφική </a:t>
            </a:r>
            <a:r>
              <a:rPr lang="el-GR" sz="4000" dirty="0"/>
              <a:t>με ψαλίδι (3/</a:t>
            </a:r>
            <a:r>
              <a:rPr lang="en-US" sz="4000" dirty="0"/>
              <a:t>5</a:t>
            </a:r>
            <a:r>
              <a:rPr lang="el-GR" sz="4000" dirty="0"/>
              <a:t>) </a:t>
            </a:r>
          </a:p>
        </p:txBody>
      </p:sp>
      <p:sp>
        <p:nvSpPr>
          <p:cNvPr id="3" name="Content Placeholder 2"/>
          <p:cNvSpPr>
            <a:spLocks noGrp="1"/>
          </p:cNvSpPr>
          <p:nvPr>
            <p:ph sz="half" idx="1"/>
          </p:nvPr>
        </p:nvSpPr>
        <p:spPr/>
        <p:txBody>
          <a:bodyPr/>
          <a:lstStyle/>
          <a:p>
            <a:pPr marL="0" indent="0">
              <a:buNone/>
            </a:pPr>
            <a:r>
              <a:rPr lang="el-GR" dirty="0" smtClean="0"/>
              <a:t>Με το χαρτί του μέτρου τοποθετημένο στο κέντρο της παρεούλας καλέσαμε το κάθε παιδί να τοποθετήσει τα σχήματά του, όπου και όπως θέλει μέσα στο κολλάζ.</a:t>
            </a:r>
            <a:endParaRPr lang="el-GR" dirty="0"/>
          </a:p>
        </p:txBody>
      </p:sp>
      <p:pic>
        <p:nvPicPr>
          <p:cNvPr id="6" name="Content Placeholder 4" descr="Χαρτοκοπτική"/>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8580" y="1600200"/>
            <a:ext cx="3597840" cy="4525963"/>
          </a:xfrm>
        </p:spPr>
      </p:pic>
    </p:spTree>
    <p:extLst>
      <p:ext uri="{BB962C8B-B14F-4D97-AF65-F5344CB8AC3E}">
        <p14:creationId xmlns:p14="http://schemas.microsoft.com/office/powerpoint/2010/main" val="272475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solidFill>
                  <a:srgbClr val="5075BC"/>
                </a:solidFill>
              </a:rPr>
              <a:t>Εικαστική </a:t>
            </a:r>
            <a:r>
              <a:rPr lang="el-GR" sz="4000" dirty="0" smtClean="0">
                <a:solidFill>
                  <a:srgbClr val="5075BC"/>
                </a:solidFill>
              </a:rPr>
              <a:t>Δραστηριότητα</a:t>
            </a:r>
            <a:r>
              <a:rPr lang="en-US" sz="4000" dirty="0"/>
              <a:t>:</a:t>
            </a:r>
            <a:r>
              <a:rPr lang="el-GR" sz="4000" dirty="0" smtClean="0">
                <a:solidFill>
                  <a:srgbClr val="5075BC"/>
                </a:solidFill>
              </a:rPr>
              <a:t> </a:t>
            </a:r>
            <a:r>
              <a:rPr lang="en-US" sz="4000" dirty="0" smtClean="0">
                <a:solidFill>
                  <a:srgbClr val="5075BC"/>
                </a:solidFill>
              </a:rPr>
              <a:t/>
            </a:r>
            <a:br>
              <a:rPr lang="en-US" sz="4000" dirty="0" smtClean="0">
                <a:solidFill>
                  <a:srgbClr val="5075BC"/>
                </a:solidFill>
              </a:rPr>
            </a:br>
            <a:r>
              <a:rPr lang="el-GR" sz="4000" dirty="0" smtClean="0">
                <a:solidFill>
                  <a:srgbClr val="5075BC"/>
                </a:solidFill>
              </a:rPr>
              <a:t>Ζωγραφική </a:t>
            </a:r>
            <a:r>
              <a:rPr lang="el-GR" sz="4000" dirty="0">
                <a:solidFill>
                  <a:srgbClr val="5075BC"/>
                </a:solidFill>
              </a:rPr>
              <a:t>με ψαλίδι (</a:t>
            </a:r>
            <a:r>
              <a:rPr lang="en-US" sz="4000" dirty="0">
                <a:solidFill>
                  <a:srgbClr val="5075BC"/>
                </a:solidFill>
              </a:rPr>
              <a:t>4</a:t>
            </a:r>
            <a:r>
              <a:rPr lang="el-GR" sz="4000" dirty="0">
                <a:solidFill>
                  <a:srgbClr val="5075BC"/>
                </a:solidFill>
              </a:rPr>
              <a:t>/</a:t>
            </a:r>
            <a:r>
              <a:rPr lang="en-US" sz="4000" dirty="0">
                <a:solidFill>
                  <a:srgbClr val="5075BC"/>
                </a:solidFill>
              </a:rPr>
              <a:t>5</a:t>
            </a:r>
            <a:r>
              <a:rPr lang="el-GR" sz="4000" dirty="0">
                <a:solidFill>
                  <a:srgbClr val="5075BC"/>
                </a:solidFill>
              </a:rPr>
              <a:t>) </a:t>
            </a:r>
          </a:p>
        </p:txBody>
      </p:sp>
      <p:pic>
        <p:nvPicPr>
          <p:cNvPr id="7" name="Picture Placeholder 6" descr="Το έργο των παιδιών"/>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1792288" y="1772816"/>
            <a:ext cx="5486400" cy="3456384"/>
          </a:xfrm>
          <a:prstGeom prst="rect">
            <a:avLst/>
          </a:prstGeom>
        </p:spPr>
      </p:pic>
      <p:sp>
        <p:nvSpPr>
          <p:cNvPr id="3" name="Content Placeholder 2"/>
          <p:cNvSpPr>
            <a:spLocks noGrp="1"/>
          </p:cNvSpPr>
          <p:nvPr>
            <p:ph type="body" sz="half" idx="2"/>
          </p:nvPr>
        </p:nvSpPr>
        <p:spPr>
          <a:xfrm>
            <a:off x="1792288" y="5373216"/>
            <a:ext cx="5486400" cy="510952"/>
          </a:xfrm>
        </p:spPr>
        <p:txBody>
          <a:bodyPr>
            <a:noAutofit/>
          </a:bodyPr>
          <a:lstStyle/>
          <a:p>
            <a:pPr marL="0" indent="0" algn="ctr">
              <a:buNone/>
            </a:pPr>
            <a:r>
              <a:rPr lang="el-GR" sz="2800" dirty="0" smtClean="0"/>
              <a:t>Το αποτέλεσμα.</a:t>
            </a:r>
            <a:endParaRPr lang="el-GR" sz="2800" dirty="0"/>
          </a:p>
        </p:txBody>
      </p:sp>
    </p:spTree>
    <p:extLst>
      <p:ext uri="{BB962C8B-B14F-4D97-AF65-F5344CB8AC3E}">
        <p14:creationId xmlns:p14="http://schemas.microsoft.com/office/powerpoint/2010/main" val="243110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Εικαστική </a:t>
            </a:r>
            <a:r>
              <a:rPr lang="el-GR" sz="4000" dirty="0" smtClean="0"/>
              <a:t>Δραστηριότητα</a:t>
            </a:r>
            <a:r>
              <a:rPr lang="en-US" sz="4000" dirty="0" smtClean="0"/>
              <a:t>: </a:t>
            </a:r>
            <a:br>
              <a:rPr lang="en-US" sz="4000" dirty="0" smtClean="0"/>
            </a:br>
            <a:r>
              <a:rPr lang="el-GR" sz="4000" dirty="0" smtClean="0"/>
              <a:t>Ζωγραφική </a:t>
            </a:r>
            <a:r>
              <a:rPr lang="el-GR" sz="4000" dirty="0"/>
              <a:t>με ψαλίδι (</a:t>
            </a:r>
            <a:r>
              <a:rPr lang="en-US" sz="4000" dirty="0"/>
              <a:t>5</a:t>
            </a:r>
            <a:r>
              <a:rPr lang="el-GR" sz="4000" dirty="0"/>
              <a:t>/</a:t>
            </a:r>
            <a:r>
              <a:rPr lang="en-US" sz="4000" dirty="0"/>
              <a:t>5</a:t>
            </a:r>
            <a:r>
              <a:rPr lang="el-GR" sz="4000" dirty="0"/>
              <a:t>) </a:t>
            </a:r>
          </a:p>
        </p:txBody>
      </p:sp>
      <p:sp>
        <p:nvSpPr>
          <p:cNvPr id="4" name="Text Placeholder 3"/>
          <p:cNvSpPr>
            <a:spLocks noGrp="1"/>
          </p:cNvSpPr>
          <p:nvPr>
            <p:ph type="body" sz="half" idx="2"/>
          </p:nvPr>
        </p:nvSpPr>
        <p:spPr>
          <a:xfrm>
            <a:off x="457200" y="1628800"/>
            <a:ext cx="2890663" cy="4536504"/>
          </a:xfrm>
        </p:spPr>
        <p:txBody>
          <a:bodyPr>
            <a:normAutofit/>
          </a:bodyPr>
          <a:lstStyle/>
          <a:p>
            <a:r>
              <a:rPr lang="el-GR" sz="2600" dirty="0"/>
              <a:t>Τα παιδιά αποφάσισαν να ονομάσουν το </a:t>
            </a:r>
            <a:r>
              <a:rPr lang="el-GR" sz="2600" dirty="0" smtClean="0"/>
              <a:t>δημιούργημά </a:t>
            </a:r>
            <a:r>
              <a:rPr lang="el-GR" sz="2600" dirty="0"/>
              <a:t>τους «</a:t>
            </a:r>
            <a:r>
              <a:rPr lang="el-GR" sz="2600" dirty="0" err="1"/>
              <a:t>Καλλιτεχνοματίς</a:t>
            </a:r>
            <a:r>
              <a:rPr lang="el-GR" sz="2600" dirty="0"/>
              <a:t>».</a:t>
            </a:r>
          </a:p>
        </p:txBody>
      </p:sp>
      <p:pic>
        <p:nvPicPr>
          <p:cNvPr id="6" name="Content Placeholder 6" descr="Το έργο των παιδιών"/>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3883718" y="1308971"/>
            <a:ext cx="4463678" cy="5247351"/>
          </a:xfrm>
        </p:spPr>
      </p:pic>
    </p:spTree>
    <p:extLst>
      <p:ext uri="{BB962C8B-B14F-4D97-AF65-F5344CB8AC3E}">
        <p14:creationId xmlns:p14="http://schemas.microsoft.com/office/powerpoint/2010/main" val="157231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Η ανθρώπινη φιγούρα</a:t>
            </a:r>
          </a:p>
        </p:txBody>
      </p:sp>
      <p:sp>
        <p:nvSpPr>
          <p:cNvPr id="3" name="Content Placeholder 2"/>
          <p:cNvSpPr>
            <a:spLocks noGrp="1"/>
          </p:cNvSpPr>
          <p:nvPr>
            <p:ph sz="half" idx="1"/>
          </p:nvPr>
        </p:nvSpPr>
        <p:spPr/>
        <p:txBody>
          <a:bodyPr>
            <a:normAutofit/>
          </a:bodyPr>
          <a:lstStyle/>
          <a:p>
            <a:pPr marL="0" indent="0">
              <a:buNone/>
            </a:pPr>
            <a:r>
              <a:rPr lang="el-GR" dirty="0" smtClean="0"/>
              <a:t>Ο Ματίς είχε ως έμπνευση το χορό και την ανθρώπινη φιγούρα. </a:t>
            </a:r>
          </a:p>
          <a:p>
            <a:pPr marL="0" indent="0">
              <a:buNone/>
            </a:pPr>
            <a:r>
              <a:rPr lang="el-GR" dirty="0" smtClean="0"/>
              <a:t>Δείχνουμε στα παιδιά μερικούς πίνακες με θέμα το χορό.</a:t>
            </a:r>
            <a:endParaRPr lang="el-GR" dirty="0"/>
          </a:p>
        </p:txBody>
      </p:sp>
      <p:pic>
        <p:nvPicPr>
          <p:cNvPr id="6" name="Content Placeholder 4" descr="Πίνακες στον υπολογιστή"/>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70088"/>
            <a:ext cx="4038600" cy="3786187"/>
          </a:xfrm>
        </p:spPr>
      </p:pic>
    </p:spTree>
    <p:extLst>
      <p:ext uri="{BB962C8B-B14F-4D97-AF65-F5344CB8AC3E}">
        <p14:creationId xmlns:p14="http://schemas.microsoft.com/office/powerpoint/2010/main" val="366357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978896" cy="4525963"/>
          </a:xfrm>
        </p:spPr>
        <p:txBody>
          <a:bodyPr>
            <a:noAutofit/>
          </a:bodyPr>
          <a:lstStyle/>
          <a:p>
            <a:pPr marL="0" indent="0">
              <a:buNone/>
            </a:pPr>
            <a:r>
              <a:rPr lang="el-GR" sz="2400" b="1" dirty="0" smtClean="0"/>
              <a:t>Διδακτική πρακτική</a:t>
            </a:r>
            <a:r>
              <a:rPr lang="en-GB" sz="2400" dirty="0" smtClean="0"/>
              <a:t>:</a:t>
            </a:r>
            <a:r>
              <a:rPr lang="en-US" sz="2400" dirty="0" smtClean="0"/>
              <a:t> </a:t>
            </a:r>
            <a:r>
              <a:rPr lang="el-GR" sz="2400" dirty="0"/>
              <a:t/>
            </a:r>
            <a:br>
              <a:rPr lang="el-GR" sz="2400" dirty="0"/>
            </a:br>
            <a:r>
              <a:rPr lang="el-GR" sz="2400" dirty="0"/>
              <a:t>Ευγενία </a:t>
            </a:r>
            <a:r>
              <a:rPr lang="el-GR" sz="2400" dirty="0" smtClean="0"/>
              <a:t>Γρυπάρη,</a:t>
            </a:r>
            <a:r>
              <a:rPr lang="en-US" sz="2400" dirty="0" smtClean="0"/>
              <a:t> </a:t>
            </a:r>
            <a:br>
              <a:rPr lang="en-US" sz="2400" dirty="0" smtClean="0"/>
            </a:br>
            <a:r>
              <a:rPr lang="el-GR" sz="2400" dirty="0" smtClean="0"/>
              <a:t>Γεωργία</a:t>
            </a:r>
            <a:r>
              <a:rPr lang="en-US" sz="2400" dirty="0" smtClean="0"/>
              <a:t> K</a:t>
            </a:r>
            <a:r>
              <a:rPr lang="el-GR" sz="2400" dirty="0" err="1" smtClean="0"/>
              <a:t>αλημέρη</a:t>
            </a:r>
            <a:r>
              <a:rPr lang="en-US" sz="2400" dirty="0" smtClean="0"/>
              <a:t>.</a:t>
            </a:r>
            <a:endParaRPr lang="el-GR" sz="2400" dirty="0" smtClean="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dirty="0" err="1"/>
              <a:t>Friedman</a:t>
            </a:r>
            <a:r>
              <a:rPr lang="el-GR" altLang="en-US" sz="2400" dirty="0"/>
              <a:t>, </a:t>
            </a:r>
            <a:r>
              <a:rPr lang="el-GR" altLang="en-US" sz="2400" dirty="0" err="1"/>
              <a:t>Samantha</a:t>
            </a:r>
            <a:r>
              <a:rPr lang="el-GR" altLang="en-US" sz="2400" dirty="0"/>
              <a:t>. </a:t>
            </a:r>
            <a:r>
              <a:rPr lang="el-GR" altLang="en-US" sz="2400" b="1" dirty="0"/>
              <a:t>Ο κήπος του </a:t>
            </a:r>
            <a:r>
              <a:rPr lang="el-GR" altLang="en-US" sz="2400" b="1" dirty="0" err="1"/>
              <a:t>Ματίς</a:t>
            </a:r>
            <a:r>
              <a:rPr lang="el-GR" altLang="en-US" sz="2400" b="1" dirty="0"/>
              <a:t> : Με αναπαραγωγή έργων του </a:t>
            </a:r>
            <a:r>
              <a:rPr lang="el-GR" altLang="en-US" sz="2400" b="1" dirty="0" err="1"/>
              <a:t>Ανρί</a:t>
            </a:r>
            <a:r>
              <a:rPr lang="el-GR" altLang="en-US" sz="2400" b="1" dirty="0"/>
              <a:t> </a:t>
            </a:r>
            <a:r>
              <a:rPr lang="el-GR" altLang="en-US" sz="2400" b="1" dirty="0" err="1"/>
              <a:t>Ματίς</a:t>
            </a:r>
            <a:r>
              <a:rPr lang="el-GR" altLang="en-US" sz="2400" dirty="0"/>
              <a:t> / </a:t>
            </a:r>
            <a:r>
              <a:rPr lang="el-GR" altLang="en-US" sz="2400" dirty="0" smtClean="0"/>
              <a:t>μετάφραση </a:t>
            </a:r>
            <a:r>
              <a:rPr lang="el-GR" altLang="en-US" sz="2400" dirty="0"/>
              <a:t>Χρήστος </a:t>
            </a:r>
            <a:r>
              <a:rPr lang="el-GR" altLang="en-US" sz="2400" dirty="0" err="1"/>
              <a:t>Μπουλώτης</a:t>
            </a:r>
            <a:r>
              <a:rPr lang="el-GR" altLang="en-US" sz="2400" dirty="0"/>
              <a:t> · εικονογράφηση </a:t>
            </a:r>
            <a:r>
              <a:rPr lang="el-GR" altLang="en-US" sz="2400" dirty="0" err="1"/>
              <a:t>Christina</a:t>
            </a:r>
            <a:r>
              <a:rPr lang="el-GR" altLang="en-US" sz="2400" dirty="0"/>
              <a:t> </a:t>
            </a:r>
            <a:r>
              <a:rPr lang="el-GR" altLang="en-US" sz="2400" dirty="0" err="1"/>
              <a:t>Amodeo</a:t>
            </a:r>
            <a:r>
              <a:rPr lang="el-GR" altLang="en-US" sz="2400" dirty="0"/>
              <a:t>. - Αθήνα : Μέλισσα, 2015</a:t>
            </a:r>
            <a:r>
              <a:rPr lang="el-GR" altLang="en-US" sz="2400" dirty="0" smtClean="0"/>
              <a:t>.</a:t>
            </a:r>
            <a:endParaRPr lang="en-US" altLang="en-US" sz="2400" dirty="0" smtClean="0"/>
          </a:p>
          <a:p>
            <a:pPr marL="0" indent="0">
              <a:spcBef>
                <a:spcPts val="1200"/>
              </a:spcBef>
              <a:buNone/>
            </a:pPr>
            <a:r>
              <a:rPr lang="el-GR" altLang="el-GR" sz="2400" b="1" dirty="0" smtClean="0"/>
              <a:t>Θέμα</a:t>
            </a:r>
            <a:r>
              <a:rPr lang="en-US" altLang="el-GR" sz="2400" dirty="0" smtClean="0"/>
              <a:t>:</a:t>
            </a:r>
            <a:r>
              <a:rPr lang="el-GR" altLang="el-GR" sz="2400" dirty="0" smtClean="0"/>
              <a:t> </a:t>
            </a:r>
            <a:r>
              <a:rPr lang="el-GR" sz="2400" dirty="0"/>
              <a:t>Γνωριμία με την τέχνη του </a:t>
            </a:r>
            <a:r>
              <a:rPr lang="el-GR" sz="2400" dirty="0" err="1"/>
              <a:t>Ματίς</a:t>
            </a:r>
            <a:r>
              <a:rPr lang="el-GR" sz="2400" dirty="0"/>
              <a:t>, και ιδιαίτερα τα κολλάζ του. </a:t>
            </a:r>
          </a:p>
          <a:p>
            <a:pPr marL="0" indent="0">
              <a:spcBef>
                <a:spcPts val="1200"/>
              </a:spcBef>
              <a:buNone/>
            </a:pPr>
            <a:endParaRPr lang="en-US" altLang="en-US" sz="2400" dirty="0" smtClean="0"/>
          </a:p>
          <a:p>
            <a:pPr marL="0" indent="0">
              <a:spcBef>
                <a:spcPts val="1200"/>
              </a:spcBef>
              <a:buNone/>
            </a:pPr>
            <a:endParaRPr lang="en-GB" sz="2400" dirty="0"/>
          </a:p>
        </p:txBody>
      </p:sp>
      <p:pic>
        <p:nvPicPr>
          <p:cNvPr id="14" name="3 - Εικόνα" descr="Εξώφυλλο"/>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84631" y="1916832"/>
            <a:ext cx="3029750" cy="3924248"/>
          </a:xfrm>
          <a:prstGeom prst="rect">
            <a:avLst/>
          </a:prstGeom>
        </p:spPr>
      </p:pic>
      <p:sp>
        <p:nvSpPr>
          <p:cNvPr id="5" name="TextBox 4"/>
          <p:cNvSpPr txBox="1"/>
          <p:nvPr/>
        </p:nvSpPr>
        <p:spPr>
          <a:xfrm>
            <a:off x="8316416" y="591327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928160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Προβολή έργων του </a:t>
            </a:r>
            <a:r>
              <a:rPr lang="el-GR" sz="4000" dirty="0" err="1"/>
              <a:t>Ματίς</a:t>
            </a:r>
            <a:r>
              <a:rPr lang="el-GR" sz="4000" dirty="0"/>
              <a:t> </a:t>
            </a:r>
            <a:br>
              <a:rPr lang="el-GR" sz="4000" dirty="0"/>
            </a:br>
            <a:r>
              <a:rPr lang="el-GR" sz="4000" dirty="0"/>
              <a:t>με θέμα το χορό</a:t>
            </a:r>
          </a:p>
        </p:txBody>
      </p:sp>
      <p:pic>
        <p:nvPicPr>
          <p:cNvPr id="14338" name="Picture 2" descr="Χορός"/>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5535" y="1557338"/>
            <a:ext cx="6785629" cy="45259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28384" y="5661248"/>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3537298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Με θέμα το χορό (1/5)</a:t>
            </a:r>
          </a:p>
        </p:txBody>
      </p:sp>
      <p:sp>
        <p:nvSpPr>
          <p:cNvPr id="3" name="Content Placeholder 2"/>
          <p:cNvSpPr>
            <a:spLocks noGrp="1"/>
          </p:cNvSpPr>
          <p:nvPr>
            <p:ph sz="half" idx="1"/>
          </p:nvPr>
        </p:nvSpPr>
        <p:spPr>
          <a:xfrm>
            <a:off x="457200" y="1600200"/>
            <a:ext cx="4618856" cy="4525963"/>
          </a:xfrm>
        </p:spPr>
        <p:txBody>
          <a:bodyPr>
            <a:noAutofit/>
          </a:bodyPr>
          <a:lstStyle/>
          <a:p>
            <a:pPr marL="0" indent="0">
              <a:buNone/>
            </a:pPr>
            <a:r>
              <a:rPr lang="el-GR" dirty="0" smtClean="0"/>
              <a:t>Ανακαλούμε τη συζήτηση για την επιρροή της Ταϊτής στα έργα του ζωγράφου και προτείνουμε στα παιδιά να ζωγραφίσουν ένα </a:t>
            </a:r>
            <a:r>
              <a:rPr lang="el-GR" b="1" dirty="0" smtClean="0"/>
              <a:t>σκηνικό</a:t>
            </a:r>
            <a:r>
              <a:rPr lang="el-GR" dirty="0" smtClean="0"/>
              <a:t> εμπνευσμένο απο ένα τροπικό νησί. Για την δραστηριότητα μοιράζουμε χαρτί Α4. Χρησιμοποιούμε μαρκαδόρους και παστέλ.</a:t>
            </a:r>
            <a:endParaRPr lang="el-GR" dirty="0"/>
          </a:p>
        </p:txBody>
      </p:sp>
      <p:pic>
        <p:nvPicPr>
          <p:cNvPr id="6" name="Content Placeholder 6" descr="Ζωγραφική"/>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09976" y="1600200"/>
            <a:ext cx="3394472" cy="4525963"/>
          </a:xfrm>
        </p:spPr>
      </p:pic>
    </p:spTree>
    <p:extLst>
      <p:ext uri="{BB962C8B-B14F-4D97-AF65-F5344CB8AC3E}">
        <p14:creationId xmlns:p14="http://schemas.microsoft.com/office/powerpoint/2010/main" val="364252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Με θέμα το χορό (2/5)</a:t>
            </a:r>
          </a:p>
        </p:txBody>
      </p:sp>
      <p:sp>
        <p:nvSpPr>
          <p:cNvPr id="3" name="Content Placeholder 2"/>
          <p:cNvSpPr>
            <a:spLocks noGrp="1"/>
          </p:cNvSpPr>
          <p:nvPr>
            <p:ph sz="half" idx="1"/>
          </p:nvPr>
        </p:nvSpPr>
        <p:spPr>
          <a:xfrm>
            <a:off x="457200" y="1600200"/>
            <a:ext cx="4474840" cy="4525963"/>
          </a:xfrm>
        </p:spPr>
        <p:txBody>
          <a:bodyPr>
            <a:noAutofit/>
          </a:bodyPr>
          <a:lstStyle/>
          <a:p>
            <a:pPr marL="0" indent="0">
              <a:buNone/>
            </a:pPr>
            <a:r>
              <a:rPr lang="el-GR" sz="2600" dirty="0" smtClean="0"/>
              <a:t>Από κομμάτια (περισσεύματα) χαρτί που θυμίζουν μέλη του σώματος (κεφάλι, κορμός, χέρια, πόδια), τα παιδιά προσπαθούν να σχηματίσουν έναν άνθρωπο που χορεύει/ κινείται/ εκτελεί μια φιγούρα.</a:t>
            </a:r>
          </a:p>
          <a:p>
            <a:pPr marL="0" indent="0">
              <a:buNone/>
            </a:pPr>
            <a:r>
              <a:rPr lang="el-GR" sz="2600" dirty="0" smtClean="0"/>
              <a:t>Τελειοποιούμε την αρχική φιγούρα με ρούχα και μαλλιά από γκοφρέ χαρτί.</a:t>
            </a:r>
            <a:endParaRPr lang="el-GR" sz="2600" dirty="0"/>
          </a:p>
        </p:txBody>
      </p:sp>
      <p:pic>
        <p:nvPicPr>
          <p:cNvPr id="6" name="Content Placeholder 5" descr="Παιδική ζωγραφιά"/>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5196114" y="1738001"/>
            <a:ext cx="3490686" cy="4250361"/>
          </a:xfrm>
        </p:spPr>
      </p:pic>
    </p:spTree>
    <p:extLst>
      <p:ext uri="{BB962C8B-B14F-4D97-AF65-F5344CB8AC3E}">
        <p14:creationId xmlns:p14="http://schemas.microsoft.com/office/powerpoint/2010/main" val="3316441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Με θέμα το χορό (3/5)</a:t>
            </a:r>
          </a:p>
        </p:txBody>
      </p:sp>
      <p:pic>
        <p:nvPicPr>
          <p:cNvPr id="13314" name="Picture 2" descr="Παιδικές ζωγραφιές"/>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550" y="2161595"/>
            <a:ext cx="8229600" cy="331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3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Με θέμα το χορό (4/5</a:t>
            </a:r>
            <a:r>
              <a:rPr lang="el-GR" dirty="0" smtClean="0"/>
              <a:t>)</a:t>
            </a:r>
            <a:endParaRPr lang="el-GR" dirty="0"/>
          </a:p>
        </p:txBody>
      </p:sp>
      <p:sp>
        <p:nvSpPr>
          <p:cNvPr id="3" name="Content Placeholder 2"/>
          <p:cNvSpPr>
            <a:spLocks noGrp="1"/>
          </p:cNvSpPr>
          <p:nvPr>
            <p:ph sz="half" idx="1"/>
          </p:nvPr>
        </p:nvSpPr>
        <p:spPr/>
        <p:txBody>
          <a:bodyPr/>
          <a:lstStyle/>
          <a:p>
            <a:pPr marL="0" indent="0">
              <a:buNone/>
            </a:pPr>
            <a:r>
              <a:rPr lang="el-GR" dirty="0" smtClean="0"/>
              <a:t>Τα παιδιά παρουσιάζουν το έργο τους, ενώ συγχρόνως προσπαθούν με το σώμα τους να μιμηθούν την πόζα της φιγούρας που δημιούργησαν.</a:t>
            </a:r>
            <a:endParaRPr lang="el-GR" dirty="0"/>
          </a:p>
        </p:txBody>
      </p:sp>
      <p:pic>
        <p:nvPicPr>
          <p:cNvPr id="8" name="Content Placeholder 4" descr="Χορευτικό"/>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87032" y="1600200"/>
            <a:ext cx="2760936" cy="4525963"/>
          </a:xfrm>
        </p:spPr>
      </p:pic>
    </p:spTree>
    <p:extLst>
      <p:ext uri="{BB962C8B-B14F-4D97-AF65-F5344CB8AC3E}">
        <p14:creationId xmlns:p14="http://schemas.microsoft.com/office/powerpoint/2010/main" val="402319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l-GR" dirty="0"/>
              <a:t>Με θέμα το </a:t>
            </a:r>
            <a:r>
              <a:rPr lang="el-GR" dirty="0" smtClean="0"/>
              <a:t>χορό</a:t>
            </a:r>
            <a:r>
              <a:rPr lang="el-GR" dirty="0"/>
              <a:t> </a:t>
            </a:r>
            <a:r>
              <a:rPr lang="el-GR" dirty="0" smtClean="0"/>
              <a:t>(5/5</a:t>
            </a:r>
            <a:r>
              <a:rPr lang="el-GR" dirty="0"/>
              <a:t>)</a:t>
            </a:r>
          </a:p>
        </p:txBody>
      </p:sp>
      <p:sp>
        <p:nvSpPr>
          <p:cNvPr id="8" name="Content Placeholder 7"/>
          <p:cNvSpPr>
            <a:spLocks noGrp="1"/>
          </p:cNvSpPr>
          <p:nvPr>
            <p:ph sz="half" idx="1"/>
          </p:nvPr>
        </p:nvSpPr>
        <p:spPr>
          <a:xfrm>
            <a:off x="457200" y="1600200"/>
            <a:ext cx="3826768" cy="4525963"/>
          </a:xfrm>
        </p:spPr>
        <p:txBody>
          <a:bodyPr>
            <a:normAutofit/>
          </a:bodyPr>
          <a:lstStyle/>
          <a:p>
            <a:pPr marL="0" indent="0">
              <a:buNone/>
            </a:pPr>
            <a:r>
              <a:rPr lang="el-GR" dirty="0" smtClean="0"/>
              <a:t>Βάζουμε ένα χαρούμενο χορευτικ</a:t>
            </a:r>
            <a:r>
              <a:rPr lang="el-GR" dirty="0"/>
              <a:t>ό</a:t>
            </a:r>
            <a:r>
              <a:rPr lang="el-GR" dirty="0" smtClean="0"/>
              <a:t>, παραδοσιακό </a:t>
            </a:r>
            <a:r>
              <a:rPr lang="el-GR" dirty="0" smtClean="0">
                <a:hlinkClick r:id="rId2"/>
              </a:rPr>
              <a:t>τραγούδι </a:t>
            </a:r>
            <a:r>
              <a:rPr lang="el-GR" dirty="0" smtClean="0"/>
              <a:t>απο την Ταϊτή και αφήνουμε τα παιδιά να εκφραστουν και να χορέψουν σε όλο το χώρο της τάξης.</a:t>
            </a:r>
          </a:p>
        </p:txBody>
      </p:sp>
      <p:pic>
        <p:nvPicPr>
          <p:cNvPr id="10" name="Content Placeholder 9" descr="Τα παιδιά χορεύουν"/>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4532483" y="1844824"/>
            <a:ext cx="3924275" cy="3672408"/>
          </a:xfrm>
        </p:spPr>
      </p:pic>
    </p:spTree>
    <p:extLst>
      <p:ext uri="{BB962C8B-B14F-4D97-AF65-F5344CB8AC3E}">
        <p14:creationId xmlns:p14="http://schemas.microsoft.com/office/powerpoint/2010/main" val="3106470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a:t>
            </a:r>
            <a:r>
              <a:rPr lang="el-GR" sz="2000" dirty="0"/>
              <a:t>. Ευγενία Γρυπάρη,</a:t>
            </a:r>
            <a:r>
              <a:rPr lang="en-US" sz="2000" dirty="0"/>
              <a:t> </a:t>
            </a:r>
            <a:r>
              <a:rPr lang="el-GR" sz="2000" dirty="0" smtClean="0"/>
              <a:t>Γεωργία</a:t>
            </a:r>
            <a:r>
              <a:rPr lang="en-US" sz="2000" dirty="0" smtClean="0"/>
              <a:t> </a:t>
            </a:r>
            <a:r>
              <a:rPr lang="en-US" sz="2000" dirty="0"/>
              <a:t>K</a:t>
            </a:r>
            <a:r>
              <a:rPr lang="el-GR" sz="2000" dirty="0" err="1" smtClean="0"/>
              <a:t>αλημέρη</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Ζωγραφική και Εικονογραφημένο Βιβλίο. </a:t>
            </a:r>
            <a:r>
              <a:rPr lang="el-GR" sz="2000" dirty="0">
                <a:cs typeface="Times New Roman" pitchFamily="18" charset="0"/>
              </a:rPr>
              <a:t>Ο κήπος του </a:t>
            </a:r>
            <a:r>
              <a:rPr lang="el-GR" sz="2000" dirty="0" err="1">
                <a:cs typeface="Times New Roman" pitchFamily="18" charset="0"/>
              </a:rPr>
              <a:t>Ματίς</a:t>
            </a:r>
            <a:r>
              <a:rPr lang="el-GR" sz="2000" dirty="0">
                <a:cs typeface="Times New Roman" pitchFamily="18" charset="0"/>
              </a:rPr>
              <a:t> : Με αναπαραγωγή έργων του </a:t>
            </a:r>
            <a:r>
              <a:rPr lang="el-GR" sz="2000" dirty="0" err="1">
                <a:cs typeface="Times New Roman" pitchFamily="18" charset="0"/>
              </a:rPr>
              <a:t>Ανρί</a:t>
            </a:r>
            <a:r>
              <a:rPr lang="el-GR" sz="2000" dirty="0">
                <a:cs typeface="Times New Roman" pitchFamily="18" charset="0"/>
              </a:rPr>
              <a:t> </a:t>
            </a:r>
            <a:r>
              <a:rPr lang="el-GR" sz="2000" dirty="0" err="1">
                <a:cs typeface="Times New Roman" pitchFamily="18" charset="0"/>
              </a:rPr>
              <a:t>Ματίς</a:t>
            </a:r>
            <a:r>
              <a:rPr lang="el-GR" sz="2000" dirty="0" smtClean="0"/>
              <a:t>». Έκδοση: 1.0. Αθήνα 2016.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endParaRPr lang="el-GR" sz="2000" dirty="0"/>
          </a:p>
        </p:txBody>
      </p:sp>
    </p:spTree>
    <p:custDataLst>
      <p:tags r:id="rId1"/>
    </p:custDataLst>
    <p:extLst>
      <p:ext uri="{BB962C8B-B14F-4D97-AF65-F5344CB8AC3E}">
        <p14:creationId xmlns:p14="http://schemas.microsoft.com/office/powerpoint/2010/main" val="610186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Λίγα λόγια για το βιβλίο</a:t>
            </a:r>
          </a:p>
        </p:txBody>
      </p:sp>
      <p:sp>
        <p:nvSpPr>
          <p:cNvPr id="3" name="2 - Θέση περιεχομένου"/>
          <p:cNvSpPr>
            <a:spLocks noGrp="1"/>
          </p:cNvSpPr>
          <p:nvPr>
            <p:ph idx="1"/>
          </p:nvPr>
        </p:nvSpPr>
        <p:spPr/>
        <p:txBody>
          <a:bodyPr>
            <a:noAutofit/>
          </a:bodyPr>
          <a:lstStyle/>
          <a:p>
            <a:pPr marL="0" indent="0">
              <a:buNone/>
            </a:pPr>
            <a:r>
              <a:rPr lang="el-GR" sz="2800" dirty="0" smtClean="0"/>
              <a:t>Μια </a:t>
            </a:r>
            <a:r>
              <a:rPr lang="el-GR" sz="2800" dirty="0"/>
              <a:t>μέρα ο καλλιτέχνης </a:t>
            </a:r>
            <a:r>
              <a:rPr lang="el-GR" sz="2800" dirty="0" err="1"/>
              <a:t>Ανρί</a:t>
            </a:r>
            <a:r>
              <a:rPr lang="el-GR" sz="2800" dirty="0"/>
              <a:t> </a:t>
            </a:r>
            <a:r>
              <a:rPr lang="el-GR" sz="2800" dirty="0" err="1"/>
              <a:t>Ματίς</a:t>
            </a:r>
            <a:r>
              <a:rPr lang="el-GR" sz="2800" dirty="0"/>
              <a:t> έκοψε ένα κομμάτι άσπρο χαρτί σε σχήμα ενός μικρού πουλιού</a:t>
            </a:r>
            <a:r>
              <a:rPr lang="el-GR" sz="2800" dirty="0" smtClean="0"/>
              <a:t>...</a:t>
            </a:r>
          </a:p>
          <a:p>
            <a:pPr marL="0" indent="0">
              <a:buNone/>
            </a:pPr>
            <a:r>
              <a:rPr lang="el-GR" sz="2800" dirty="0" smtClean="0"/>
              <a:t>Έτσι </a:t>
            </a:r>
            <a:r>
              <a:rPr lang="el-GR" sz="2800" dirty="0"/>
              <a:t>ξεκινάει η ιστορία για μια νέα τέχνη, αντιπροσωπευτικά δείγματα της οποίας παρουσιάζονται </a:t>
            </a:r>
            <a:r>
              <a:rPr lang="el-GR" sz="2800" dirty="0" smtClean="0"/>
              <a:t>σε αυτό το βιβλίο: </a:t>
            </a:r>
            <a:r>
              <a:rPr lang="el-GR" sz="2800" dirty="0"/>
              <a:t>έγχρωμες αναπαραγωγές οκτώ έργων του </a:t>
            </a:r>
            <a:r>
              <a:rPr lang="el-GR" sz="2800" dirty="0" err="1"/>
              <a:t>Ματίς</a:t>
            </a:r>
            <a:r>
              <a:rPr lang="el-GR" sz="2800" dirty="0"/>
              <a:t>, τρεις από αυτές μεγάλες και αναδιπλούμενες</a:t>
            </a:r>
            <a:r>
              <a:rPr lang="el-GR" sz="2800" dirty="0" smtClean="0"/>
              <a:t>.</a:t>
            </a:r>
          </a:p>
          <a:p>
            <a:pPr marL="0" indent="0">
              <a:buNone/>
            </a:pPr>
            <a:r>
              <a:rPr lang="el-GR" sz="2800" dirty="0" smtClean="0"/>
              <a:t>Πρόκειται για ένα </a:t>
            </a:r>
            <a:r>
              <a:rPr lang="el-GR" sz="2800" b="1" dirty="0" smtClean="0"/>
              <a:t>εξαιρετικό</a:t>
            </a:r>
            <a:r>
              <a:rPr lang="el-GR" sz="2800" dirty="0" smtClean="0"/>
              <a:t> βιβλίο. </a:t>
            </a:r>
          </a:p>
          <a:p>
            <a:pPr marL="0" indent="0">
              <a:buNone/>
            </a:pPr>
            <a:endParaRPr lang="el-GR" sz="2800" b="1" dirty="0" smtClean="0"/>
          </a:p>
          <a:p>
            <a:pPr marL="0" indent="0">
              <a:buNone/>
            </a:pPr>
            <a:r>
              <a:rPr lang="el-GR" sz="2800" b="1" dirty="0" smtClean="0"/>
              <a:t>          </a:t>
            </a:r>
            <a:endParaRPr lang="el-GR" sz="2800" dirty="0"/>
          </a:p>
        </p:txBody>
      </p:sp>
    </p:spTree>
    <p:extLst>
      <p:ext uri="{BB962C8B-B14F-4D97-AF65-F5344CB8AC3E}">
        <p14:creationId xmlns:p14="http://schemas.microsoft.com/office/powerpoint/2010/main" val="3827053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82235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a:t>
            </a:r>
            <a:r>
              <a:rPr lang="el-GR" sz="4000" dirty="0" smtClean="0"/>
              <a:t>Τρίτων (1/2)</a:t>
            </a:r>
            <a:endParaRPr lang="el-GR" sz="4000" dirty="0"/>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Το </a:t>
            </a:r>
            <a:r>
              <a:rPr lang="el-GR" sz="2000" dirty="0"/>
              <a:t>Έργο αυτό κάνει χρήση των ακόλουθων έργων:</a:t>
            </a:r>
          </a:p>
          <a:p>
            <a:pPr marL="0" indent="0">
              <a:buNone/>
            </a:pPr>
            <a:r>
              <a:rPr lang="el-GR" sz="2000" dirty="0"/>
              <a:t>Εικόνα </a:t>
            </a:r>
            <a:r>
              <a:rPr lang="el-GR" sz="2000" dirty="0" smtClean="0"/>
              <a:t>1: </a:t>
            </a:r>
            <a:r>
              <a:rPr lang="el-GR" sz="2000" dirty="0"/>
              <a:t>Εξώφυλλο του βιβλίου  </a:t>
            </a:r>
            <a:r>
              <a:rPr lang="el-GR" sz="2000" dirty="0" smtClean="0"/>
              <a:t>«</a:t>
            </a:r>
            <a:r>
              <a:rPr lang="el-GR" sz="2000" dirty="0" smtClean="0">
                <a:hlinkClick r:id="rId3"/>
              </a:rPr>
              <a:t>Ο </a:t>
            </a:r>
            <a:r>
              <a:rPr lang="el-GR" sz="2000" dirty="0">
                <a:hlinkClick r:id="rId3"/>
              </a:rPr>
              <a:t>κήπος του </a:t>
            </a:r>
            <a:r>
              <a:rPr lang="el-GR" sz="2000" dirty="0" err="1">
                <a:hlinkClick r:id="rId3"/>
              </a:rPr>
              <a:t>Ματίς</a:t>
            </a:r>
            <a:r>
              <a:rPr lang="el-GR" sz="2000" dirty="0">
                <a:hlinkClick r:id="rId3"/>
              </a:rPr>
              <a:t> : Με αναπαραγωγή έργων του </a:t>
            </a:r>
            <a:r>
              <a:rPr lang="el-GR" sz="2000" dirty="0" err="1">
                <a:hlinkClick r:id="rId3"/>
              </a:rPr>
              <a:t>Ανρί</a:t>
            </a:r>
            <a:r>
              <a:rPr lang="el-GR" sz="2000" dirty="0">
                <a:hlinkClick r:id="rId3"/>
              </a:rPr>
              <a:t> </a:t>
            </a:r>
            <a:r>
              <a:rPr lang="el-GR" sz="2000" dirty="0" err="1" smtClean="0">
                <a:hlinkClick r:id="rId3"/>
              </a:rPr>
              <a:t>Ματίς</a:t>
            </a:r>
            <a:r>
              <a:rPr lang="el-GR" sz="2000" dirty="0" smtClean="0"/>
              <a:t>» </a:t>
            </a:r>
            <a:r>
              <a:rPr lang="el-GR" sz="2000" dirty="0"/>
              <a:t>/ </a:t>
            </a:r>
            <a:r>
              <a:rPr lang="el-GR" sz="2000" dirty="0" err="1"/>
              <a:t>Σαμάνθα</a:t>
            </a:r>
            <a:r>
              <a:rPr lang="el-GR" sz="2000" dirty="0"/>
              <a:t> </a:t>
            </a:r>
            <a:r>
              <a:rPr lang="el-GR" sz="2000" dirty="0" err="1"/>
              <a:t>Φρίντμαν</a:t>
            </a:r>
            <a:r>
              <a:rPr lang="el-GR" sz="2000" dirty="0"/>
              <a:t> · μετάφραση Χρήστος </a:t>
            </a:r>
            <a:r>
              <a:rPr lang="el-GR" sz="2000" dirty="0" err="1"/>
              <a:t>Μπουλώτης</a:t>
            </a:r>
            <a:r>
              <a:rPr lang="el-GR" sz="2000" dirty="0"/>
              <a:t> · εικονογράφηση </a:t>
            </a:r>
            <a:r>
              <a:rPr lang="el-GR" sz="2000" dirty="0" err="1"/>
              <a:t>Christina</a:t>
            </a:r>
            <a:r>
              <a:rPr lang="el-GR" sz="2000" dirty="0"/>
              <a:t> </a:t>
            </a:r>
            <a:r>
              <a:rPr lang="el-GR" sz="2000" dirty="0" err="1"/>
              <a:t>Amodeo</a:t>
            </a:r>
            <a:r>
              <a:rPr lang="el-GR" sz="2000" dirty="0"/>
              <a:t>. - Αθήνα : Μέλισσα, 2015</a:t>
            </a:r>
            <a:r>
              <a:rPr lang="el-GR" sz="2000" dirty="0" smtClean="0"/>
              <a:t>.</a:t>
            </a:r>
          </a:p>
          <a:p>
            <a:pPr marL="0" indent="0">
              <a:buNone/>
            </a:pPr>
            <a:r>
              <a:rPr lang="el-GR" sz="2000" dirty="0" smtClean="0"/>
              <a:t>Εικόνα 2: </a:t>
            </a:r>
            <a:r>
              <a:rPr lang="en-US" sz="2000" dirty="0">
                <a:hlinkClick r:id="rId4"/>
              </a:rPr>
              <a:t>Henri Matisse</a:t>
            </a:r>
            <a:r>
              <a:rPr lang="en-US" sz="2000" dirty="0"/>
              <a:t>, Paris, May 13th, 1913.In: </a:t>
            </a:r>
            <a:r>
              <a:rPr lang="en-US" sz="2000" i="1" dirty="0"/>
              <a:t>Men of mark.</a:t>
            </a:r>
            <a:r>
              <a:rPr lang="en-US" sz="2000" dirty="0"/>
              <a:t> (published 1913</a:t>
            </a:r>
            <a:r>
              <a:rPr lang="en-US" sz="2000" dirty="0" smtClean="0"/>
              <a:t>)</a:t>
            </a:r>
            <a:r>
              <a:rPr lang="el-GR" sz="2000" dirty="0" smtClean="0"/>
              <a:t>, </a:t>
            </a:r>
            <a:r>
              <a:rPr lang="en-US" sz="2000" dirty="0" smtClean="0"/>
              <a:t>Public Domain, Digital Collections.</a:t>
            </a:r>
          </a:p>
          <a:p>
            <a:pPr marL="0" indent="0">
              <a:buNone/>
            </a:pPr>
            <a:r>
              <a:rPr lang="el-GR" sz="2000" dirty="0" smtClean="0"/>
              <a:t>Εικόνα 3: </a:t>
            </a:r>
            <a:r>
              <a:rPr lang="en-US" sz="2000" u="sng" dirty="0">
                <a:hlinkClick r:id="rId5"/>
              </a:rPr>
              <a:t>Portrait of Henri Matisse</a:t>
            </a:r>
            <a:r>
              <a:rPr lang="en-US" sz="2000" dirty="0"/>
              <a:t>, This work is from the Carl Van </a:t>
            </a:r>
            <a:r>
              <a:rPr lang="en-US" sz="2000" dirty="0" err="1"/>
              <a:t>Vechten</a:t>
            </a:r>
            <a:r>
              <a:rPr lang="en-US" sz="2000" dirty="0"/>
              <a:t> Photographs collection at the Library of Congress. According to the library, there are no known copyright restrictions on the use of this work, Wikimedia Commons.</a:t>
            </a:r>
            <a:endParaRPr lang="el-GR" sz="2000" dirty="0"/>
          </a:p>
          <a:p>
            <a:pPr marL="0" indent="0">
              <a:buNone/>
            </a:pPr>
            <a:r>
              <a:rPr lang="el-GR" sz="2000" dirty="0" smtClean="0"/>
              <a:t>Εικόνα 4: </a:t>
            </a:r>
            <a:r>
              <a:rPr lang="en-US" sz="2000" dirty="0"/>
              <a:t>Henri Matisse, Bonheur de Vivre (Η χα</a:t>
            </a:r>
            <a:r>
              <a:rPr lang="en-US" sz="2000" dirty="0" err="1"/>
              <a:t>ρά</a:t>
            </a:r>
            <a:r>
              <a:rPr lang="en-US" sz="2000" dirty="0"/>
              <a:t> </a:t>
            </a:r>
            <a:r>
              <a:rPr lang="en-US" sz="2000" dirty="0" err="1"/>
              <a:t>της</a:t>
            </a:r>
            <a:r>
              <a:rPr lang="en-US" sz="2000" dirty="0"/>
              <a:t> </a:t>
            </a:r>
            <a:r>
              <a:rPr lang="en-US" sz="2000" dirty="0" err="1"/>
              <a:t>ζωής</a:t>
            </a:r>
            <a:r>
              <a:rPr lang="en-US" sz="2000" dirty="0"/>
              <a:t>), The Barnes Foundation, Philadelphia, Image found on </a:t>
            </a:r>
            <a:r>
              <a:rPr lang="en-US" sz="2000" u="sng" dirty="0">
                <a:hlinkClick r:id="rId6"/>
              </a:rPr>
              <a:t>Khan Academy</a:t>
            </a:r>
            <a:endParaRPr lang="el-GR" sz="2000" dirty="0"/>
          </a:p>
          <a:p>
            <a:pPr marL="0" indent="0">
              <a:buNone/>
            </a:pPr>
            <a:endParaRPr lang="en-US" sz="2000" dirty="0" smtClean="0"/>
          </a:p>
          <a:p>
            <a:pPr marL="0" indent="0">
              <a:buNone/>
            </a:pPr>
            <a:endParaRPr lang="en-US"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a:t>Σημείωμα Χρήσης Έργων Τρίτων </a:t>
            </a:r>
            <a:r>
              <a:rPr lang="el-GR" sz="4000" dirty="0" smtClean="0"/>
              <a:t>(2/2</a:t>
            </a:r>
            <a:r>
              <a:rPr lang="el-GR" sz="4000" dirty="0"/>
              <a:t>)</a:t>
            </a:r>
          </a:p>
        </p:txBody>
      </p:sp>
      <p:sp>
        <p:nvSpPr>
          <p:cNvPr id="3" name="Content Placeholder 2"/>
          <p:cNvSpPr>
            <a:spLocks noGrp="1"/>
          </p:cNvSpPr>
          <p:nvPr>
            <p:ph idx="1"/>
          </p:nvPr>
        </p:nvSpPr>
        <p:spPr/>
        <p:txBody>
          <a:bodyPr>
            <a:noAutofit/>
          </a:bodyPr>
          <a:lstStyle/>
          <a:p>
            <a:pPr marL="0" indent="0">
              <a:spcBef>
                <a:spcPts val="600"/>
              </a:spcBef>
              <a:spcAft>
                <a:spcPts val="600"/>
              </a:spcAft>
              <a:buNone/>
            </a:pPr>
            <a:r>
              <a:rPr lang="el-GR" sz="2000" dirty="0" smtClean="0"/>
              <a:t>Εικόνα 5: </a:t>
            </a:r>
            <a:r>
              <a:rPr lang="en-US" sz="2000" dirty="0"/>
              <a:t>Henri Matisse, </a:t>
            </a:r>
            <a:r>
              <a:rPr lang="en-US" sz="2000" dirty="0" err="1"/>
              <a:t>Tristesse</a:t>
            </a:r>
            <a:r>
              <a:rPr lang="en-US" sz="2000" dirty="0"/>
              <a:t> du </a:t>
            </a:r>
            <a:r>
              <a:rPr lang="en-US" sz="2000" dirty="0" err="1"/>
              <a:t>Roi</a:t>
            </a:r>
            <a:r>
              <a:rPr lang="en-US" sz="2000" dirty="0"/>
              <a:t> </a:t>
            </a:r>
            <a:r>
              <a:rPr lang="el-GR" sz="2000" dirty="0" smtClean="0"/>
              <a:t>(Οι </a:t>
            </a:r>
            <a:r>
              <a:rPr lang="el-GR" sz="2000" dirty="0"/>
              <a:t>λύπες του </a:t>
            </a:r>
            <a:r>
              <a:rPr lang="el-GR" sz="2000" dirty="0" smtClean="0"/>
              <a:t>βασιλιά)</a:t>
            </a:r>
            <a:r>
              <a:rPr lang="en-US" sz="2000" dirty="0" smtClean="0"/>
              <a:t>, </a:t>
            </a:r>
            <a:r>
              <a:rPr lang="en-US" sz="2000" dirty="0" err="1" smtClean="0"/>
              <a:t>RoGellarey</a:t>
            </a:r>
            <a:r>
              <a:rPr lang="el-GR" sz="2000" dirty="0" smtClean="0"/>
              <a:t>.</a:t>
            </a:r>
          </a:p>
          <a:p>
            <a:pPr marL="0" indent="0">
              <a:spcBef>
                <a:spcPts val="600"/>
              </a:spcBef>
              <a:spcAft>
                <a:spcPts val="600"/>
              </a:spcAft>
              <a:buNone/>
            </a:pPr>
            <a:r>
              <a:rPr lang="el-GR" sz="2000" dirty="0" smtClean="0"/>
              <a:t>Εικόνα 6: </a:t>
            </a:r>
            <a:r>
              <a:rPr lang="en-US" sz="2000" u="sng" dirty="0">
                <a:hlinkClick r:id="rId3"/>
              </a:rPr>
              <a:t>Henri Matisse's Dance</a:t>
            </a:r>
            <a:r>
              <a:rPr lang="en-US" sz="2000" dirty="0">
                <a:hlinkClick r:id="rId3"/>
              </a:rPr>
              <a:t> (I) </a:t>
            </a:r>
            <a:r>
              <a:rPr lang="en-US" sz="2000" dirty="0"/>
              <a:t>, </a:t>
            </a:r>
            <a:r>
              <a:rPr lang="en-US" sz="2000" dirty="0" err="1"/>
              <a:t>Hôtel</a:t>
            </a:r>
            <a:r>
              <a:rPr lang="en-US" sz="2000" dirty="0"/>
              <a:t> Biron, early 1909, NYC – MoMA, Wally </a:t>
            </a:r>
            <a:r>
              <a:rPr lang="en-US" sz="2000" dirty="0" err="1"/>
              <a:t>Gobetz</a:t>
            </a:r>
            <a:r>
              <a:rPr lang="en-US" sz="2000" dirty="0"/>
              <a:t>, Flickr.</a:t>
            </a:r>
            <a:endParaRPr lang="el-GR" sz="2000" dirty="0"/>
          </a:p>
          <a:p>
            <a:pPr marL="0" indent="0">
              <a:spcBef>
                <a:spcPts val="600"/>
              </a:spcBef>
              <a:spcAft>
                <a:spcPts val="600"/>
              </a:spcAft>
              <a:buNone/>
            </a:pPr>
            <a:endParaRPr lang="el-GR" sz="2000" dirty="0"/>
          </a:p>
          <a:p>
            <a:pPr marL="0" indent="0">
              <a:spcBef>
                <a:spcPts val="600"/>
              </a:spcBef>
              <a:spcAft>
                <a:spcPts val="600"/>
              </a:spcAft>
              <a:buNone/>
            </a:pPr>
            <a:endParaRPr lang="el-GR" sz="2000" dirty="0"/>
          </a:p>
          <a:p>
            <a:pPr marL="0" indent="0">
              <a:buNone/>
            </a:pPr>
            <a:endParaRPr lang="en-US" sz="2000" dirty="0" smtClean="0"/>
          </a:p>
          <a:p>
            <a:pPr marL="0" indent="0">
              <a:buNone/>
            </a:pPr>
            <a:endParaRPr lang="en-US"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88446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Η παρέμβαση</a:t>
            </a:r>
          </a:p>
        </p:txBody>
      </p:sp>
      <p:sp>
        <p:nvSpPr>
          <p:cNvPr id="3" name="2 - Θέση περιεχομένου"/>
          <p:cNvSpPr>
            <a:spLocks noGrp="1"/>
          </p:cNvSpPr>
          <p:nvPr>
            <p:ph sz="half" idx="1"/>
          </p:nvPr>
        </p:nvSpPr>
        <p:spPr/>
        <p:txBody>
          <a:bodyPr>
            <a:normAutofit/>
          </a:bodyPr>
          <a:lstStyle/>
          <a:p>
            <a:pPr marL="0" indent="0">
              <a:buNone/>
            </a:pPr>
            <a:r>
              <a:rPr lang="el-GR" dirty="0" smtClean="0"/>
              <a:t>Η ανάγνωση του βιβλίου θα οδηγήσει τα παιδιά σε μια γνωριμία με το ζωγράφο </a:t>
            </a:r>
            <a:r>
              <a:rPr lang="el-GR" dirty="0" err="1" smtClean="0"/>
              <a:t>Ματίς</a:t>
            </a:r>
            <a:r>
              <a:rPr lang="el-GR" dirty="0" smtClean="0"/>
              <a:t> και ιδιαίτερα με τα κολλάζ του. </a:t>
            </a:r>
          </a:p>
          <a:p>
            <a:pPr>
              <a:buNone/>
            </a:pPr>
            <a:r>
              <a:rPr lang="el-GR" dirty="0"/>
              <a:t>		</a:t>
            </a:r>
            <a:endParaRPr lang="el-GR" dirty="0" smtClean="0"/>
          </a:p>
          <a:p>
            <a:pPr>
              <a:buNone/>
            </a:pPr>
            <a:r>
              <a:rPr lang="el-GR" b="1" dirty="0" smtClean="0"/>
              <a:t>          </a:t>
            </a:r>
            <a:endParaRPr lang="el-GR" dirty="0"/>
          </a:p>
        </p:txBody>
      </p:sp>
      <p:pic>
        <p:nvPicPr>
          <p:cNvPr id="9218" name="Picture 2" descr="Ματί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754578" y="1600200"/>
            <a:ext cx="3825844" cy="4525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43843" y="5640447"/>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51914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Ανάγνωση Βιβλίου</a:t>
            </a:r>
          </a:p>
        </p:txBody>
      </p:sp>
      <p:sp>
        <p:nvSpPr>
          <p:cNvPr id="3" name="2 - Θέση περιεχομένου"/>
          <p:cNvSpPr>
            <a:spLocks noGrp="1"/>
          </p:cNvSpPr>
          <p:nvPr>
            <p:ph sz="half" idx="1"/>
          </p:nvPr>
        </p:nvSpPr>
        <p:spPr>
          <a:xfrm>
            <a:off x="457200" y="1600200"/>
            <a:ext cx="3538736" cy="4525963"/>
          </a:xfrm>
        </p:spPr>
        <p:txBody>
          <a:bodyPr/>
          <a:lstStyle/>
          <a:p>
            <a:pPr marL="0" indent="0">
              <a:buNone/>
            </a:pPr>
            <a:r>
              <a:rPr lang="el-GR" dirty="0" smtClean="0"/>
              <a:t>Διαβάσαμε το βιβλίο</a:t>
            </a:r>
            <a:r>
              <a:rPr lang="en-US" dirty="0" smtClean="0"/>
              <a:t> </a:t>
            </a:r>
            <a:r>
              <a:rPr lang="el-GR" dirty="0" smtClean="0"/>
              <a:t>«</a:t>
            </a:r>
            <a:r>
              <a:rPr lang="en-US" dirty="0" smtClean="0"/>
              <a:t>O </a:t>
            </a:r>
            <a:r>
              <a:rPr lang="el-GR" dirty="0" smtClean="0"/>
              <a:t>κήπος του Ματίς».</a:t>
            </a:r>
            <a:endParaRPr lang="el-GR" dirty="0"/>
          </a:p>
        </p:txBody>
      </p:sp>
      <p:pic>
        <p:nvPicPr>
          <p:cNvPr id="6" name="Content Placeholder 5" descr="Η νηπιαγωγός διαβάζει το βιβλί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28187" y="1569296"/>
            <a:ext cx="4358613" cy="3268960"/>
          </a:xfrm>
        </p:spPr>
      </p:pic>
    </p:spTree>
    <p:extLst>
      <p:ext uri="{BB962C8B-B14F-4D97-AF65-F5344CB8AC3E}">
        <p14:creationId xmlns:p14="http://schemas.microsoft.com/office/powerpoint/2010/main" val="3040440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Συζήτηση (1/3) </a:t>
            </a:r>
          </a:p>
        </p:txBody>
      </p:sp>
      <p:sp>
        <p:nvSpPr>
          <p:cNvPr id="3" name="2 - Θέση περιεχομένου"/>
          <p:cNvSpPr>
            <a:spLocks noGrp="1"/>
          </p:cNvSpPr>
          <p:nvPr>
            <p:ph sz="half" idx="1"/>
          </p:nvPr>
        </p:nvSpPr>
        <p:spPr/>
        <p:txBody>
          <a:bodyPr/>
          <a:lstStyle/>
          <a:p>
            <a:pPr marL="0" indent="0">
              <a:buNone/>
            </a:pPr>
            <a:r>
              <a:rPr lang="el-GR" dirty="0"/>
              <a:t>Συζητήσαμε για τον καλλιτέχνη Ανρί </a:t>
            </a:r>
            <a:r>
              <a:rPr lang="el-GR" dirty="0" err="1"/>
              <a:t>Ματίς</a:t>
            </a:r>
            <a:r>
              <a:rPr lang="el-GR" dirty="0" smtClean="0"/>
              <a:t>.</a:t>
            </a:r>
            <a:r>
              <a:rPr lang="en-US" dirty="0" smtClean="0"/>
              <a:t> </a:t>
            </a:r>
            <a:r>
              <a:rPr lang="el-GR" dirty="0" smtClean="0"/>
              <a:t>Είπαμε </a:t>
            </a:r>
            <a:r>
              <a:rPr lang="el-GR" dirty="0"/>
              <a:t>λίγα λόγια για τη ζωή του, τις τεχνικές του (</a:t>
            </a:r>
            <a:r>
              <a:rPr lang="en-US" dirty="0"/>
              <a:t>mural,</a:t>
            </a:r>
            <a:r>
              <a:rPr lang="el-GR" dirty="0"/>
              <a:t> </a:t>
            </a:r>
            <a:r>
              <a:rPr lang="en-US" dirty="0"/>
              <a:t>scissors paintings)</a:t>
            </a:r>
            <a:r>
              <a:rPr lang="el-GR" dirty="0"/>
              <a:t> και για τα ταξίδια που τον ενέπνευσαν.</a:t>
            </a:r>
          </a:p>
          <a:p>
            <a:pPr marL="0" indent="0">
              <a:buNone/>
            </a:pPr>
            <a:endParaRPr lang="el-GR" i="1" dirty="0"/>
          </a:p>
        </p:txBody>
      </p:sp>
      <p:pic>
        <p:nvPicPr>
          <p:cNvPr id="8194" name="Picture 2" descr="Ανρί Ματί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7207" y="1600200"/>
            <a:ext cx="3460586" cy="4525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27984"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4230468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Συζήτηση (2/3) </a:t>
            </a:r>
          </a:p>
        </p:txBody>
      </p:sp>
      <p:sp>
        <p:nvSpPr>
          <p:cNvPr id="3" name="2 - Θέση περιεχομένου"/>
          <p:cNvSpPr>
            <a:spLocks noGrp="1"/>
          </p:cNvSpPr>
          <p:nvPr>
            <p:ph type="body" sz="half" idx="2"/>
          </p:nvPr>
        </p:nvSpPr>
        <p:spPr/>
        <p:txBody>
          <a:bodyPr>
            <a:normAutofit/>
          </a:bodyPr>
          <a:lstStyle/>
          <a:p>
            <a:r>
              <a:rPr lang="el-GR" sz="2600" dirty="0"/>
              <a:t>Στον </a:t>
            </a:r>
            <a:r>
              <a:rPr lang="el-GR" sz="2600" dirty="0" err="1"/>
              <a:t>Ματίς</a:t>
            </a:r>
            <a:r>
              <a:rPr lang="el-GR" sz="2600" dirty="0"/>
              <a:t> άρεσε να κάνει τεράστια έργα στον τοίχο.</a:t>
            </a:r>
          </a:p>
        </p:txBody>
      </p:sp>
      <p:pic>
        <p:nvPicPr>
          <p:cNvPr id="6" name="Picture 2" descr="Πίνακες του Ματίς σε μουσείο"/>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168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tx2">
                    <a:lumMod val="60000"/>
                    <a:lumOff val="40000"/>
                  </a:schemeClr>
                </a:solidFill>
              </a:rPr>
              <a:t>Συζήτηση (3/3)</a:t>
            </a:r>
            <a:r>
              <a:rPr lang="el-GR" dirty="0" smtClean="0">
                <a:solidFill>
                  <a:schemeClr val="tx2">
                    <a:lumMod val="40000"/>
                    <a:lumOff val="60000"/>
                  </a:schemeClr>
                </a:solidFill>
              </a:rPr>
              <a:t> </a:t>
            </a:r>
            <a:endParaRPr lang="el-GR" dirty="0">
              <a:solidFill>
                <a:schemeClr val="tx2">
                  <a:lumMod val="40000"/>
                  <a:lumOff val="60000"/>
                </a:schemeClr>
              </a:solidFill>
            </a:endParaRPr>
          </a:p>
        </p:txBody>
      </p:sp>
      <p:sp>
        <p:nvSpPr>
          <p:cNvPr id="3" name="2 - Θέση περιεχομένου"/>
          <p:cNvSpPr>
            <a:spLocks noGrp="1"/>
          </p:cNvSpPr>
          <p:nvPr>
            <p:ph sz="half" idx="1"/>
          </p:nvPr>
        </p:nvSpPr>
        <p:spPr>
          <a:xfrm>
            <a:off x="457200" y="1600200"/>
            <a:ext cx="4474840" cy="4525963"/>
          </a:xfrm>
        </p:spPr>
        <p:txBody>
          <a:bodyPr>
            <a:normAutofit/>
          </a:bodyPr>
          <a:lstStyle/>
          <a:p>
            <a:pPr marL="0" indent="0">
              <a:buNone/>
            </a:pPr>
            <a:r>
              <a:rPr lang="el-GR" dirty="0"/>
              <a:t>Ζωγραφική με ψαλίδι (</a:t>
            </a:r>
            <a:r>
              <a:rPr lang="en-US" dirty="0"/>
              <a:t>scissors paintings</a:t>
            </a:r>
            <a:r>
              <a:rPr lang="el-GR" dirty="0"/>
              <a:t>): Τα έργα γίνονται όχι με πινέλο, αλλά κόβοντας με ψαλίδι χρωματιστά χαρτιά σε διάφορα σχήματα.  </a:t>
            </a:r>
          </a:p>
          <a:p>
            <a:pPr marL="0" indent="0">
              <a:buNone/>
            </a:pPr>
            <a:r>
              <a:rPr lang="el-GR" dirty="0"/>
              <a:t>ΠΡΟΣΟΧΗ: Είναι πολύ σημαντικό να κρατά κάποιος τα χαρτιά που περισσεύουν. </a:t>
            </a:r>
          </a:p>
        </p:txBody>
      </p:sp>
      <p:pic>
        <p:nvPicPr>
          <p:cNvPr id="7" name="Picture 2" descr="Χαρτοκοπτική"/>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rot="16200000">
            <a:off x="4626008" y="2294874"/>
            <a:ext cx="4176463" cy="313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45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Δώσε τίτλους στα έργα</a:t>
            </a:r>
          </a:p>
        </p:txBody>
      </p:sp>
      <p:sp>
        <p:nvSpPr>
          <p:cNvPr id="3" name="2 - Θέση περιεχομένου"/>
          <p:cNvSpPr>
            <a:spLocks noGrp="1"/>
          </p:cNvSpPr>
          <p:nvPr>
            <p:ph sz="half" idx="1"/>
          </p:nvPr>
        </p:nvSpPr>
        <p:spPr/>
        <p:txBody>
          <a:bodyPr>
            <a:noAutofit/>
          </a:bodyPr>
          <a:lstStyle/>
          <a:p>
            <a:pPr marL="0" indent="0">
              <a:buNone/>
            </a:pPr>
            <a:r>
              <a:rPr lang="el-GR" dirty="0" smtClean="0"/>
              <a:t>Επειδή οι τίτλοι των έργων ζωγραφικής είναι συνήθως πρωτότυποι και ευφάνταστοι, ζητάμε από τα παιδιά, για τέσσερις πίνακες του </a:t>
            </a:r>
            <a:r>
              <a:rPr lang="el-GR" dirty="0" err="1" smtClean="0"/>
              <a:t>Ματίς</a:t>
            </a:r>
            <a:r>
              <a:rPr lang="el-GR" dirty="0" smtClean="0"/>
              <a:t>, να μας πούν πώς θα ονόμαζαν το έργο που βλέπουν.</a:t>
            </a:r>
          </a:p>
          <a:p>
            <a:pPr marL="0" indent="0">
              <a:buNone/>
            </a:pPr>
            <a:endParaRPr lang="el-GR" dirty="0" smtClean="0"/>
          </a:p>
          <a:p>
            <a:pPr marL="0" indent="0">
              <a:buNone/>
            </a:pPr>
            <a:r>
              <a:rPr lang="el-GR" dirty="0"/>
              <a:t>	</a:t>
            </a:r>
          </a:p>
          <a:p>
            <a:pPr marL="0" indent="0">
              <a:buNone/>
            </a:pPr>
            <a:r>
              <a:rPr lang="en-US" dirty="0"/>
              <a:t> </a:t>
            </a:r>
            <a:r>
              <a:rPr lang="en-US" dirty="0" smtClean="0"/>
              <a:t>  </a:t>
            </a:r>
            <a:endParaRPr lang="el-GR" dirty="0" smtClean="0"/>
          </a:p>
          <a:p>
            <a:pPr marL="0" indent="0">
              <a:buNone/>
            </a:pPr>
            <a:endParaRPr lang="el-GR" dirty="0"/>
          </a:p>
          <a:p>
            <a:pPr marL="0" indent="0">
              <a:buNone/>
            </a:pPr>
            <a:r>
              <a:rPr lang="en-US" dirty="0"/>
              <a:t> </a:t>
            </a:r>
            <a:r>
              <a:rPr lang="en-US" dirty="0" smtClean="0"/>
              <a:t>  </a:t>
            </a:r>
            <a:endParaRPr lang="el-GR" dirty="0"/>
          </a:p>
        </p:txBody>
      </p:sp>
      <p:pic>
        <p:nvPicPr>
          <p:cNvPr id="6" name="Content Placeholder 4" descr="Η νηπιαγωγός δείχνει πίνακες του Ματί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3820643"/>
          </a:xfrm>
        </p:spPr>
      </p:pic>
    </p:spTree>
    <p:extLst>
      <p:ext uri="{BB962C8B-B14F-4D97-AF65-F5344CB8AC3E}">
        <p14:creationId xmlns:p14="http://schemas.microsoft.com/office/powerpoint/2010/main" val="3593876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7/1/2017 1:45:42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2056,6,"/>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4,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9218,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8194,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11,9,7,8,"/>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11266,9,"/>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14338,1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566E8C9-DB99-4083-8959-09D5B9D7929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2891</TotalTime>
  <Words>1166</Words>
  <Application>Microsoft Office PowerPoint</Application>
  <PresentationFormat>On-screen Show (4:3)</PresentationFormat>
  <Paragraphs>131</Paragraphs>
  <Slides>33</Slides>
  <Notes>9</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Η παρέμβαση</vt:lpstr>
      <vt:lpstr>Ανάγνωση Βιβλίου</vt:lpstr>
      <vt:lpstr>Συζήτηση (1/3) </vt:lpstr>
      <vt:lpstr>Συζήτηση (2/3) </vt:lpstr>
      <vt:lpstr>Συζήτηση (3/3) </vt:lpstr>
      <vt:lpstr>Δώσε τίτλους στα έργα</vt:lpstr>
      <vt:lpstr>Τίτλοι των παιδιών σε έργα του Ματίς (1/2)</vt:lpstr>
      <vt:lpstr>Τίτλοι των παιδιών σε έργα του Ματίς (2/2)</vt:lpstr>
      <vt:lpstr>Αντιστοίχηση πινάκων με τους πραγματικούς τίτλους </vt:lpstr>
      <vt:lpstr>Τα θέματα που ενέπνεαν τον Ματίς</vt:lpstr>
      <vt:lpstr>Εικαστική Δραστηριότητα: Ζωγραφική με ψαλίδι (1/4) </vt:lpstr>
      <vt:lpstr>Εικαστική Δραστηριότητα: Ζωγραφική με ψαλίδι (2/5) </vt:lpstr>
      <vt:lpstr>Εικαστική Δραστηριότητα: Ζωγραφική με ψαλίδι (3/5) </vt:lpstr>
      <vt:lpstr>Εικαστική Δραστηριότητα:  Ζωγραφική με ψαλίδι (4/5) </vt:lpstr>
      <vt:lpstr>Εικαστική Δραστηριότητα:  Ζωγραφική με ψαλίδι (5/5) </vt:lpstr>
      <vt:lpstr>Η ανθρώπινη φιγούρα</vt:lpstr>
      <vt:lpstr>Προβολή έργων του Ματίς  με θέμα το χορό</vt:lpstr>
      <vt:lpstr>Με θέμα το χορό (1/5)</vt:lpstr>
      <vt:lpstr>Με θέμα το χορό (2/5)</vt:lpstr>
      <vt:lpstr>Με θέμα το χορό (3/5)</vt:lpstr>
      <vt:lpstr>Με θέμα το χορό (4/5)</vt:lpstr>
      <vt:lpstr>Με θέμα το χορό (5/5)</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κήπος του Ματίς : Με αναπαραγωγή έργων του Ανρί Ματίς</dc:title>
  <dc:subject>Το Εικονογραφημένο Βιβλίο στην Προσχολική Εκπαίδευση</dc:subject>
  <dc:creator>Αγγελική Γιαννικοπούλου</dc:creator>
  <cp:lastModifiedBy>takis81 mark</cp:lastModifiedBy>
  <cp:revision>298</cp:revision>
  <dcterms:created xsi:type="dcterms:W3CDTF">2012-09-06T09:03:05Z</dcterms:created>
  <dcterms:modified xsi:type="dcterms:W3CDTF">2017-01-17T11:46:01Z</dcterms:modified>
  <cp:category>Ζωγραφική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