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405" r:id="rId3"/>
    <p:sldId id="425" r:id="rId4"/>
    <p:sldId id="427" r:id="rId5"/>
    <p:sldId id="428" r:id="rId6"/>
    <p:sldId id="429" r:id="rId7"/>
    <p:sldId id="430" r:id="rId8"/>
    <p:sldId id="431" r:id="rId9"/>
    <p:sldId id="432" r:id="rId10"/>
    <p:sldId id="434" r:id="rId11"/>
    <p:sldId id="437" r:id="rId12"/>
    <p:sldId id="438" r:id="rId13"/>
    <p:sldId id="439" r:id="rId14"/>
    <p:sldId id="440" r:id="rId15"/>
    <p:sldId id="441" r:id="rId16"/>
    <p:sldId id="442" r:id="rId17"/>
    <p:sldId id="290" r:id="rId18"/>
    <p:sldId id="295" r:id="rId19"/>
    <p:sldId id="299" r:id="rId20"/>
    <p:sldId id="406" r:id="rId21"/>
    <p:sldId id="291" r:id="rId22"/>
    <p:sldId id="407" r:id="rId23"/>
    <p:sldId id="293"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05"/>
            <p14:sldId id="425"/>
            <p14:sldId id="427"/>
            <p14:sldId id="428"/>
            <p14:sldId id="429"/>
            <p14:sldId id="430"/>
            <p14:sldId id="431"/>
            <p14:sldId id="432"/>
            <p14:sldId id="434"/>
            <p14:sldId id="437"/>
            <p14:sldId id="438"/>
            <p14:sldId id="439"/>
            <p14:sldId id="440"/>
            <p14:sldId id="441"/>
            <p14:sldId id="442"/>
            <p14:sldId id="290"/>
            <p14:sldId id="295"/>
            <p14:sldId id="299"/>
            <p14:sldId id="406"/>
            <p14:sldId id="291"/>
            <p14:sldId id="407"/>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9" autoAdjust="0"/>
    <p:restoredTop sz="99309" autoAdjust="0"/>
  </p:normalViewPr>
  <p:slideViewPr>
    <p:cSldViewPr>
      <p:cViewPr>
        <p:scale>
          <a:sx n="66" d="100"/>
          <a:sy n="66" d="100"/>
        </p:scale>
        <p:origin x="-588"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19673E2-3E73-4903-B159-0F8D7B9FE7F6}" type="slidenum">
              <a:rPr lang="el-GR" smtClean="0"/>
              <a:t>11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19673E2-3E73-4903-B159-0F8D7B9FE7F6}" type="slidenum">
              <a:rPr lang="el-GR" smtClean="0"/>
              <a:t>12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opencourses.uoa.gr/courses/ECD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hyperlink" Target="http://www.biblionet.gr/book/198974/%CE%95%CE%AF%CE%BC%CE%B1%CE%B9_%CE%AD%CE%BD%CE%B1%CF%82_%CE%BA%CE%B1%CE%BB%CE%BB%CE%B9%CF%84%CE%AD%CF%87%CE%BD%CE%B7%CF%8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1:</a:t>
            </a:r>
            <a:r>
              <a:rPr lang="en-US" sz="2800" dirty="0" smtClean="0">
                <a:solidFill>
                  <a:srgbClr val="5075BC"/>
                </a:solidFill>
                <a:latin typeface="+mj-lt"/>
                <a:ea typeface="+mj-ea"/>
                <a:cs typeface="+mj-cs"/>
              </a:rPr>
              <a:t> </a:t>
            </a:r>
            <a:r>
              <a:rPr lang="el-GR" sz="2800" dirty="0" smtClean="0"/>
              <a:t>Ζωγραφική 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70517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Πρόσωπα και </a:t>
            </a:r>
            <a:r>
              <a:rPr lang="el-GR" sz="4000" dirty="0" smtClean="0"/>
              <a:t>κυβισμός:</a:t>
            </a:r>
            <a:br>
              <a:rPr lang="el-GR" sz="4000" dirty="0" smtClean="0"/>
            </a:br>
            <a:r>
              <a:rPr lang="el-GR" sz="4000" dirty="0" smtClean="0"/>
              <a:t>Εικαστική </a:t>
            </a:r>
            <a:r>
              <a:rPr lang="el-GR" sz="4000" dirty="0"/>
              <a:t>Δραστηριότητα (1/4)</a:t>
            </a:r>
          </a:p>
        </p:txBody>
      </p:sp>
      <p:sp>
        <p:nvSpPr>
          <p:cNvPr id="3" name="2 - Θέση περιεχομένου"/>
          <p:cNvSpPr>
            <a:spLocks noGrp="1"/>
          </p:cNvSpPr>
          <p:nvPr>
            <p:ph sz="half" idx="1"/>
          </p:nvPr>
        </p:nvSpPr>
        <p:spPr>
          <a:xfrm>
            <a:off x="457200" y="1600200"/>
            <a:ext cx="4474840" cy="4525963"/>
          </a:xfrm>
        </p:spPr>
        <p:txBody>
          <a:bodyPr>
            <a:noAutofit/>
          </a:bodyPr>
          <a:lstStyle/>
          <a:p>
            <a:pPr marL="0" indent="0">
              <a:buNone/>
            </a:pPr>
            <a:r>
              <a:rPr lang="el-GR" sz="2400" dirty="0" smtClean="0"/>
              <a:t>Ξεκινάμε μια εικαστική δραστηριότητα όπου γινόμαστε εμείς καλλιτέχνες και δημιουργούμε δικά μας πορτρέτα στο στυλ του κυβισμού. Συγκεκριμένα δίνουμε στα παιδιά πρόσωπα σχεδιασμένα ταυτόχρονα αν φας και προφίλ και τους ζητάμε να κολλήσουν ή να σχεδιάσουν δικά τους χαρακτηριστικά και αν θέλουν να τα χρωματίσουν.</a:t>
            </a:r>
          </a:p>
          <a:p>
            <a:endParaRPr lang="el-GR" sz="2400" dirty="0"/>
          </a:p>
        </p:txBody>
      </p:sp>
      <p:pic>
        <p:nvPicPr>
          <p:cNvPr id="6" name="4 - Θέση περιεχομένου" descr="τα παιδιά ζωγραφίζουν"/>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225143" y="1772816"/>
            <a:ext cx="3296568" cy="2987040"/>
          </a:xfrm>
          <a:prstGeom prst="rect">
            <a:avLst/>
          </a:prstGeom>
        </p:spPr>
      </p:pic>
    </p:spTree>
    <p:extLst>
      <p:ext uri="{BB962C8B-B14F-4D97-AF65-F5344CB8AC3E}">
        <p14:creationId xmlns:p14="http://schemas.microsoft.com/office/powerpoint/2010/main" val="48284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Πρόσωπα και </a:t>
            </a:r>
            <a:r>
              <a:rPr lang="el-GR" sz="4000" dirty="0" smtClean="0"/>
              <a:t>κυβισμός:</a:t>
            </a:r>
            <a:br>
              <a:rPr lang="el-GR" sz="4000" dirty="0" smtClean="0"/>
            </a:br>
            <a:r>
              <a:rPr lang="el-GR" sz="4000" dirty="0" smtClean="0"/>
              <a:t>Εικαστική </a:t>
            </a:r>
            <a:r>
              <a:rPr lang="el-GR" sz="4000" dirty="0"/>
              <a:t>Δραστηριότητα (2/4)</a:t>
            </a:r>
          </a:p>
        </p:txBody>
      </p:sp>
      <p:sp>
        <p:nvSpPr>
          <p:cNvPr id="5" name="4 - Θέση αριθμού διαφάνειας"/>
          <p:cNvSpPr>
            <a:spLocks noGrp="1"/>
          </p:cNvSpPr>
          <p:nvPr>
            <p:ph type="sldNum" sz="quarter" idx="4294967295"/>
          </p:nvPr>
        </p:nvSpPr>
        <p:spPr>
          <a:xfrm>
            <a:off x="6553200" y="6356350"/>
            <a:ext cx="2133600" cy="365125"/>
          </a:xfrm>
          <a:prstGeom prst="rect">
            <a:avLst/>
          </a:prstGeom>
        </p:spPr>
        <p:txBody>
          <a:bodyPr/>
          <a:lstStyle/>
          <a:p>
            <a:fld id="{D3E31CED-6F24-4919-9799-8DEC89C08A4B}" type="slidenum">
              <a:rPr lang="el-GR" smtClean="0"/>
              <a:pPr/>
              <a:t>11</a:t>
            </a:fld>
            <a:endParaRPr lang="el-GR"/>
          </a:p>
        </p:txBody>
      </p:sp>
      <p:pic>
        <p:nvPicPr>
          <p:cNvPr id="9" name="8 - Θέση περιεχομένου" descr="Κυβιστικό πρόσωπο"/>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49048" y="1600200"/>
            <a:ext cx="3436903" cy="4525963"/>
          </a:xfrm>
        </p:spPr>
      </p:pic>
      <p:pic>
        <p:nvPicPr>
          <p:cNvPr id="11" name="10 - Θέση περιεχομένου" descr="Κυβιστικό πρόσωπο"/>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772192" y="1600200"/>
            <a:ext cx="3408616" cy="4525963"/>
          </a:xfrm>
        </p:spPr>
      </p:pic>
    </p:spTree>
    <p:extLst>
      <p:ext uri="{BB962C8B-B14F-4D97-AF65-F5344CB8AC3E}">
        <p14:creationId xmlns:p14="http://schemas.microsoft.com/office/powerpoint/2010/main" val="307558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Πρόσωπα και </a:t>
            </a:r>
            <a:r>
              <a:rPr lang="el-GR" sz="4000" dirty="0" smtClean="0"/>
              <a:t>κυβισμός:</a:t>
            </a:r>
            <a:br>
              <a:rPr lang="el-GR" sz="4000" dirty="0" smtClean="0"/>
            </a:br>
            <a:r>
              <a:rPr lang="el-GR" sz="4000" dirty="0" smtClean="0"/>
              <a:t>Εικαστική </a:t>
            </a:r>
            <a:r>
              <a:rPr lang="el-GR" sz="4000" dirty="0"/>
              <a:t>Δραστηριότητα (3/4)</a:t>
            </a:r>
          </a:p>
        </p:txBody>
      </p:sp>
      <p:pic>
        <p:nvPicPr>
          <p:cNvPr id="6" name="5 - Θέση περιεχομένου" descr="χαρακτηριστικά προσώπου"/>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724514" y="1600200"/>
            <a:ext cx="3503971" cy="4525963"/>
          </a:xfrm>
        </p:spPr>
      </p:pic>
      <p:pic>
        <p:nvPicPr>
          <p:cNvPr id="7" name="6 - Θέση περιεχομένου" descr="χαρακτηριστικά προσώπου"/>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648200" y="2607429"/>
            <a:ext cx="4038600" cy="2511504"/>
          </a:xfrm>
        </p:spPr>
      </p:pic>
      <p:sp>
        <p:nvSpPr>
          <p:cNvPr id="5" name="4 - Θέση αριθμού διαφάνειας"/>
          <p:cNvSpPr>
            <a:spLocks noGrp="1"/>
          </p:cNvSpPr>
          <p:nvPr>
            <p:ph type="sldNum" sz="quarter" idx="4294967295"/>
          </p:nvPr>
        </p:nvSpPr>
        <p:spPr>
          <a:xfrm>
            <a:off x="6553200" y="6356350"/>
            <a:ext cx="2133600" cy="365125"/>
          </a:xfrm>
          <a:prstGeom prst="rect">
            <a:avLst/>
          </a:prstGeom>
        </p:spPr>
        <p:txBody>
          <a:bodyPr/>
          <a:lstStyle/>
          <a:p>
            <a:fld id="{D3E31CED-6F24-4919-9799-8DEC89C08A4B}" type="slidenum">
              <a:rPr lang="el-GR" smtClean="0"/>
              <a:pPr/>
              <a:t>12</a:t>
            </a:fld>
            <a:endParaRPr lang="el-GR"/>
          </a:p>
        </p:txBody>
      </p:sp>
    </p:spTree>
    <p:extLst>
      <p:ext uri="{BB962C8B-B14F-4D97-AF65-F5344CB8AC3E}">
        <p14:creationId xmlns:p14="http://schemas.microsoft.com/office/powerpoint/2010/main" val="951164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Πρόσωπα και </a:t>
            </a:r>
            <a:r>
              <a:rPr lang="el-GR" sz="4000" dirty="0" smtClean="0"/>
              <a:t>κυβισμός:</a:t>
            </a:r>
            <a:br>
              <a:rPr lang="el-GR" sz="4000" dirty="0" smtClean="0"/>
            </a:br>
            <a:r>
              <a:rPr lang="el-GR" sz="4000" dirty="0" smtClean="0"/>
              <a:t>Εικαστική </a:t>
            </a:r>
            <a:r>
              <a:rPr lang="el-GR" sz="4000" dirty="0"/>
              <a:t>Δραστηριότητα (4/4)</a:t>
            </a:r>
          </a:p>
        </p:txBody>
      </p:sp>
      <p:pic>
        <p:nvPicPr>
          <p:cNvPr id="5" name="4 - Θέση περιεχομένου" descr="τα παιδιά ζωγραφίζουν"/>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68426"/>
            <a:ext cx="4038600" cy="2989511"/>
          </a:xfrm>
        </p:spPr>
      </p:pic>
      <p:pic>
        <p:nvPicPr>
          <p:cNvPr id="6" name="5 - Θέση περιεχομένου" descr="τα παιδιά ζωγραφίζουν"/>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92363" y="1600200"/>
            <a:ext cx="3350273" cy="4525963"/>
          </a:xfrm>
        </p:spPr>
      </p:pic>
    </p:spTree>
    <p:extLst>
      <p:ext uri="{BB962C8B-B14F-4D97-AF65-F5344CB8AC3E}">
        <p14:creationId xmlns:p14="http://schemas.microsoft.com/office/powerpoint/2010/main" val="3243649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Μερικά από τα έργα των παιδιών (1/2)</a:t>
            </a:r>
          </a:p>
        </p:txBody>
      </p:sp>
      <p:pic>
        <p:nvPicPr>
          <p:cNvPr id="6" name="Picture 3" descr="παιδική ζωγραφιά"/>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778744" y="1600200"/>
            <a:ext cx="3395511" cy="4525963"/>
          </a:xfrm>
          <a:prstGeom prst="rect">
            <a:avLst/>
          </a:prstGeom>
          <a:noFill/>
        </p:spPr>
      </p:pic>
      <p:pic>
        <p:nvPicPr>
          <p:cNvPr id="9" name="Picture 3" descr="παιδική ζωγραφιά"/>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969744" y="1600200"/>
            <a:ext cx="3395511" cy="4525963"/>
          </a:xfrm>
          <a:prstGeom prst="rect">
            <a:avLst/>
          </a:prstGeom>
          <a:noFill/>
        </p:spPr>
      </p:pic>
    </p:spTree>
    <p:extLst>
      <p:ext uri="{BB962C8B-B14F-4D97-AF65-F5344CB8AC3E}">
        <p14:creationId xmlns:p14="http://schemas.microsoft.com/office/powerpoint/2010/main" val="390509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274638"/>
            <a:ext cx="8229600" cy="1143000"/>
          </a:xfrm>
        </p:spPr>
        <p:txBody>
          <a:bodyPr>
            <a:noAutofit/>
          </a:bodyPr>
          <a:lstStyle/>
          <a:p>
            <a:r>
              <a:rPr lang="el-GR" sz="4000" dirty="0"/>
              <a:t>Μερικά από τα έργα των παιδιών (2/2)</a:t>
            </a:r>
          </a:p>
        </p:txBody>
      </p:sp>
      <p:pic>
        <p:nvPicPr>
          <p:cNvPr id="7170" name="Picture 2" descr="παιδική ζωγραφιά"/>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779264" y="1600200"/>
            <a:ext cx="3394472" cy="4525963"/>
          </a:xfrm>
          <a:prstGeom prst="rect">
            <a:avLst/>
          </a:prstGeom>
          <a:noFill/>
        </p:spPr>
      </p:pic>
      <p:pic>
        <p:nvPicPr>
          <p:cNvPr id="7171" name="Picture 3" descr="παιδική ζωγραφιά"/>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970264" y="1600200"/>
            <a:ext cx="3394472" cy="4525963"/>
          </a:xfrm>
          <a:prstGeom prst="rect">
            <a:avLst/>
          </a:prstGeom>
          <a:noFill/>
        </p:spPr>
      </p:pic>
    </p:spTree>
    <p:extLst>
      <p:ext uri="{BB962C8B-B14F-4D97-AF65-F5344CB8AC3E}">
        <p14:creationId xmlns:p14="http://schemas.microsoft.com/office/powerpoint/2010/main" val="373722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2016. </a:t>
            </a:r>
            <a:r>
              <a:rPr lang="el-GR" sz="2000" dirty="0" smtClean="0"/>
              <a:t>Αναστασία</a:t>
            </a:r>
            <a:r>
              <a:rPr lang="en-US" sz="2000" dirty="0" smtClean="0"/>
              <a:t> </a:t>
            </a:r>
            <a:r>
              <a:rPr lang="el-GR" sz="2000" dirty="0" smtClean="0"/>
              <a:t>Παπαντωνίου</a:t>
            </a:r>
            <a:r>
              <a:rPr lang="el-GR" sz="2000" dirty="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Ζωγραφική και Εικονογραφημένο Βιβλίο. </a:t>
            </a:r>
            <a:r>
              <a:rPr lang="el-GR" sz="2000" dirty="0">
                <a:cs typeface="Times New Roman" pitchFamily="18" charset="0"/>
              </a:rPr>
              <a:t>Είμαι ένας </a:t>
            </a:r>
            <a:r>
              <a:rPr lang="el-GR" sz="2000" dirty="0" smtClean="0">
                <a:cs typeface="Times New Roman" pitchFamily="18" charset="0"/>
              </a:rPr>
              <a:t>καλλιτέχνης</a:t>
            </a:r>
            <a:r>
              <a:rPr lang="el-GR" sz="2000" dirty="0" smtClean="0"/>
              <a:t>». Έκδοση: 1.0. Αθήνα 2016.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endParaRPr lang="el-GR" sz="2000" dirty="0"/>
          </a:p>
        </p:txBody>
      </p:sp>
    </p:spTree>
    <p:custDataLst>
      <p:tags r:id="rId1"/>
    </p:custDataLst>
    <p:extLst>
      <p:ext uri="{BB962C8B-B14F-4D97-AF65-F5344CB8AC3E}">
        <p14:creationId xmlns:p14="http://schemas.microsoft.com/office/powerpoint/2010/main" val="610186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n-US" sz="2400" dirty="0"/>
              <a:t> </a:t>
            </a:r>
            <a:r>
              <a:rPr lang="el-GR" sz="2400" dirty="0" smtClean="0"/>
              <a:t>Αναστασία</a:t>
            </a:r>
            <a:r>
              <a:rPr lang="en-US" sz="2400" dirty="0" smtClean="0"/>
              <a:t> </a:t>
            </a:r>
            <a:r>
              <a:rPr lang="el-GR" sz="2400" dirty="0" smtClean="0"/>
              <a:t>Παπαντωνίου</a:t>
            </a:r>
            <a:r>
              <a:rPr lang="el-GR" sz="2400" dirty="0"/>
              <a:t>.</a:t>
            </a:r>
            <a:endParaRPr lang="el-GR" sz="2400" dirty="0" smtClean="0"/>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altLang="en-US" sz="2400" b="1" dirty="0"/>
              <a:t>Είμαι ένας καλλιτέχνης </a:t>
            </a:r>
            <a:r>
              <a:rPr lang="el-GR" altLang="en-US" sz="2400" dirty="0"/>
              <a:t>/ εικονογράφηση Μάρτα Άλτες. - Αθήνα : </a:t>
            </a:r>
            <a:r>
              <a:rPr lang="el-GR" altLang="en-US" sz="2400" dirty="0" err="1"/>
              <a:t>Key</a:t>
            </a:r>
            <a:r>
              <a:rPr lang="el-GR" altLang="en-US" sz="2400" dirty="0"/>
              <a:t> </a:t>
            </a:r>
            <a:r>
              <a:rPr lang="el-GR" altLang="en-US" sz="2400" dirty="0" err="1"/>
              <a:t>Books</a:t>
            </a:r>
            <a:r>
              <a:rPr lang="el-GR" altLang="en-US" sz="2400" dirty="0"/>
              <a:t>, 2014</a:t>
            </a:r>
            <a:r>
              <a:rPr lang="el-GR" altLang="en-US" sz="2400" dirty="0" smtClean="0"/>
              <a:t>.</a:t>
            </a:r>
            <a:endParaRPr lang="en-US" altLang="en-US" sz="2400" dirty="0" smtClean="0"/>
          </a:p>
          <a:p>
            <a:pPr marL="0" indent="0">
              <a:spcBef>
                <a:spcPts val="1200"/>
              </a:spcBef>
              <a:buNone/>
            </a:pPr>
            <a:r>
              <a:rPr lang="el-GR" sz="2400" b="1" dirty="0" smtClean="0"/>
              <a:t>Θέμα</a:t>
            </a:r>
            <a:r>
              <a:rPr lang="el-GR" sz="2400" dirty="0" smtClean="0"/>
              <a:t>: Γνωριμία </a:t>
            </a:r>
            <a:r>
              <a:rPr lang="el-GR" sz="2400" dirty="0"/>
              <a:t>με τον </a:t>
            </a:r>
            <a:r>
              <a:rPr lang="el-GR" sz="2400" dirty="0" smtClean="0"/>
              <a:t>κυβισμό.</a:t>
            </a:r>
            <a:endParaRPr lang="el-GR" sz="2400" b="1" dirty="0"/>
          </a:p>
          <a:p>
            <a:pPr marL="0" indent="0">
              <a:spcBef>
                <a:spcPts val="1200"/>
              </a:spcBef>
              <a:buNone/>
            </a:pPr>
            <a:endParaRPr lang="en-GB" sz="2400" dirty="0"/>
          </a:p>
        </p:txBody>
      </p:sp>
      <p:pic>
        <p:nvPicPr>
          <p:cNvPr id="6" name="Picture 2" descr="Εξώφυλλο του βιβλίου.&#10;"/>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60032" y="1628800"/>
            <a:ext cx="3528392" cy="4536503"/>
          </a:xfrm>
          <a:prstGeom prst="rect">
            <a:avLst/>
          </a:prstGeom>
          <a:noFill/>
        </p:spPr>
      </p:pic>
      <p:sp>
        <p:nvSpPr>
          <p:cNvPr id="5" name="TextBox 4"/>
          <p:cNvSpPr txBox="1"/>
          <p:nvPr/>
        </p:nvSpPr>
        <p:spPr>
          <a:xfrm>
            <a:off x="4387859"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92816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82235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ενδεικτικές σελίδες του βιβλίου «</a:t>
            </a:r>
            <a:r>
              <a:rPr lang="el-GR" sz="2000" dirty="0">
                <a:hlinkClick r:id="rId3"/>
              </a:rPr>
              <a:t>Είμαι ένας καλλιτέχνης</a:t>
            </a:r>
            <a:r>
              <a:rPr lang="el-GR" sz="2000" dirty="0"/>
              <a:t>» / εικονογράφηση Μάρτα Άλτες. - Αθήνα: </a:t>
            </a:r>
            <a:r>
              <a:rPr lang="el-GR" sz="2000" dirty="0" err="1"/>
              <a:t>Key</a:t>
            </a:r>
            <a:r>
              <a:rPr lang="el-GR" sz="2000" dirty="0"/>
              <a:t> </a:t>
            </a:r>
            <a:r>
              <a:rPr lang="el-GR" sz="2000" dirty="0" err="1"/>
              <a:t>Books</a:t>
            </a:r>
            <a:r>
              <a:rPr lang="el-GR" sz="2000" dirty="0"/>
              <a:t>, 2014.</a:t>
            </a:r>
            <a:r>
              <a:rPr lang="en-GB" sz="2000" dirty="0"/>
              <a:t> </a:t>
            </a:r>
            <a:r>
              <a:rPr lang="el-GR" sz="2000" dirty="0" err="1"/>
              <a:t>Biblionet</a:t>
            </a:r>
            <a:r>
              <a:rPr lang="el-GR" sz="2000" dirty="0" smtClean="0"/>
              <a:t>.</a:t>
            </a:r>
          </a:p>
          <a:p>
            <a:pPr marL="0" indent="0">
              <a:spcBef>
                <a:spcPts val="600"/>
              </a:spcBef>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Λίγα λόγια για το βιβλίο</a:t>
            </a:r>
          </a:p>
        </p:txBody>
      </p:sp>
      <p:sp>
        <p:nvSpPr>
          <p:cNvPr id="3" name="2 - Θέση περιεχομένου"/>
          <p:cNvSpPr>
            <a:spLocks noGrp="1"/>
          </p:cNvSpPr>
          <p:nvPr>
            <p:ph idx="1"/>
          </p:nvPr>
        </p:nvSpPr>
        <p:spPr/>
        <p:txBody>
          <a:bodyPr>
            <a:noAutofit/>
          </a:bodyPr>
          <a:lstStyle/>
          <a:p>
            <a:pPr marL="0" indent="0">
              <a:buNone/>
            </a:pPr>
            <a:r>
              <a:rPr lang="el-GR" sz="2800" dirty="0" smtClean="0"/>
              <a:t>Το βιβλίο αναφέρεται σε ένα αγόρι που αγαπάει την τέχνη και δεν μπορεί να σταματήσει να δημιουργεί. Αγαπάει τα χρώματα, τα σχήματα, τις υφές και εμπνέεται από τα πάντα. Υπάρχει, όμως, μόνο ένα πρόβλημα, η μαμά του δεν ενθουσιάζεται πολύ με τα έργα του. Αλλά το αγόρι το 'χει βάλει σκοπό να κάνει την μαμά του να χαμογελάσει. Ετοιμάζεται να δημιουργήσει το καλύτερο του έργο και σε μεγάλη κλίμακα... Ένα </a:t>
            </a:r>
            <a:r>
              <a:rPr lang="el-GR" sz="2800" b="1" dirty="0" smtClean="0"/>
              <a:t>εξαιρετικό βιβλίο </a:t>
            </a:r>
            <a:r>
              <a:rPr lang="el-GR" sz="2800" dirty="0" smtClean="0"/>
              <a:t>που θα ενθουσιάσει μικρούς και μεγάλους. </a:t>
            </a:r>
          </a:p>
          <a:p>
            <a:pPr>
              <a:buNone/>
            </a:pPr>
            <a:endParaRPr lang="el-GR" sz="2800" dirty="0" smtClean="0"/>
          </a:p>
          <a:p>
            <a:pPr>
              <a:buNone/>
            </a:pPr>
            <a:endParaRPr lang="el-GR" sz="2800" dirty="0"/>
          </a:p>
        </p:txBody>
      </p:sp>
    </p:spTree>
    <p:extLst>
      <p:ext uri="{BB962C8B-B14F-4D97-AF65-F5344CB8AC3E}">
        <p14:creationId xmlns:p14="http://schemas.microsoft.com/office/powerpoint/2010/main" val="1585427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Ανάγνωση βιβλίου</a:t>
            </a:r>
          </a:p>
        </p:txBody>
      </p:sp>
      <p:sp>
        <p:nvSpPr>
          <p:cNvPr id="3" name="2 - Θέση περιεχομένου"/>
          <p:cNvSpPr>
            <a:spLocks noGrp="1"/>
          </p:cNvSpPr>
          <p:nvPr>
            <p:ph sz="half" idx="1"/>
          </p:nvPr>
        </p:nvSpPr>
        <p:spPr/>
        <p:txBody>
          <a:bodyPr/>
          <a:lstStyle/>
          <a:p>
            <a:pPr marL="0" indent="0">
              <a:buNone/>
            </a:pPr>
            <a:r>
              <a:rPr lang="el-GR" dirty="0" smtClean="0"/>
              <a:t>Διαβάσαμε το βιβλίο «Είμαι ένας καλλιτέχνης».</a:t>
            </a:r>
            <a:endParaRPr lang="el-GR" dirty="0"/>
          </a:p>
        </p:txBody>
      </p:sp>
      <p:pic>
        <p:nvPicPr>
          <p:cNvPr id="6" name="4 - Θέση περιεχομένου"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821026" y="1556792"/>
            <a:ext cx="3882642" cy="3456384"/>
          </a:xfrm>
        </p:spPr>
      </p:pic>
    </p:spTree>
    <p:extLst>
      <p:ext uri="{BB962C8B-B14F-4D97-AF65-F5344CB8AC3E}">
        <p14:creationId xmlns:p14="http://schemas.microsoft.com/office/powerpoint/2010/main" val="318765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Προβολή κυβιστικών έργων τέχνης (</a:t>
            </a:r>
            <a:r>
              <a:rPr lang="el-GR" sz="4000" dirty="0" smtClean="0"/>
              <a:t>1/3) </a:t>
            </a:r>
            <a:endParaRPr lang="el-GR" sz="4000" dirty="0"/>
          </a:p>
        </p:txBody>
      </p:sp>
      <p:sp>
        <p:nvSpPr>
          <p:cNvPr id="3" name="2 - Θέση περιεχομένου"/>
          <p:cNvSpPr>
            <a:spLocks noGrp="1"/>
          </p:cNvSpPr>
          <p:nvPr>
            <p:ph sz="half" idx="1"/>
          </p:nvPr>
        </p:nvSpPr>
        <p:spPr/>
        <p:txBody>
          <a:bodyPr>
            <a:normAutofit/>
          </a:bodyPr>
          <a:lstStyle/>
          <a:p>
            <a:pPr marL="0" indent="0">
              <a:buNone/>
            </a:pPr>
            <a:r>
              <a:rPr lang="el-GR" sz="2400" dirty="0" smtClean="0"/>
              <a:t>Με αφορμή το «Πολλαπλό </a:t>
            </a:r>
            <a:r>
              <a:rPr lang="el-GR" sz="2400" dirty="0" err="1" smtClean="0"/>
              <a:t>Αυτοπορτρέτο</a:t>
            </a:r>
            <a:r>
              <a:rPr lang="el-GR" sz="2400" dirty="0" smtClean="0"/>
              <a:t>» του μικρού καλλιτέχνη…</a:t>
            </a:r>
            <a:endParaRPr lang="el-GR" sz="2400" dirty="0"/>
          </a:p>
        </p:txBody>
      </p:sp>
      <p:pic>
        <p:nvPicPr>
          <p:cNvPr id="6" name="9 - Θέση περιεχομένου" descr="Σελίδα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572000" y="1700808"/>
            <a:ext cx="4038600" cy="4099514"/>
          </a:xfrm>
        </p:spPr>
      </p:pic>
      <p:sp>
        <p:nvSpPr>
          <p:cNvPr id="7" name="TextBox 6"/>
          <p:cNvSpPr txBox="1"/>
          <p:nvPr/>
        </p:nvSpPr>
        <p:spPr>
          <a:xfrm>
            <a:off x="4083745" y="537321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71343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Προβολή κυβιστικών έργων τέχνης (</a:t>
            </a:r>
            <a:r>
              <a:rPr lang="el-GR" sz="4000" dirty="0" smtClean="0"/>
              <a:t>2/3) </a:t>
            </a:r>
            <a:endParaRPr lang="el-GR" sz="4000" dirty="0"/>
          </a:p>
        </p:txBody>
      </p:sp>
      <p:sp>
        <p:nvSpPr>
          <p:cNvPr id="3" name="2 - Θέση περιεχομένου"/>
          <p:cNvSpPr>
            <a:spLocks noGrp="1"/>
          </p:cNvSpPr>
          <p:nvPr>
            <p:ph sz="half" idx="1"/>
          </p:nvPr>
        </p:nvSpPr>
        <p:spPr/>
        <p:txBody>
          <a:bodyPr>
            <a:normAutofit/>
          </a:bodyPr>
          <a:lstStyle/>
          <a:p>
            <a:pPr marL="0" indent="0">
              <a:buNone/>
            </a:pPr>
            <a:r>
              <a:rPr lang="el-GR" dirty="0" smtClean="0"/>
              <a:t>… παρουσιάζονται διάφοροι κυβιστικοί πίνακες όπως η «Η γυναίκα που κλαίει» του Πάμπλο Πικάσο.</a:t>
            </a:r>
          </a:p>
          <a:p>
            <a:endParaRPr lang="el-GR" dirty="0"/>
          </a:p>
        </p:txBody>
      </p:sp>
      <p:pic>
        <p:nvPicPr>
          <p:cNvPr id="9" name="4 - Θέση περιεχομένου" descr="Η νηπιαγωγός δείχνει τον πίνακα «Η γυναίκα που κλαίει» του Πάμπλο Πικάσο.&#10;"/>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860032" y="1772816"/>
            <a:ext cx="3658349" cy="3888432"/>
          </a:xfrm>
        </p:spPr>
      </p:pic>
    </p:spTree>
    <p:extLst>
      <p:ext uri="{BB962C8B-B14F-4D97-AF65-F5344CB8AC3E}">
        <p14:creationId xmlns:p14="http://schemas.microsoft.com/office/powerpoint/2010/main" val="98213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Προβολή κυβιστικών έργων τέχνης </a:t>
            </a:r>
            <a:r>
              <a:rPr lang="el-GR" sz="4000" dirty="0" smtClean="0"/>
              <a:t>(3/3) </a:t>
            </a:r>
            <a:endParaRPr lang="el-GR" sz="4000" dirty="0"/>
          </a:p>
        </p:txBody>
      </p:sp>
      <p:sp>
        <p:nvSpPr>
          <p:cNvPr id="3" name="2 - Θέση περιεχομένου"/>
          <p:cNvSpPr>
            <a:spLocks noGrp="1"/>
          </p:cNvSpPr>
          <p:nvPr>
            <p:ph sz="half" idx="1"/>
          </p:nvPr>
        </p:nvSpPr>
        <p:spPr>
          <a:xfrm>
            <a:off x="457200" y="1600200"/>
            <a:ext cx="4258816" cy="4525963"/>
          </a:xfrm>
        </p:spPr>
        <p:txBody>
          <a:bodyPr>
            <a:noAutofit/>
          </a:bodyPr>
          <a:lstStyle/>
          <a:p>
            <a:pPr>
              <a:buFont typeface="Calibri" panose="020F0502020204030204" pitchFamily="34" charset="0"/>
              <a:buChar char="−"/>
            </a:pPr>
            <a:r>
              <a:rPr lang="el-GR" sz="2600" dirty="0" smtClean="0"/>
              <a:t>Πώς σας φαίνεται αυτός ο πίνακας παιδιά; Έχει κάτι το ιδιαίτερο;</a:t>
            </a:r>
          </a:p>
          <a:p>
            <a:pPr>
              <a:buFont typeface="Calibri" panose="020F0502020204030204" pitchFamily="34" charset="0"/>
              <a:buChar char="−"/>
            </a:pPr>
            <a:r>
              <a:rPr lang="el-GR" sz="2600" dirty="0" smtClean="0"/>
              <a:t>Έχει πολλά κομματάκια το πρόσωπό της, σαν αυτό που είδαμε πριν στο βιβλίο.</a:t>
            </a:r>
          </a:p>
          <a:p>
            <a:pPr>
              <a:buFont typeface="Calibri" panose="020F0502020204030204" pitchFamily="34" charset="0"/>
              <a:buChar char="−"/>
            </a:pPr>
            <a:r>
              <a:rPr lang="el-GR" sz="2600" dirty="0" smtClean="0"/>
              <a:t>Το μάτι της γιατί φαίνεται έτσι; Είναι περίεργο το πρόσωπό της.</a:t>
            </a:r>
          </a:p>
          <a:p>
            <a:pPr>
              <a:buFont typeface="Calibri" panose="020F0502020204030204" pitchFamily="34" charset="0"/>
              <a:buChar char="−"/>
            </a:pPr>
            <a:endParaRPr lang="el-GR" sz="2600" dirty="0"/>
          </a:p>
        </p:txBody>
      </p:sp>
      <p:pic>
        <p:nvPicPr>
          <p:cNvPr id="5" name="4 - Θέση περιεχομένου" descr="Η νηπιαγωγός δείχνει τον πίνακα «Η γυναίκα που κλαίει» του Πάμπλο Πικάσο.&#10;"/>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992363" y="1600200"/>
            <a:ext cx="3350273" cy="4525963"/>
          </a:xfrm>
        </p:spPr>
      </p:pic>
    </p:spTree>
    <p:extLst>
      <p:ext uri="{BB962C8B-B14F-4D97-AF65-F5344CB8AC3E}">
        <p14:creationId xmlns:p14="http://schemas.microsoft.com/office/powerpoint/2010/main" val="396987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Συζήτηση σχετικά με τον </a:t>
            </a:r>
            <a:r>
              <a:rPr lang="el-GR" sz="4000" dirty="0" smtClean="0"/>
              <a:t>κυβισμό</a:t>
            </a:r>
            <a:endParaRPr lang="el-GR" sz="4000" dirty="0"/>
          </a:p>
        </p:txBody>
      </p:sp>
      <p:sp>
        <p:nvSpPr>
          <p:cNvPr id="3" name="2 - Θέση περιεχομένου"/>
          <p:cNvSpPr>
            <a:spLocks noGrp="1"/>
          </p:cNvSpPr>
          <p:nvPr>
            <p:ph idx="1"/>
          </p:nvPr>
        </p:nvSpPr>
        <p:spPr/>
        <p:txBody>
          <a:bodyPr>
            <a:noAutofit/>
          </a:bodyPr>
          <a:lstStyle/>
          <a:p>
            <a:pPr marL="0" indent="0">
              <a:buNone/>
            </a:pPr>
            <a:r>
              <a:rPr lang="el-GR" sz="2800" dirty="0" smtClean="0"/>
              <a:t>Στη συνέχεια συζητήθηκε στην τάξη γιατί το πρόσωπο δείχνει κομματιασμένο και γιατί φαίνονται κάποια χαρακτηριστικά που δεν θα έπρεπε να φαίνονται. Επειδή η τάξη ήταν εξοικειωμένη με τις  έννοιες προφίλ και αν φας, ήταν εύκολο για τα παιδιά να καταλάβουν ότι ο καλλιτέχνης στα κυβιστικά έργα αποτυπώνει το θέμα του από πολλαπλές οπτικές γωνίες. </a:t>
            </a:r>
            <a:r>
              <a:rPr lang="el-GR" sz="2800" dirty="0"/>
              <a:t>Έτσι στο ίδιο πορτρέτο συνυπάρχουν στοιχεία που φαίνονται όταν κοιτά το μοντέλο του από μπροστά (αν φας) αλλά και από το πλάι (προφίλ). </a:t>
            </a:r>
          </a:p>
          <a:p>
            <a:pPr marL="0" indent="0">
              <a:buNone/>
            </a:pPr>
            <a:endParaRPr lang="el-GR" sz="2800" dirty="0"/>
          </a:p>
        </p:txBody>
      </p:sp>
    </p:spTree>
    <p:extLst>
      <p:ext uri="{BB962C8B-B14F-4D97-AF65-F5344CB8AC3E}">
        <p14:creationId xmlns:p14="http://schemas.microsoft.com/office/powerpoint/2010/main" val="21438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Σύγκριση κυβιστικών με άλλα </a:t>
            </a:r>
            <a:r>
              <a:rPr lang="el-GR" sz="4000" dirty="0" err="1"/>
              <a:t>ομόθεμα</a:t>
            </a:r>
            <a:r>
              <a:rPr lang="el-GR" sz="4000" dirty="0"/>
              <a:t> έργα </a:t>
            </a:r>
            <a:r>
              <a:rPr lang="el-GR" sz="4000" dirty="0" smtClean="0"/>
              <a:t>τέχνης</a:t>
            </a:r>
            <a:endParaRPr lang="el-GR" sz="4000" dirty="0"/>
          </a:p>
        </p:txBody>
      </p:sp>
      <p:sp>
        <p:nvSpPr>
          <p:cNvPr id="3" name="2 - Θέση περιεχομένου"/>
          <p:cNvSpPr>
            <a:spLocks noGrp="1"/>
          </p:cNvSpPr>
          <p:nvPr>
            <p:ph sz="half" idx="1"/>
          </p:nvPr>
        </p:nvSpPr>
        <p:spPr>
          <a:xfrm>
            <a:off x="457200" y="1600200"/>
            <a:ext cx="5266928" cy="4525963"/>
          </a:xfrm>
        </p:spPr>
        <p:txBody>
          <a:bodyPr>
            <a:noAutofit/>
          </a:bodyPr>
          <a:lstStyle/>
          <a:p>
            <a:pPr marL="0" indent="0">
              <a:buNone/>
            </a:pPr>
            <a:r>
              <a:rPr lang="el-GR" sz="2400" dirty="0" smtClean="0"/>
              <a:t>Παρουσίαση έργων τέχνης ανά δύο, όπου τα παιδιά θα κληθούν να βρουν ποιος είναι ο κυβιστικός πίνακας.  Γίνεται συζήτηση για τα χαρακτηριστικά ενός κυβιστικού έργου τέχνης.</a:t>
            </a:r>
          </a:p>
          <a:p>
            <a:pPr marL="0" indent="0">
              <a:buNone/>
            </a:pPr>
            <a:r>
              <a:rPr lang="el-GR" sz="2400" dirty="0" smtClean="0"/>
              <a:t>Διαπιστώσαμε ξανά ότι στο κυβιστικό έργο διαφορετικά μέρη έχουν ζωγραφιστεί από διαφορετικές οπτικές και έτσι στο ίδιο πρόσωπο συνυπάρχουν μέρη ζωγραφισμένα αν φας και μέρη ζωγραφισμένα προφίλ. </a:t>
            </a:r>
            <a:endParaRPr lang="el-GR" sz="2400" dirty="0"/>
          </a:p>
        </p:txBody>
      </p:sp>
      <p:pic>
        <p:nvPicPr>
          <p:cNvPr id="8" name="7 - Θέση περιεχομένου" descr="Τα παιδιά συγκρίνουν πίνακες"/>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084168" y="1628800"/>
            <a:ext cx="2525487" cy="3888432"/>
          </a:xfrm>
          <a:prstGeom prst="rect">
            <a:avLst/>
          </a:prstGeom>
        </p:spPr>
      </p:pic>
    </p:spTree>
    <p:extLst>
      <p:ext uri="{BB962C8B-B14F-4D97-AF65-F5344CB8AC3E}">
        <p14:creationId xmlns:p14="http://schemas.microsoft.com/office/powerpoint/2010/main" val="24192780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7/1/2017 1:39:33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6,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78DD986-53EF-49D4-A16F-681E9B68FEC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2310</TotalTime>
  <Words>827</Words>
  <Application>Microsoft Office PowerPoint</Application>
  <PresentationFormat>On-screen Show (4:3)</PresentationFormat>
  <Paragraphs>76</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Ανάγνωση βιβλίου</vt:lpstr>
      <vt:lpstr>Προβολή κυβιστικών έργων τέχνης (1/3) </vt:lpstr>
      <vt:lpstr>Προβολή κυβιστικών έργων τέχνης (2/3) </vt:lpstr>
      <vt:lpstr>Προβολή κυβιστικών έργων τέχνης (3/3) </vt:lpstr>
      <vt:lpstr>Συζήτηση σχετικά με τον κυβισμό</vt:lpstr>
      <vt:lpstr>Σύγκριση κυβιστικών με άλλα ομόθεμα έργα τέχνης</vt:lpstr>
      <vt:lpstr>Πρόσωπα και κυβισμός: Εικαστική Δραστηριότητα (1/4)</vt:lpstr>
      <vt:lpstr>Πρόσωπα και κυβισμός: Εικαστική Δραστηριότητα (2/4)</vt:lpstr>
      <vt:lpstr>Πρόσωπα και κυβισμός: Εικαστική Δραστηριότητα (3/4)</vt:lpstr>
      <vt:lpstr>Πρόσωπα και κυβισμός: Εικαστική Δραστηριότητα (4/4)</vt:lpstr>
      <vt:lpstr>Μερικά από τα έργα των παιδιών (1/2)</vt:lpstr>
      <vt:lpstr>Μερικά από τα έργα των παιδιών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Είμαι ένας καλλιτέχνης </dc:title>
  <dc:subject>Το Εικονογραφημένο Βιβλίο στην Προσχολική Εκπαίδευση</dc:subject>
  <dc:creator>Αγγελική Γιαννικοπούλου</dc:creator>
  <cp:lastModifiedBy>takis81 mark</cp:lastModifiedBy>
  <cp:revision>269</cp:revision>
  <dcterms:created xsi:type="dcterms:W3CDTF">2012-09-06T09:03:05Z</dcterms:created>
  <dcterms:modified xsi:type="dcterms:W3CDTF">2017-01-17T11:39:48Z</dcterms:modified>
  <cp:category>Ζωγραφική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