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59" r:id="rId3"/>
    <p:sldId id="365" r:id="rId4"/>
    <p:sldId id="366" r:id="rId5"/>
    <p:sldId id="367" r:id="rId6"/>
    <p:sldId id="368" r:id="rId7"/>
    <p:sldId id="370" r:id="rId8"/>
    <p:sldId id="371" r:id="rId9"/>
    <p:sldId id="372" r:id="rId10"/>
    <p:sldId id="373" r:id="rId11"/>
    <p:sldId id="374" r:id="rId12"/>
    <p:sldId id="375" r:id="rId13"/>
    <p:sldId id="360" r:id="rId14"/>
    <p:sldId id="361" r:id="rId15"/>
    <p:sldId id="362" r:id="rId16"/>
    <p:sldId id="363" r:id="rId17"/>
    <p:sldId id="364" r:id="rId18"/>
    <p:sldId id="376"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70"/>
            <p14:sldId id="371"/>
            <p14:sldId id="372"/>
            <p14:sldId id="373"/>
            <p14:sldId id="374"/>
            <p14:sldId id="375"/>
            <p14:sldId id="360"/>
            <p14:sldId id="361"/>
            <p14:sldId id="362"/>
            <p14:sldId id="363"/>
            <p14:sldId id="364"/>
            <p14:sldId id="376"/>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εικονογραφημένο βιβλίο συναντά τις τέχνες</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hyperlink" Target="http://www.biblionet.gr/book/198974/%CE%95%CE%AF%CE%BC%CE%B1%CE%B9_%CE%AD%CE%BD%CE%B1%CF%82_%CE%BA%CE%B1%CE%BB%CE%BB%CE%B9%CF%84%CE%AD%CF%87%CE%BD%CE%B7%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utualart.com/Artwork/Cowboy/F037A542DA76108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755576" y="198884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l-GR" sz="2800" dirty="0">
                <a:solidFill>
                  <a:srgbClr val="5075BC"/>
                </a:solidFill>
                <a:latin typeface="+mj-lt"/>
                <a:ea typeface="+mj-ea"/>
                <a:cs typeface="+mj-cs"/>
              </a:rPr>
              <a:t>0</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Η </a:t>
            </a:r>
            <a:r>
              <a:rPr lang="el-GR" sz="2800" dirty="0"/>
              <a:t>τέχνη είναι παντού</a:t>
            </a: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οπτική του μικρού καλλιτέχνη </a:t>
            </a:r>
            <a:r>
              <a:rPr lang="el-GR" dirty="0" smtClean="0"/>
              <a:t>(3/4</a:t>
            </a:r>
            <a:r>
              <a:rPr lang="el-GR" dirty="0"/>
              <a:t>)</a:t>
            </a:r>
          </a:p>
        </p:txBody>
      </p:sp>
      <p:sp>
        <p:nvSpPr>
          <p:cNvPr id="3" name="Content Placeholder 2"/>
          <p:cNvSpPr>
            <a:spLocks noGrp="1"/>
          </p:cNvSpPr>
          <p:nvPr>
            <p:ph sz="half" idx="1"/>
          </p:nvPr>
        </p:nvSpPr>
        <p:spPr/>
        <p:txBody>
          <a:bodyPr/>
          <a:lstStyle/>
          <a:p>
            <a:pPr marL="0" indent="0">
              <a:buNone/>
            </a:pPr>
            <a:r>
              <a:rPr lang="el-GR" dirty="0"/>
              <a:t>"Ο μεγάλος αδερφός ξυπνάει τη μικρή αδερφή του, ενώ η μαμά κάνει δουλείες."</a:t>
            </a:r>
          </a:p>
          <a:p>
            <a:pPr marL="0" indent="0">
              <a:buNone/>
            </a:pPr>
            <a:r>
              <a:rPr lang="el-GR" dirty="0"/>
              <a:t>Τίτλος: Το κλάμα της αδελφής μου.</a:t>
            </a:r>
          </a:p>
          <a:p>
            <a:endParaRPr lang="el-GR" dirty="0"/>
          </a:p>
        </p:txBody>
      </p:sp>
      <p:pic>
        <p:nvPicPr>
          <p:cNvPr id="5" name="Content Placeholder 4" descr="Τα παιδιά αναπαριστούν μια σκηνή."/>
          <p:cNvPicPr>
            <a:picLocks noGrp="1" noChangeAspect="1"/>
          </p:cNvPicPr>
          <p:nvPr>
            <p:ph sz="half" idx="2"/>
          </p:nvPr>
        </p:nvPicPr>
        <p:blipFill>
          <a:blip r:embed="rId2" cstate="screen">
            <a:extLst>
              <a:ext uri="{28A0092B-C50C-407E-A947-70E740481C1C}">
                <a14:useLocalDpi xmlns:a14="http://schemas.microsoft.com/office/drawing/2010/main"/>
              </a:ext>
            </a:extLst>
          </a:blip>
          <a:srcRect r="-1649"/>
          <a:stretch>
            <a:fillRect/>
          </a:stretch>
        </p:blipFill>
        <p:spPr>
          <a:xfrm>
            <a:off x="4716016" y="1700808"/>
            <a:ext cx="4038600" cy="2484952"/>
          </a:xfrm>
          <a:prstGeom prst="rect">
            <a:avLst/>
          </a:prstGeom>
        </p:spPr>
      </p:pic>
    </p:spTree>
    <p:extLst>
      <p:ext uri="{BB962C8B-B14F-4D97-AF65-F5344CB8AC3E}">
        <p14:creationId xmlns:p14="http://schemas.microsoft.com/office/powerpoint/2010/main" val="417711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οπτική του μικρού καλλιτέχνη </a:t>
            </a:r>
            <a:r>
              <a:rPr lang="el-GR" dirty="0" smtClean="0"/>
              <a:t>(4/4</a:t>
            </a:r>
            <a:r>
              <a:rPr lang="el-GR" dirty="0"/>
              <a:t>)</a:t>
            </a:r>
          </a:p>
        </p:txBody>
      </p:sp>
      <p:sp>
        <p:nvSpPr>
          <p:cNvPr id="3" name="Content Placeholder 2"/>
          <p:cNvSpPr>
            <a:spLocks noGrp="1"/>
          </p:cNvSpPr>
          <p:nvPr>
            <p:ph sz="half" idx="1"/>
          </p:nvPr>
        </p:nvSpPr>
        <p:spPr/>
        <p:txBody>
          <a:bodyPr/>
          <a:lstStyle/>
          <a:p>
            <a:pPr marL="0" indent="0">
              <a:buNone/>
            </a:pPr>
            <a:r>
              <a:rPr lang="el-GR" dirty="0" smtClean="0"/>
              <a:t>"Το </a:t>
            </a:r>
            <a:r>
              <a:rPr lang="el-GR" dirty="0"/>
              <a:t>παιδί τρομάζει τη μαμά του, και εκείνη τον επιπλήττει."</a:t>
            </a:r>
          </a:p>
          <a:p>
            <a:pPr marL="0" indent="0">
              <a:buNone/>
            </a:pPr>
            <a:r>
              <a:rPr lang="el-GR" dirty="0"/>
              <a:t>Τίτλος: Το βλέμμα της μαμάς.</a:t>
            </a:r>
          </a:p>
        </p:txBody>
      </p:sp>
      <p:pic>
        <p:nvPicPr>
          <p:cNvPr id="5" name="Content Placeholder 4" descr="Τα παιδιά αναπαριστούν μια σκηνή."/>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644008" y="1844824"/>
            <a:ext cx="4038600" cy="3465644"/>
          </a:xfrm>
          <a:prstGeom prst="rect">
            <a:avLst/>
          </a:prstGeom>
        </p:spPr>
      </p:pic>
    </p:spTree>
    <p:extLst>
      <p:ext uri="{BB962C8B-B14F-4D97-AF65-F5344CB8AC3E}">
        <p14:creationId xmlns:p14="http://schemas.microsoft.com/office/powerpoint/2010/main" val="324999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Ελένη </a:t>
            </a:r>
            <a:r>
              <a:rPr lang="el-GR" sz="2000" dirty="0" err="1" smtClean="0"/>
              <a:t>Τσενεκίδη</a:t>
            </a:r>
            <a:r>
              <a:rPr lang="el-GR" sz="2000" smtClean="0"/>
              <a:t>, Μαριάννα-Σοφία </a:t>
            </a:r>
            <a:r>
              <a:rPr lang="el-GR" sz="2000" dirty="0" err="1" smtClean="0"/>
              <a:t>Ματζίρη</a:t>
            </a:r>
            <a:r>
              <a:rPr lang="el-GR" sz="2000" dirty="0" smtClean="0"/>
              <a:t>, Αγγελική </a:t>
            </a:r>
            <a:r>
              <a:rPr lang="el-GR" sz="2000" dirty="0" err="1" smtClean="0"/>
              <a:t>Γιαννικοπούλου</a:t>
            </a:r>
            <a:r>
              <a:rPr lang="el-GR" sz="2000" dirty="0"/>
              <a:t>. «Το Εικονογραφημένο Βιβλίο στην Προσχολική Εκπαίδευση</a:t>
            </a:r>
            <a:r>
              <a:rPr lang="el-GR" sz="2000" dirty="0" smtClean="0"/>
              <a:t>. </a:t>
            </a:r>
            <a:r>
              <a:rPr lang="el-GR" sz="2000" dirty="0"/>
              <a:t>Η Τ</a:t>
            </a:r>
            <a:r>
              <a:rPr lang="el-GR" sz="2000" dirty="0" smtClean="0"/>
              <a:t>έχνη </a:t>
            </a:r>
            <a:r>
              <a:rPr lang="el-GR" sz="2000" dirty="0"/>
              <a:t>Ε</a:t>
            </a:r>
            <a:r>
              <a:rPr lang="el-GR" sz="2000" dirty="0" smtClean="0"/>
              <a:t>ίναι </a:t>
            </a:r>
            <a:r>
              <a:rPr lang="el-GR" sz="2000" dirty="0"/>
              <a:t>Π</a:t>
            </a:r>
            <a:r>
              <a:rPr lang="el-GR" sz="2000" dirty="0" smtClean="0"/>
              <a:t>αντού</a:t>
            </a:r>
            <a:r>
              <a:rPr lang="el-GR" sz="2000" dirty="0"/>
              <a:t>.».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415510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dirty="0">
                <a:hlinkClick r:id="rId3"/>
              </a:rPr>
              <a:t>Είμαι ένας καλλιτέχνης</a:t>
            </a:r>
            <a:r>
              <a:rPr lang="el-GR" sz="2000" dirty="0"/>
              <a:t>» / εικονογράφηση Μάρτα Άλτες. - </a:t>
            </a:r>
            <a:r>
              <a:rPr lang="el-GR" sz="2000" dirty="0" smtClean="0"/>
              <a:t>Αθήνα: </a:t>
            </a:r>
            <a:r>
              <a:rPr lang="el-GR" sz="2000" dirty="0" err="1" smtClean="0"/>
              <a:t>Key</a:t>
            </a:r>
            <a:r>
              <a:rPr lang="el-GR" sz="2000" dirty="0" smtClean="0"/>
              <a:t> </a:t>
            </a:r>
            <a:r>
              <a:rPr lang="el-GR" sz="2000" dirty="0" err="1"/>
              <a:t>Books</a:t>
            </a:r>
            <a:r>
              <a:rPr lang="el-GR" sz="2000" dirty="0"/>
              <a:t>, 2014</a:t>
            </a:r>
            <a:r>
              <a:rPr lang="el-GR" sz="2000" dirty="0" smtClean="0"/>
              <a:t>.</a:t>
            </a:r>
            <a:r>
              <a:rPr lang="en-GB" sz="2000" dirty="0" smtClean="0"/>
              <a:t> </a:t>
            </a:r>
            <a:r>
              <a:rPr lang="el-GR" sz="2000" dirty="0" err="1" smtClean="0"/>
              <a:t>Biblionet</a:t>
            </a:r>
            <a:r>
              <a:rPr lang="el-GR" sz="2000" dirty="0" smtClean="0"/>
              <a:t>.</a:t>
            </a:r>
          </a:p>
          <a:p>
            <a:pPr marL="0" indent="0">
              <a:buNone/>
            </a:pPr>
            <a:r>
              <a:rPr lang="el-GR" sz="2000" dirty="0" smtClean="0"/>
              <a:t>Εικόνα 3: </a:t>
            </a:r>
            <a:r>
              <a:rPr lang="el-GR" sz="2000" dirty="0"/>
              <a:t>Φώτα της </a:t>
            </a:r>
            <a:r>
              <a:rPr lang="el-GR" sz="2000" dirty="0" smtClean="0"/>
              <a:t>πόλης</a:t>
            </a:r>
            <a:r>
              <a:rPr lang="en-GB" sz="2000" dirty="0"/>
              <a:t>, Copyright </a:t>
            </a:r>
            <a:r>
              <a:rPr lang="en-GB" sz="2000" dirty="0" err="1" smtClean="0"/>
              <a:t>Makrina</a:t>
            </a:r>
            <a:r>
              <a:rPr lang="en-GB" sz="2000" dirty="0" smtClean="0"/>
              <a:t> </a:t>
            </a:r>
            <a:r>
              <a:rPr lang="en-GB" sz="2000" dirty="0" err="1" smtClean="0"/>
              <a:t>Iashvili</a:t>
            </a:r>
            <a:r>
              <a:rPr lang="en-GB" sz="2000" dirty="0" smtClean="0"/>
              <a:t>, </a:t>
            </a:r>
            <a:r>
              <a:rPr lang="en-US" sz="2000" dirty="0"/>
              <a:t>All rights reserved. </a:t>
            </a:r>
            <a:endParaRPr lang="en-US" sz="2000" dirty="0" smtClean="0"/>
          </a:p>
          <a:p>
            <a:pPr marL="0" indent="0">
              <a:buNone/>
            </a:pPr>
            <a:r>
              <a:rPr lang="el-GR" sz="2000" dirty="0"/>
              <a:t>Εικόνα</a:t>
            </a:r>
            <a:r>
              <a:rPr lang="en-US" sz="2000" dirty="0"/>
              <a:t> 4: </a:t>
            </a:r>
            <a:r>
              <a:rPr lang="en-GB" sz="2000" u="sng" dirty="0">
                <a:hlinkClick r:id="rId4"/>
              </a:rPr>
              <a:t>Cowboy</a:t>
            </a:r>
            <a:r>
              <a:rPr lang="en-US" sz="2000" dirty="0"/>
              <a:t>,</a:t>
            </a:r>
            <a:r>
              <a:rPr lang="en-GB" sz="2000" dirty="0"/>
              <a:t>Copyright </a:t>
            </a:r>
            <a:r>
              <a:rPr lang="en-US" sz="2000" dirty="0"/>
              <a:t>Ellsworth Kelly. All rights reserved. Mutual Art.</a:t>
            </a: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Ελένη </a:t>
            </a:r>
            <a:r>
              <a:rPr lang="el-GR" sz="2400" dirty="0" err="1" smtClean="0"/>
              <a:t>Τσενεκίδη</a:t>
            </a:r>
            <a:r>
              <a:rPr lang="el-GR" sz="2400" dirty="0" smtClean="0"/>
              <a:t>,</a:t>
            </a:r>
            <a:endParaRPr lang="el-GR" sz="2400" dirty="0"/>
          </a:p>
          <a:p>
            <a:pPr marL="0" indent="0">
              <a:spcBef>
                <a:spcPts val="0"/>
              </a:spcBef>
              <a:buNone/>
            </a:pPr>
            <a:r>
              <a:rPr lang="el-GR" sz="2400" dirty="0" smtClean="0"/>
              <a:t>Μαριάννα-Σοφία </a:t>
            </a:r>
            <a:r>
              <a:rPr lang="el-GR" sz="2400" dirty="0" err="1" smtClean="0"/>
              <a:t>Ματζίρη</a:t>
            </a:r>
            <a:r>
              <a:rPr lang="el-GR" sz="2400" dirty="0" smtClean="0"/>
              <a:t>.</a:t>
            </a:r>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b="1" dirty="0"/>
              <a:t>Είμαι ένας καλλιτέχνης </a:t>
            </a:r>
            <a:r>
              <a:rPr lang="el-GR" altLang="en-US" sz="2400" dirty="0"/>
              <a:t>/ εικονογράφηση Μάρτα Άλτες. - Αθήνα : </a:t>
            </a:r>
            <a:r>
              <a:rPr lang="el-GR" altLang="en-US" sz="2400" dirty="0" err="1"/>
              <a:t>Key</a:t>
            </a:r>
            <a:r>
              <a:rPr lang="el-GR" altLang="en-US" sz="2400" dirty="0"/>
              <a:t> </a:t>
            </a:r>
            <a:r>
              <a:rPr lang="el-GR" altLang="en-US" sz="2400" dirty="0" err="1"/>
              <a:t>Books</a:t>
            </a:r>
            <a:r>
              <a:rPr lang="el-GR" altLang="en-US" sz="2400" dirty="0"/>
              <a:t>, 2014.</a:t>
            </a:r>
            <a:endParaRPr lang="en-GB" sz="2400" dirty="0"/>
          </a:p>
        </p:txBody>
      </p:sp>
      <p:pic>
        <p:nvPicPr>
          <p:cNvPr id="6" name="Picture 2" descr="Εξώφυλλο του βιβλίου.&#10;"/>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60032" y="1628800"/>
            <a:ext cx="3528392" cy="4536503"/>
          </a:xfrm>
          <a:prstGeom prst="rect">
            <a:avLst/>
          </a:prstGeom>
          <a:noFill/>
        </p:spPr>
      </p:pic>
      <p:sp>
        <p:nvSpPr>
          <p:cNvPr id="5" name="TextBox 4"/>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106688" cy="4525963"/>
          </a:xfrm>
        </p:spPr>
        <p:txBody>
          <a:bodyPr>
            <a:normAutofit/>
          </a:bodyPr>
          <a:lstStyle/>
          <a:p>
            <a:pPr marL="0" indent="0">
              <a:buNone/>
            </a:pPr>
            <a:r>
              <a:rPr lang="el-GR" dirty="0"/>
              <a:t>Διαβάσαμε το βιβλίο </a:t>
            </a:r>
            <a:r>
              <a:rPr lang="el-GR" dirty="0" smtClean="0"/>
              <a:t>«Είμαι </a:t>
            </a:r>
            <a:r>
              <a:rPr lang="el-GR" dirty="0"/>
              <a:t>ένας </a:t>
            </a:r>
            <a:r>
              <a:rPr lang="el-GR" dirty="0" smtClean="0"/>
              <a:t>καλλιτέχνης». </a:t>
            </a:r>
            <a:endParaRPr lang="el-GR" dirty="0"/>
          </a:p>
          <a:p>
            <a:endParaRPr lang="el-GR" dirty="0"/>
          </a:p>
        </p:txBody>
      </p:sp>
      <p:pic>
        <p:nvPicPr>
          <p:cNvPr id="5" name="Picture 3"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3950898" y="1628800"/>
            <a:ext cx="4731710" cy="4104456"/>
          </a:xfrm>
          <a:prstGeom prst="rect">
            <a:avLst/>
          </a:prstGeom>
        </p:spPr>
      </p:pic>
    </p:spTree>
    <p:extLst>
      <p:ext uri="{BB962C8B-B14F-4D97-AF65-F5344CB8AC3E}">
        <p14:creationId xmlns:p14="http://schemas.microsoft.com/office/powerpoint/2010/main" val="423357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a:t>
            </a:r>
            <a:endParaRPr lang="el-GR" dirty="0"/>
          </a:p>
        </p:txBody>
      </p:sp>
      <p:sp>
        <p:nvSpPr>
          <p:cNvPr id="3" name="Content Placeholder 2"/>
          <p:cNvSpPr>
            <a:spLocks noGrp="1"/>
          </p:cNvSpPr>
          <p:nvPr>
            <p:ph sz="half" idx="1"/>
          </p:nvPr>
        </p:nvSpPr>
        <p:spPr/>
        <p:txBody>
          <a:bodyPr/>
          <a:lstStyle/>
          <a:p>
            <a:pPr marL="0" indent="0">
              <a:buNone/>
            </a:pPr>
            <a:r>
              <a:rPr lang="el-GR" dirty="0" smtClean="0"/>
              <a:t>Και </a:t>
            </a:r>
            <a:r>
              <a:rPr lang="el-GR" dirty="0"/>
              <a:t>συζητήσαμε πολύ για τους τίτλους που βάζουν οι καλλιτέχνες στα έργα τους. </a:t>
            </a:r>
          </a:p>
          <a:p>
            <a:endParaRPr lang="el-GR" dirty="0"/>
          </a:p>
        </p:txBody>
      </p:sp>
      <p:pic>
        <p:nvPicPr>
          <p:cNvPr id="8" name="Picture 3" descr="Σελίδα από το βιβλ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927461" y="1600200"/>
            <a:ext cx="3480078" cy="4525963"/>
          </a:xfrm>
          <a:prstGeom prst="rect">
            <a:avLst/>
          </a:prstGeom>
          <a:noFill/>
        </p:spPr>
      </p:pic>
      <p:sp>
        <p:nvSpPr>
          <p:cNvPr id="5" name="TextBox 4"/>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28755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smtClean="0"/>
              <a:t>Προβολή έργων μοντέρνας τέχνης (1/3)</a:t>
            </a:r>
            <a:endParaRPr lang="el-GR" dirty="0"/>
          </a:p>
        </p:txBody>
      </p:sp>
      <p:sp>
        <p:nvSpPr>
          <p:cNvPr id="3" name="Content Placeholder 2"/>
          <p:cNvSpPr>
            <a:spLocks noGrp="1"/>
          </p:cNvSpPr>
          <p:nvPr>
            <p:ph sz="half" idx="1"/>
          </p:nvPr>
        </p:nvSpPr>
        <p:spPr/>
        <p:txBody>
          <a:bodyPr/>
          <a:lstStyle/>
          <a:p>
            <a:pPr marL="0" indent="0">
              <a:buNone/>
            </a:pPr>
            <a:r>
              <a:rPr lang="el-GR" dirty="0" smtClean="0"/>
              <a:t>Μετά </a:t>
            </a:r>
            <a:r>
              <a:rPr lang="el-GR" dirty="0"/>
              <a:t>είδαμε διάφορους πίνακες μοντέρνας τέχνης. Προσπαθούσαμε εμείς πρώτα να μαντέψουμε τον τίτλο λέγοντας τι βλέπουμε και μετά διαβάζαμε αυτόν που πραγματικά έχει το έργο. </a:t>
            </a:r>
          </a:p>
          <a:p>
            <a:endParaRPr lang="el-GR" dirty="0"/>
          </a:p>
        </p:txBody>
      </p:sp>
      <p:pic>
        <p:nvPicPr>
          <p:cNvPr id="8" name="Picture 3" descr="Η νηπιαγωγός δείχνει εικόνες στον υπολογιστή."/>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4008" y="1815891"/>
            <a:ext cx="4038600" cy="3125277"/>
          </a:xfrm>
          <a:prstGeom prst="rect">
            <a:avLst/>
          </a:prstGeom>
        </p:spPr>
      </p:pic>
    </p:spTree>
    <p:extLst>
      <p:ext uri="{BB962C8B-B14F-4D97-AF65-F5344CB8AC3E}">
        <p14:creationId xmlns:p14="http://schemas.microsoft.com/office/powerpoint/2010/main" val="273104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Προβολή έργων μοντέρνας τέχνης </a:t>
            </a:r>
            <a:r>
              <a:rPr lang="el-GR" dirty="0" smtClean="0"/>
              <a:t>(2/3</a:t>
            </a:r>
            <a:r>
              <a:rPr lang="el-GR" dirty="0"/>
              <a:t>)</a:t>
            </a:r>
          </a:p>
        </p:txBody>
      </p:sp>
      <p:sp>
        <p:nvSpPr>
          <p:cNvPr id="3" name="Content Placeholder 2"/>
          <p:cNvSpPr>
            <a:spLocks noGrp="1"/>
          </p:cNvSpPr>
          <p:nvPr>
            <p:ph sz="half" idx="1"/>
          </p:nvPr>
        </p:nvSpPr>
        <p:spPr>
          <a:xfrm>
            <a:off x="457200" y="1600200"/>
            <a:ext cx="4978896" cy="4525963"/>
          </a:xfrm>
        </p:spPr>
        <p:txBody>
          <a:bodyPr>
            <a:normAutofit fontScale="92500"/>
          </a:bodyPr>
          <a:lstStyle/>
          <a:p>
            <a:r>
              <a:rPr lang="el-GR" dirty="0"/>
              <a:t>Τίτλος έργου: "Φώτα της πόλης"</a:t>
            </a:r>
          </a:p>
          <a:p>
            <a:r>
              <a:rPr lang="el-GR" dirty="0"/>
              <a:t>Καλλιτέχνης: </a:t>
            </a:r>
            <a:r>
              <a:rPr lang="el-GR" dirty="0" err="1" smtClean="0"/>
              <a:t>Makrina</a:t>
            </a:r>
            <a:r>
              <a:rPr lang="el-GR" dirty="0" smtClean="0"/>
              <a:t> </a:t>
            </a:r>
            <a:r>
              <a:rPr lang="el-GR" dirty="0" err="1" smtClean="0"/>
              <a:t>Iashvili</a:t>
            </a:r>
            <a:endParaRPr lang="el-GR" dirty="0"/>
          </a:p>
          <a:p>
            <a:r>
              <a:rPr lang="el-GR" dirty="0"/>
              <a:t>Προτεινόμενοι τίτλοι των παιδιών:</a:t>
            </a:r>
          </a:p>
          <a:p>
            <a:pPr lvl="1"/>
            <a:r>
              <a:rPr lang="el-GR" dirty="0"/>
              <a:t>Χριστούγεννα και χριστουγεννιάτικα </a:t>
            </a:r>
            <a:r>
              <a:rPr lang="el-GR" dirty="0" smtClean="0"/>
              <a:t>φωτάκια.</a:t>
            </a:r>
            <a:endParaRPr lang="el-GR" dirty="0"/>
          </a:p>
          <a:p>
            <a:pPr lvl="1"/>
            <a:r>
              <a:rPr lang="el-GR" dirty="0"/>
              <a:t>Παραλία και </a:t>
            </a:r>
            <a:r>
              <a:rPr lang="el-GR" dirty="0" err="1"/>
              <a:t>θάλασσα(κάτω</a:t>
            </a:r>
            <a:r>
              <a:rPr lang="el-GR" dirty="0"/>
              <a:t> μέρος η άμμος</a:t>
            </a:r>
            <a:r>
              <a:rPr lang="el-GR" dirty="0" smtClean="0"/>
              <a:t>).</a:t>
            </a:r>
            <a:endParaRPr lang="el-GR" dirty="0"/>
          </a:p>
          <a:p>
            <a:pPr lvl="1"/>
            <a:r>
              <a:rPr lang="el-GR" dirty="0"/>
              <a:t>Άγιος </a:t>
            </a:r>
            <a:r>
              <a:rPr lang="el-GR" dirty="0" err="1"/>
              <a:t>Βασίλης(επάνω</a:t>
            </a:r>
            <a:r>
              <a:rPr lang="el-GR" dirty="0"/>
              <a:t> και κεντρικά μια αφηρημένη φιγούρα</a:t>
            </a:r>
            <a:r>
              <a:rPr lang="el-GR" dirty="0" smtClean="0"/>
              <a:t>).</a:t>
            </a:r>
            <a:endParaRPr lang="el-GR" dirty="0"/>
          </a:p>
          <a:p>
            <a:endParaRPr lang="el-GR" dirty="0"/>
          </a:p>
        </p:txBody>
      </p:sp>
      <p:pic>
        <p:nvPicPr>
          <p:cNvPr id="5" name="Εικόνα 4" descr="Πίνακας μοντέρνας τέχνης "/>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24128" y="1772816"/>
            <a:ext cx="3030135" cy="2502252"/>
          </a:xfrm>
          <a:prstGeom prst="rect">
            <a:avLst/>
          </a:prstGeom>
        </p:spPr>
      </p:pic>
      <p:sp>
        <p:nvSpPr>
          <p:cNvPr id="6" name="TextBox 5"/>
          <p:cNvSpPr txBox="1"/>
          <p:nvPr/>
        </p:nvSpPr>
        <p:spPr>
          <a:xfrm>
            <a:off x="8316416" y="4365104"/>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293713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Προβολή έργων μοντέρνας τέχνης </a:t>
            </a:r>
            <a:r>
              <a:rPr lang="el-GR" dirty="0" smtClean="0"/>
              <a:t>(3/3</a:t>
            </a:r>
            <a:r>
              <a:rPr lang="el-GR" dirty="0"/>
              <a:t>)</a:t>
            </a:r>
          </a:p>
        </p:txBody>
      </p:sp>
      <p:sp>
        <p:nvSpPr>
          <p:cNvPr id="6" name="Content Placeholder 5"/>
          <p:cNvSpPr>
            <a:spLocks noGrp="1"/>
          </p:cNvSpPr>
          <p:nvPr>
            <p:ph sz="half" idx="1"/>
          </p:nvPr>
        </p:nvSpPr>
        <p:spPr/>
        <p:txBody>
          <a:bodyPr>
            <a:noAutofit/>
          </a:bodyPr>
          <a:lstStyle/>
          <a:p>
            <a:r>
              <a:rPr lang="el-GR" dirty="0"/>
              <a:t>Τίτλος έργου: "</a:t>
            </a:r>
            <a:r>
              <a:rPr lang="el-GR" dirty="0" err="1"/>
              <a:t>Cowboy</a:t>
            </a:r>
            <a:r>
              <a:rPr lang="el-GR" dirty="0"/>
              <a:t>"</a:t>
            </a:r>
          </a:p>
          <a:p>
            <a:r>
              <a:rPr lang="el-GR" dirty="0"/>
              <a:t>Καλλιτέχνης</a:t>
            </a:r>
            <a:r>
              <a:rPr lang="el-GR" dirty="0" smtClean="0"/>
              <a:t>: </a:t>
            </a:r>
            <a:r>
              <a:rPr lang="el-GR" dirty="0" err="1" smtClean="0"/>
              <a:t>Ellsworth</a:t>
            </a:r>
            <a:r>
              <a:rPr lang="el-GR" dirty="0" smtClean="0"/>
              <a:t> </a:t>
            </a:r>
            <a:r>
              <a:rPr lang="el-GR" dirty="0" err="1"/>
              <a:t>Kelly</a:t>
            </a:r>
            <a:endParaRPr lang="el-GR" dirty="0"/>
          </a:p>
          <a:p>
            <a:r>
              <a:rPr lang="el-GR" dirty="0"/>
              <a:t>Προτεινόμενοι τίτλοι των παιδιών:</a:t>
            </a:r>
          </a:p>
          <a:p>
            <a:pPr lvl="1"/>
            <a:r>
              <a:rPr lang="el-GR" dirty="0"/>
              <a:t>Το πόδι της </a:t>
            </a:r>
            <a:r>
              <a:rPr lang="el-GR" dirty="0" smtClean="0"/>
              <a:t>κότας.</a:t>
            </a:r>
            <a:endParaRPr lang="el-GR" dirty="0"/>
          </a:p>
          <a:p>
            <a:pPr lvl="1"/>
            <a:r>
              <a:rPr lang="el-GR" dirty="0"/>
              <a:t>Το κεφαλαίο γράμμα </a:t>
            </a:r>
            <a:r>
              <a:rPr lang="el-GR" dirty="0" smtClean="0"/>
              <a:t>Τ.</a:t>
            </a:r>
            <a:endParaRPr lang="el-GR" dirty="0"/>
          </a:p>
          <a:p>
            <a:pPr lvl="1"/>
            <a:r>
              <a:rPr lang="el-GR" dirty="0"/>
              <a:t>Κεφάλι </a:t>
            </a:r>
            <a:r>
              <a:rPr lang="el-GR" dirty="0" smtClean="0"/>
              <a:t>δεινοσαύρου.</a:t>
            </a:r>
            <a:endParaRPr lang="el-GR" dirty="0"/>
          </a:p>
          <a:p>
            <a:pPr lvl="1"/>
            <a:r>
              <a:rPr lang="el-GR" dirty="0"/>
              <a:t>Παπιγιόν ή </a:t>
            </a:r>
            <a:r>
              <a:rPr lang="el-GR" dirty="0" smtClean="0"/>
              <a:t>γραβάτα.</a:t>
            </a:r>
            <a:endParaRPr lang="el-GR" dirty="0"/>
          </a:p>
          <a:p>
            <a:pPr lvl="1"/>
            <a:r>
              <a:rPr lang="el-GR" dirty="0" smtClean="0"/>
              <a:t>Φιόγκος.</a:t>
            </a:r>
            <a:endParaRPr lang="el-GR" dirty="0"/>
          </a:p>
          <a:p>
            <a:endParaRPr lang="el-GR" dirty="0"/>
          </a:p>
        </p:txBody>
      </p:sp>
      <p:sp>
        <p:nvSpPr>
          <p:cNvPr id="5" name="TextBox 4"/>
          <p:cNvSpPr txBox="1"/>
          <p:nvPr/>
        </p:nvSpPr>
        <p:spPr>
          <a:xfrm>
            <a:off x="8172400" y="5517232"/>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pic>
        <p:nvPicPr>
          <p:cNvPr id="1026" name="Picture 2" descr="Artwork by Ellsworth Kelly, Cowboy, Made of Oil on canvas"/>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004048" y="1988840"/>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999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οπτική </a:t>
            </a:r>
            <a:r>
              <a:rPr lang="el-GR" dirty="0"/>
              <a:t>του μικρού </a:t>
            </a:r>
            <a:r>
              <a:rPr lang="el-GR" dirty="0" smtClean="0"/>
              <a:t>καλλιτέχνη (1/4)</a:t>
            </a:r>
            <a:endParaRPr lang="el-GR" dirty="0"/>
          </a:p>
        </p:txBody>
      </p:sp>
      <p:sp>
        <p:nvSpPr>
          <p:cNvPr id="3" name="Content Placeholder 2"/>
          <p:cNvSpPr>
            <a:spLocks noGrp="1"/>
          </p:cNvSpPr>
          <p:nvPr>
            <p:ph sz="half" idx="1"/>
          </p:nvPr>
        </p:nvSpPr>
        <p:spPr/>
        <p:txBody>
          <a:bodyPr>
            <a:normAutofit/>
          </a:bodyPr>
          <a:lstStyle/>
          <a:p>
            <a:pPr marL="0" indent="0">
              <a:buNone/>
            </a:pPr>
            <a:r>
              <a:rPr lang="el-GR" dirty="0" smtClean="0"/>
              <a:t>Επίσης </a:t>
            </a:r>
            <a:r>
              <a:rPr lang="el-GR" dirty="0"/>
              <a:t>αναλύσαμε την οπτική του μικρού καλλιτέχνη να αναγνωρίζει τέχνη στις σκανταλιές που κάνει. Ζητήσαμε από τα παιδιά να αναπαραστήσουν μία τέτοια σκηνή, τραβήξαμε φωτογραφία και ιδού το νέο έργο τέχνης!!! </a:t>
            </a:r>
          </a:p>
          <a:p>
            <a:endParaRPr lang="el-GR" dirty="0"/>
          </a:p>
        </p:txBody>
      </p:sp>
      <p:pic>
        <p:nvPicPr>
          <p:cNvPr id="5" name="Content Placeholder 4" descr="Τα παιδιά αναπαριστούν μια σκηνή."/>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0" y="1772816"/>
            <a:ext cx="4038600" cy="3028950"/>
          </a:xfrm>
          <a:prstGeom prst="rect">
            <a:avLst/>
          </a:prstGeom>
        </p:spPr>
      </p:pic>
    </p:spTree>
    <p:extLst>
      <p:ext uri="{BB962C8B-B14F-4D97-AF65-F5344CB8AC3E}">
        <p14:creationId xmlns:p14="http://schemas.microsoft.com/office/powerpoint/2010/main" val="206546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οπτική του μικρού καλλιτέχνη </a:t>
            </a:r>
            <a:r>
              <a:rPr lang="el-GR" dirty="0" smtClean="0"/>
              <a:t>(2/4</a:t>
            </a:r>
            <a:r>
              <a:rPr lang="el-GR" dirty="0"/>
              <a:t>)</a:t>
            </a:r>
          </a:p>
        </p:txBody>
      </p:sp>
      <p:sp>
        <p:nvSpPr>
          <p:cNvPr id="3" name="Content Placeholder 2"/>
          <p:cNvSpPr>
            <a:spLocks noGrp="1"/>
          </p:cNvSpPr>
          <p:nvPr>
            <p:ph sz="half" idx="1"/>
          </p:nvPr>
        </p:nvSpPr>
        <p:spPr/>
        <p:txBody>
          <a:bodyPr/>
          <a:lstStyle/>
          <a:p>
            <a:pPr marL="0" indent="0">
              <a:buNone/>
            </a:pPr>
            <a:r>
              <a:rPr lang="el-GR" dirty="0" smtClean="0"/>
              <a:t>"</a:t>
            </a:r>
            <a:r>
              <a:rPr lang="el-GR" dirty="0"/>
              <a:t>Το παιδί ξυπνάει τον μπαμπά φωνάζοντας του."</a:t>
            </a:r>
          </a:p>
          <a:p>
            <a:pPr marL="0" indent="0">
              <a:buNone/>
            </a:pPr>
            <a:r>
              <a:rPr lang="el-GR" dirty="0"/>
              <a:t>Τίτλος: Τραγούδι στον μπαμπά.</a:t>
            </a:r>
          </a:p>
          <a:p>
            <a:endParaRPr lang="el-GR" dirty="0"/>
          </a:p>
        </p:txBody>
      </p:sp>
      <p:pic>
        <p:nvPicPr>
          <p:cNvPr id="5" name="Content Placeholder 4" descr="Τα παιδιά αναπαριστούν μια σκηνή."/>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970264" y="1600200"/>
            <a:ext cx="3394472" cy="4525963"/>
          </a:xfrm>
          <a:prstGeom prst="rect">
            <a:avLst/>
          </a:prstGeom>
        </p:spPr>
      </p:pic>
    </p:spTree>
    <p:extLst>
      <p:ext uri="{BB962C8B-B14F-4D97-AF65-F5344CB8AC3E}">
        <p14:creationId xmlns:p14="http://schemas.microsoft.com/office/powerpoint/2010/main" val="3053471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8:15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6,5,102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2E28A12-9BE5-4741-8729-D9C83EE8B88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2494</TotalTime>
  <Words>696</Words>
  <Application>Microsoft Office PowerPoint</Application>
  <PresentationFormat>On-screen Show (4:3)</PresentationFormat>
  <Paragraphs>86</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Ανάγνωση του βιβλίου</vt:lpstr>
      <vt:lpstr>Συζήτηση</vt:lpstr>
      <vt:lpstr>Προβολή έργων μοντέρνας τέχνης (1/3)</vt:lpstr>
      <vt:lpstr>Προβολή έργων μοντέρνας τέχνης (2/3)</vt:lpstr>
      <vt:lpstr>Προβολή έργων μοντέρνας τέχνης (3/3)</vt:lpstr>
      <vt:lpstr>Η οπτική του μικρού καλλιτέχνη (1/4)</vt:lpstr>
      <vt:lpstr>Η οπτική του μικρού καλλιτέχνη (2/4)</vt:lpstr>
      <vt:lpstr>Η οπτική του μικρού καλλιτέχνη (3/4)</vt:lpstr>
      <vt:lpstr>Η οπτική του μικρού καλλιτέχνη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τέχνη είναι παντού</dc:title>
  <dc:subject>Το Εικονογραφημένο Βιβλίο στην Προσχολική Εκπαίδευση</dc:subject>
  <dc:creator> Αγγελική Γιαννικοπούλου</dc:creator>
  <cp:lastModifiedBy>Smaragda Papadopoulou</cp:lastModifiedBy>
  <cp:revision>281</cp:revision>
  <dcterms:created xsi:type="dcterms:W3CDTF">2012-09-06T09:03:05Z</dcterms:created>
  <dcterms:modified xsi:type="dcterms:W3CDTF">2015-10-28T23:28:31Z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