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5"/>
  </p:notesMasterIdLst>
  <p:sldIdLst>
    <p:sldId id="256" r:id="rId3"/>
    <p:sldId id="308" r:id="rId4"/>
    <p:sldId id="320" r:id="rId5"/>
    <p:sldId id="321" r:id="rId6"/>
    <p:sldId id="322" r:id="rId7"/>
    <p:sldId id="323" r:id="rId8"/>
    <p:sldId id="324" r:id="rId9"/>
    <p:sldId id="325"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290" r:id="rId38"/>
    <p:sldId id="295" r:id="rId39"/>
    <p:sldId id="299" r:id="rId40"/>
    <p:sldId id="317" r:id="rId41"/>
    <p:sldId id="318" r:id="rId42"/>
    <p:sldId id="294" r:id="rId43"/>
    <p:sldId id="293" r:id="rId44"/>
  </p:sldIdLst>
  <p:sldSz cx="9144000" cy="6858000" type="screen4x3"/>
  <p:notesSz cx="6858000" cy="9144000"/>
  <p:custDataLst>
    <p:tags r:id="rId46"/>
  </p:custDataLst>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75" d="100"/>
          <a:sy n="75" d="100"/>
        </p:scale>
        <p:origin x="-22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F107A71-9C37-4B3A-B305-12E9A0FD3AD5}" type="datetimeFigureOut">
              <a:rPr lang="el-GR"/>
              <a:pPr>
                <a:defRPr/>
              </a:pPr>
              <a:t>18/12/2016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196D8F1-2227-447B-A513-0A395F4CA0D1}" type="slidenum">
              <a:rPr lang="el-GR"/>
              <a:pPr>
                <a:defRPr/>
              </a:pPr>
              <a:t>‹#›</a:t>
            </a:fld>
            <a:endParaRPr lang="el-GR"/>
          </a:p>
        </p:txBody>
      </p:sp>
    </p:spTree>
    <p:extLst>
      <p:ext uri="{BB962C8B-B14F-4D97-AF65-F5344CB8AC3E}">
        <p14:creationId xmlns:p14="http://schemas.microsoft.com/office/powerpoint/2010/main" val="26083036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p>
        </p:txBody>
      </p:sp>
      <p:sp>
        <p:nvSpPr>
          <p:cNvPr id="276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69C128-8833-476B-80B9-C026F3FC5D8A}" type="slidenum">
              <a:rPr lang="el-GR" altLang="en-US"/>
              <a:pPr fontAlgn="base">
                <a:spcBef>
                  <a:spcPct val="0"/>
                </a:spcBef>
                <a:spcAft>
                  <a:spcPct val="0"/>
                </a:spcAft>
              </a:pPr>
              <a:t>36</a:t>
            </a:fld>
            <a:endParaRPr lang="el-GR" altLang="en-US"/>
          </a:p>
        </p:txBody>
      </p:sp>
    </p:spTree>
    <p:extLst>
      <p:ext uri="{BB962C8B-B14F-4D97-AF65-F5344CB8AC3E}">
        <p14:creationId xmlns:p14="http://schemas.microsoft.com/office/powerpoint/2010/main" val="192934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3DCFCA-EDC2-473E-975E-FF95BE0C3F7C}" type="slidenum">
              <a:rPr lang="el-GR" altLang="en-US"/>
              <a:pPr fontAlgn="base">
                <a:spcBef>
                  <a:spcPct val="0"/>
                </a:spcBef>
                <a:spcAft>
                  <a:spcPct val="0"/>
                </a:spcAft>
              </a:pPr>
              <a:t>37</a:t>
            </a:fld>
            <a:endParaRPr lang="el-GR" altLang="en-US"/>
          </a:p>
        </p:txBody>
      </p:sp>
    </p:spTree>
    <p:extLst>
      <p:ext uri="{BB962C8B-B14F-4D97-AF65-F5344CB8AC3E}">
        <p14:creationId xmlns:p14="http://schemas.microsoft.com/office/powerpoint/2010/main" val="3562077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5B3763-34F2-4168-82D5-C109A96A1F2F}" type="slidenum">
              <a:rPr lang="el-GR" altLang="en-US"/>
              <a:pPr fontAlgn="base">
                <a:spcBef>
                  <a:spcPct val="0"/>
                </a:spcBef>
                <a:spcAft>
                  <a:spcPct val="0"/>
                </a:spcAft>
              </a:pPr>
              <a:t>38</a:t>
            </a:fld>
            <a:endParaRPr lang="el-GR" altLang="en-US"/>
          </a:p>
        </p:txBody>
      </p:sp>
    </p:spTree>
    <p:extLst>
      <p:ext uri="{BB962C8B-B14F-4D97-AF65-F5344CB8AC3E}">
        <p14:creationId xmlns:p14="http://schemas.microsoft.com/office/powerpoint/2010/main" val="58816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39</a:t>
            </a:fld>
            <a:endParaRPr lang="el-GR" altLang="en-US"/>
          </a:p>
        </p:txBody>
      </p:sp>
    </p:spTree>
    <p:extLst>
      <p:ext uri="{BB962C8B-B14F-4D97-AF65-F5344CB8AC3E}">
        <p14:creationId xmlns:p14="http://schemas.microsoft.com/office/powerpoint/2010/main" val="118834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40</a:t>
            </a:fld>
            <a:endParaRPr lang="el-GR" altLang="en-US"/>
          </a:p>
        </p:txBody>
      </p:sp>
    </p:spTree>
    <p:extLst>
      <p:ext uri="{BB962C8B-B14F-4D97-AF65-F5344CB8AC3E}">
        <p14:creationId xmlns:p14="http://schemas.microsoft.com/office/powerpoint/2010/main" val="381077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41</a:t>
            </a:fld>
            <a:endParaRPr lang="el-GR" altLang="en-US"/>
          </a:p>
        </p:txBody>
      </p:sp>
    </p:spTree>
    <p:extLst>
      <p:ext uri="{BB962C8B-B14F-4D97-AF65-F5344CB8AC3E}">
        <p14:creationId xmlns:p14="http://schemas.microsoft.com/office/powerpoint/2010/main" val="345734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C3800C-261C-4356-A900-9A474BB39921}" type="slidenum">
              <a:rPr lang="el-GR" altLang="en-US"/>
              <a:pPr fontAlgn="base">
                <a:spcBef>
                  <a:spcPct val="0"/>
                </a:spcBef>
                <a:spcAft>
                  <a:spcPct val="0"/>
                </a:spcAft>
              </a:pPr>
              <a:t>42</a:t>
            </a:fld>
            <a:endParaRPr lang="el-GR" altLang="en-US"/>
          </a:p>
        </p:txBody>
      </p:sp>
    </p:spTree>
    <p:extLst>
      <p:ext uri="{BB962C8B-B14F-4D97-AF65-F5344CB8AC3E}">
        <p14:creationId xmlns:p14="http://schemas.microsoft.com/office/powerpoint/2010/main" val="87939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99589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6DD033B6-8BB6-4777-9656-02F3BDFBBF55}"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2843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89676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383553C-31C5-4BCE-8DD0-6128758B2489}"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74386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20093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A30F811C-F638-410D-BFB4-C0720BCE46F3}"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16779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1A8378AD-5EBD-4CB3-8753-51255A100257}"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9368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91B10310-7957-41E3-8561-C1A4D6EF78BF}"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375072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64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9EC238F8-80C3-41FC-880E-70BE68623D4D}"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7"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55649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8F02B84E-1112-4CF6-B804-3C49C1B75088}"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a:solidFill>
                  <a:srgbClr val="5075BC"/>
                </a:solidFill>
                <a:latin typeface="+mn-lt"/>
              </a:rPr>
              <a:t>Συναισθήματα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01878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75" r:id="rId5"/>
    <p:sldLayoutId id="2147483676" r:id="rId6"/>
    <p:sldLayoutId id="2147483671" r:id="rId7"/>
    <p:sldLayoutId id="2147483677" r:id="rId8"/>
    <p:sldLayoutId id="2147483678" r:id="rId9"/>
    <p:sldLayoutId id="2147483679" r:id="rId10"/>
    <p:sldLayoutId id="2147483672" r:id="rId11"/>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anose="020F0502020204030204" pitchFamily="34" charset="0"/>
        </a:defRPr>
      </a:lvl2pPr>
      <a:lvl3pPr algn="ctr" rtl="0" fontAlgn="base">
        <a:spcBef>
          <a:spcPct val="0"/>
        </a:spcBef>
        <a:spcAft>
          <a:spcPct val="0"/>
        </a:spcAft>
        <a:defRPr sz="4400">
          <a:solidFill>
            <a:schemeClr val="accent1"/>
          </a:solidFill>
          <a:latin typeface="Calibri" panose="020F0502020204030204" pitchFamily="34" charset="0"/>
        </a:defRPr>
      </a:lvl3pPr>
      <a:lvl4pPr algn="ctr" rtl="0" fontAlgn="base">
        <a:spcBef>
          <a:spcPct val="0"/>
        </a:spcBef>
        <a:spcAft>
          <a:spcPct val="0"/>
        </a:spcAft>
        <a:defRPr sz="4400">
          <a:solidFill>
            <a:schemeClr val="accent1"/>
          </a:solidFill>
          <a:latin typeface="Calibri" panose="020F0502020204030204" pitchFamily="34" charset="0"/>
        </a:defRPr>
      </a:lvl4pPr>
      <a:lvl5pPr algn="ctr" rtl="0" fontAlgn="base">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5.png"/><Relationship Id="rId4" Type="http://schemas.openxmlformats.org/officeDocument/2006/relationships/hyperlink" Target="%5b1%5d%20http:/creativecommons.org/licenses/by-nc-sa/4.0/"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dreads.com/book/show/159061.Go_Away_Big_Green_Monster_"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gr/url?sa=i&amp;rct=j&amp;q=&amp;esrc=s&amp;source=images&amp;cd=&amp;cad=rja&amp;uact=8&amp;ved=&amp;url=http://busybugs.co/2013/10/go-away-big-green-monster.html&amp;psig=AFQjCNFRu8_gMuWoj-h6E2UtoWWiuf1lNA&amp;ust=1468376345308290"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1.1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Συναισθήματα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l-GR" dirty="0"/>
              <a:t>Ένα δικό μας τέρας </a:t>
            </a:r>
            <a:r>
              <a:rPr lang="el-GR" dirty="0" smtClean="0"/>
              <a:t>(</a:t>
            </a:r>
            <a:r>
              <a:rPr lang="en-GB" dirty="0"/>
              <a:t>5</a:t>
            </a:r>
            <a:r>
              <a:rPr lang="el-GR" dirty="0" smtClean="0"/>
              <a:t>/</a:t>
            </a:r>
            <a:r>
              <a:rPr lang="en-GB" dirty="0"/>
              <a:t>5</a:t>
            </a:r>
            <a:r>
              <a:rPr lang="el-GR" dirty="0"/>
              <a:t>)</a:t>
            </a:r>
            <a:endParaRPr lang="en-US" dirty="0"/>
          </a:p>
        </p:txBody>
      </p:sp>
      <p:sp>
        <p:nvSpPr>
          <p:cNvPr id="3" name="Θέση περιεχομένου 2"/>
          <p:cNvSpPr>
            <a:spLocks noGrp="1"/>
          </p:cNvSpPr>
          <p:nvPr>
            <p:ph sz="half" idx="1"/>
          </p:nvPr>
        </p:nvSpPr>
        <p:spPr>
          <a:xfrm>
            <a:off x="457200" y="1600200"/>
            <a:ext cx="4330824" cy="4525963"/>
          </a:xfrm>
        </p:spPr>
        <p:txBody>
          <a:bodyPr>
            <a:noAutofit/>
          </a:bodyPr>
          <a:lstStyle/>
          <a:p>
            <a:r>
              <a:rPr lang="el-GR" sz="2600" dirty="0" smtClean="0"/>
              <a:t>Φωτογραφίσαμε τόσο την εικόνα του τέρατος χωρίς το συγκεκριμένο στοιχείο όσο και τη δημιουργία των παιδιών που έδειχνε σε τι μετατράπηκε αυτό (π.χ. η τέως μύτη ως ήλιος). </a:t>
            </a:r>
            <a:endParaRPr lang="en-GB" sz="2600" dirty="0" smtClean="0"/>
          </a:p>
          <a:p>
            <a:r>
              <a:rPr lang="el-GR" sz="2600" dirty="0" smtClean="0"/>
              <a:t>Ενώσαμε τις φωτογραφίες που προέκυψαν και από τις δύο φάσεις σε ένα βιβλίο</a:t>
            </a:r>
            <a:r>
              <a:rPr lang="en-GB" sz="2600" dirty="0"/>
              <a:t>.</a:t>
            </a:r>
            <a:endParaRPr lang="en-US" sz="2600" dirty="0"/>
          </a:p>
        </p:txBody>
      </p:sp>
      <p:pic>
        <p:nvPicPr>
          <p:cNvPr id="7" name="Εικόνα 3" descr="το τέρας που έφτιαξαν τα παιδιά"/>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983" t="17316" r="13881" b="4935"/>
          <a:stretch/>
        </p:blipFill>
        <p:spPr>
          <a:xfrm>
            <a:off x="5125234" y="1600200"/>
            <a:ext cx="3084532" cy="4525963"/>
          </a:xfrm>
          <a:prstGeom prst="rect">
            <a:avLst/>
          </a:prstGeom>
        </p:spPr>
      </p:pic>
    </p:spTree>
    <p:extLst>
      <p:ext uri="{BB962C8B-B14F-4D97-AF65-F5344CB8AC3E}">
        <p14:creationId xmlns:p14="http://schemas.microsoft.com/office/powerpoint/2010/main" val="401283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a:t>
            </a:r>
            <a:r>
              <a:rPr lang="el-GR" dirty="0" smtClean="0"/>
              <a:t>τέρας</a:t>
            </a:r>
            <a:r>
              <a:rPr lang="en-GB" dirty="0" smtClean="0"/>
              <a:t> (1/25)</a:t>
            </a:r>
            <a:endParaRPr lang="el-GR" dirty="0"/>
          </a:p>
        </p:txBody>
      </p:sp>
      <p:pic>
        <p:nvPicPr>
          <p:cNvPr id="9"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2080" t="14924" r="10302"/>
          <a:stretch/>
        </p:blipFill>
        <p:spPr>
          <a:xfrm>
            <a:off x="1791694" y="1557338"/>
            <a:ext cx="5573312" cy="4525962"/>
          </a:xfrm>
          <a:prstGeom prst="rect">
            <a:avLst/>
          </a:prstGeom>
        </p:spPr>
      </p:pic>
    </p:spTree>
    <p:extLst>
      <p:ext uri="{BB962C8B-B14F-4D97-AF65-F5344CB8AC3E}">
        <p14:creationId xmlns:p14="http://schemas.microsoft.com/office/powerpoint/2010/main" val="159647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(2/25</a:t>
            </a:r>
            <a:r>
              <a:rPr lang="en-GB" dirty="0"/>
              <a:t>)</a:t>
            </a:r>
            <a:endParaRPr lang="el-GR" dirty="0"/>
          </a:p>
        </p:txBody>
      </p:sp>
      <p:pic>
        <p:nvPicPr>
          <p:cNvPr id="5"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8734" t="18028" r="9708" b="-1651"/>
          <a:stretch/>
        </p:blipFill>
        <p:spPr>
          <a:xfrm>
            <a:off x="1877266" y="1557338"/>
            <a:ext cx="5402167" cy="4525962"/>
          </a:xfrm>
          <a:prstGeom prst="rect">
            <a:avLst/>
          </a:prstGeom>
        </p:spPr>
      </p:pic>
    </p:spTree>
    <p:extLst>
      <p:ext uri="{BB962C8B-B14F-4D97-AF65-F5344CB8AC3E}">
        <p14:creationId xmlns:p14="http://schemas.microsoft.com/office/powerpoint/2010/main" val="312047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(3/25</a:t>
            </a:r>
            <a:r>
              <a:rPr lang="en-GB" dirty="0"/>
              <a:t>)</a:t>
            </a:r>
            <a:endParaRPr lang="el-GR" dirty="0"/>
          </a:p>
        </p:txBody>
      </p:sp>
      <p:pic>
        <p:nvPicPr>
          <p:cNvPr id="6"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6668" t="19095" r="8202"/>
          <a:stretch/>
        </p:blipFill>
        <p:spPr>
          <a:xfrm>
            <a:off x="1666554" y="1557338"/>
            <a:ext cx="5823592" cy="4525962"/>
          </a:xfrm>
          <a:prstGeom prst="rect">
            <a:avLst/>
          </a:prstGeom>
        </p:spPr>
      </p:pic>
    </p:spTree>
    <p:extLst>
      <p:ext uri="{BB962C8B-B14F-4D97-AF65-F5344CB8AC3E}">
        <p14:creationId xmlns:p14="http://schemas.microsoft.com/office/powerpoint/2010/main" val="91918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(4/25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4949" t="14770" r="9656" b="-1282"/>
          <a:stretch/>
        </p:blipFill>
        <p:spPr>
          <a:xfrm>
            <a:off x="1698404" y="1557338"/>
            <a:ext cx="5759892" cy="4525962"/>
          </a:xfrm>
          <a:prstGeom prst="rect">
            <a:avLst/>
          </a:prstGeom>
        </p:spPr>
      </p:pic>
    </p:spTree>
    <p:extLst>
      <p:ext uri="{BB962C8B-B14F-4D97-AF65-F5344CB8AC3E}">
        <p14:creationId xmlns:p14="http://schemas.microsoft.com/office/powerpoint/2010/main" val="240050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(5/25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13096" t="16096" r="9593"/>
          <a:stretch/>
        </p:blipFill>
        <p:spPr>
          <a:xfrm>
            <a:off x="1846506" y="1557338"/>
            <a:ext cx="5463688" cy="4525962"/>
          </a:xfrm>
          <a:prstGeom prst="rect">
            <a:avLst/>
          </a:prstGeom>
        </p:spPr>
      </p:pic>
    </p:spTree>
    <p:extLst>
      <p:ext uri="{BB962C8B-B14F-4D97-AF65-F5344CB8AC3E}">
        <p14:creationId xmlns:p14="http://schemas.microsoft.com/office/powerpoint/2010/main" val="190297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(6/25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4088" t="17270" r="10135" b="2792"/>
          <a:stretch/>
        </p:blipFill>
        <p:spPr>
          <a:xfrm>
            <a:off x="1677250" y="1557338"/>
            <a:ext cx="5802200" cy="4525962"/>
          </a:xfrm>
          <a:prstGeom prst="rect">
            <a:avLst/>
          </a:prstGeom>
        </p:spPr>
      </p:pic>
    </p:spTree>
    <p:extLst>
      <p:ext uri="{BB962C8B-B14F-4D97-AF65-F5344CB8AC3E}">
        <p14:creationId xmlns:p14="http://schemas.microsoft.com/office/powerpoint/2010/main" val="181432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(7/25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6086" t="14526" r="8245" b="2955"/>
          <a:stretch/>
        </p:blipFill>
        <p:spPr>
          <a:xfrm>
            <a:off x="1715166" y="1557338"/>
            <a:ext cx="5726367" cy="4525962"/>
          </a:xfrm>
          <a:prstGeom prst="rect">
            <a:avLst/>
          </a:prstGeom>
        </p:spPr>
      </p:pic>
    </p:spTree>
    <p:extLst>
      <p:ext uri="{BB962C8B-B14F-4D97-AF65-F5344CB8AC3E}">
        <p14:creationId xmlns:p14="http://schemas.microsoft.com/office/powerpoint/2010/main" val="87085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(8/25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8777" t="15422" r="8154" b="4318"/>
          <a:stretch/>
        </p:blipFill>
        <p:spPr>
          <a:xfrm>
            <a:off x="1733567" y="1557338"/>
            <a:ext cx="5689565" cy="4525962"/>
          </a:xfrm>
          <a:prstGeom prst="rect">
            <a:avLst/>
          </a:prstGeom>
        </p:spPr>
      </p:pic>
    </p:spTree>
    <p:extLst>
      <p:ext uri="{BB962C8B-B14F-4D97-AF65-F5344CB8AC3E}">
        <p14:creationId xmlns:p14="http://schemas.microsoft.com/office/powerpoint/2010/main" val="222862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(9/25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8155" t="16653" r="6390"/>
          <a:stretch/>
        </p:blipFill>
        <p:spPr>
          <a:xfrm>
            <a:off x="1636708" y="1557338"/>
            <a:ext cx="5883284" cy="4525962"/>
          </a:xfrm>
          <a:prstGeom prst="rect">
            <a:avLst/>
          </a:prstGeom>
        </p:spPr>
      </p:pic>
    </p:spTree>
    <p:extLst>
      <p:ext uri="{BB962C8B-B14F-4D97-AF65-F5344CB8AC3E}">
        <p14:creationId xmlns:p14="http://schemas.microsoft.com/office/powerpoint/2010/main" val="307989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dirty="0" smtClean="0"/>
              <a:t>Διδακτική Πρακτική</a:t>
            </a:r>
            <a:endParaRPr lang="en-GB" altLang="en-US" dirty="0" smtClean="0"/>
          </a:p>
        </p:txBody>
      </p:sp>
      <p:sp>
        <p:nvSpPr>
          <p:cNvPr id="12291" name="Θέση περιεχομένου 6"/>
          <p:cNvSpPr>
            <a:spLocks noGrp="1"/>
          </p:cNvSpPr>
          <p:nvPr>
            <p:ph sz="half" idx="1"/>
          </p:nvPr>
        </p:nvSpPr>
        <p:spPr/>
        <p:txBody>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p>
          <a:p>
            <a:pPr marL="0" indent="0">
              <a:buNone/>
            </a:pPr>
            <a:r>
              <a:rPr lang="el-GR" altLang="en-US" sz="2400" dirty="0"/>
              <a:t>Μαγδαληνή </a:t>
            </a:r>
            <a:r>
              <a:rPr lang="el-GR" altLang="en-US" sz="2400" dirty="0" err="1" smtClean="0"/>
              <a:t>Ζαγουράκη</a:t>
            </a:r>
            <a:r>
              <a:rPr lang="en-GB" altLang="en-US" sz="2400" dirty="0" smtClean="0"/>
              <a:t>,</a:t>
            </a:r>
            <a:br>
              <a:rPr lang="en-GB" altLang="en-US" sz="2400" dirty="0" smtClean="0"/>
            </a:br>
            <a:r>
              <a:rPr lang="el-GR" altLang="en-US" sz="2400" dirty="0" smtClean="0"/>
              <a:t>Μαρία </a:t>
            </a:r>
            <a:r>
              <a:rPr lang="el-GR" altLang="en-US" sz="2400" dirty="0" err="1" smtClean="0"/>
              <a:t>Ξανθοπούλου</a:t>
            </a:r>
            <a:r>
              <a:rPr lang="en-GB" altLang="en-US" sz="2400" dirty="0" smtClean="0"/>
              <a:t>.</a:t>
            </a:r>
            <a:endParaRPr lang="el-GR" altLang="en-US" sz="2400" dirty="0"/>
          </a:p>
          <a:p>
            <a:pPr marL="0" indent="0">
              <a:spcBef>
                <a:spcPts val="1200"/>
              </a:spcBef>
              <a:spcAft>
                <a:spcPts val="600"/>
              </a:spcAft>
              <a:buNone/>
            </a:pPr>
            <a:r>
              <a:rPr lang="el-GR" altLang="en-US" sz="2400" b="1" dirty="0" smtClean="0"/>
              <a:t>Βιβλίο</a:t>
            </a:r>
            <a:r>
              <a:rPr lang="el-GR" altLang="en-US" sz="2400" dirty="0" smtClean="0"/>
              <a:t>: </a:t>
            </a:r>
            <a:r>
              <a:rPr lang="en-US" altLang="en-US" sz="2400" dirty="0"/>
              <a:t> Ed </a:t>
            </a:r>
            <a:r>
              <a:rPr lang="en-US" altLang="en-US" sz="2400" dirty="0" err="1" smtClean="0"/>
              <a:t>Emberley</a:t>
            </a:r>
            <a:r>
              <a:rPr lang="en-US" altLang="en-US" sz="2400" dirty="0" smtClean="0"/>
              <a:t>. </a:t>
            </a:r>
            <a:r>
              <a:rPr lang="en-US" altLang="en-US" sz="2400" b="1" dirty="0" smtClean="0"/>
              <a:t>Go </a:t>
            </a:r>
            <a:r>
              <a:rPr lang="en-US" altLang="en-US" sz="2400" b="1" dirty="0"/>
              <a:t>Away, Big Green </a:t>
            </a:r>
            <a:r>
              <a:rPr lang="en-US" altLang="en-US" sz="2400" b="1" dirty="0" smtClean="0"/>
              <a:t>Monster! </a:t>
            </a:r>
            <a:r>
              <a:rPr lang="en-US" altLang="en-US" sz="2400" dirty="0" smtClean="0"/>
              <a:t>Little</a:t>
            </a:r>
            <a:r>
              <a:rPr lang="en-US" altLang="en-US" sz="2400" dirty="0"/>
              <a:t>, Brown and </a:t>
            </a:r>
            <a:r>
              <a:rPr lang="en-US" altLang="en-US" sz="2400" dirty="0" smtClean="0"/>
              <a:t>Company, New </a:t>
            </a:r>
            <a:r>
              <a:rPr lang="en-US" altLang="en-US" sz="2400" dirty="0"/>
              <a:t>York Boston</a:t>
            </a:r>
            <a:r>
              <a:rPr lang="en-US" altLang="en-US" sz="2400" dirty="0" smtClean="0"/>
              <a:t>.</a:t>
            </a:r>
          </a:p>
          <a:p>
            <a:pPr marL="0" indent="0">
              <a:buNone/>
            </a:pPr>
            <a:r>
              <a:rPr lang="el-GR" altLang="en-US" sz="2400" b="1" dirty="0" smtClean="0"/>
              <a:t>Θέμα:</a:t>
            </a:r>
            <a:r>
              <a:rPr lang="en-GB" altLang="en-US" sz="2400" b="1" dirty="0" smtClean="0"/>
              <a:t> </a:t>
            </a:r>
            <a:r>
              <a:rPr lang="el-GR" altLang="en-US" sz="2400" dirty="0" smtClean="0"/>
              <a:t>Οι </a:t>
            </a:r>
            <a:r>
              <a:rPr lang="el-GR" altLang="en-US" sz="2400" dirty="0"/>
              <a:t>φόβοι μας</a:t>
            </a:r>
          </a:p>
          <a:p>
            <a:pPr marL="0" indent="0">
              <a:spcBef>
                <a:spcPts val="1200"/>
              </a:spcBef>
              <a:spcAft>
                <a:spcPts val="600"/>
              </a:spcAft>
              <a:buNone/>
            </a:pPr>
            <a:endParaRPr lang="en-US" altLang="en-US" sz="2400" dirty="0"/>
          </a:p>
          <a:p>
            <a:pPr marL="0" indent="0">
              <a:spcBef>
                <a:spcPts val="1200"/>
              </a:spcBef>
              <a:spcAft>
                <a:spcPts val="600"/>
              </a:spcAft>
              <a:buFont typeface="Arial" panose="020B0604020202020204" pitchFamily="34" charset="0"/>
              <a:buNone/>
            </a:pPr>
            <a:endParaRPr lang="en-GB" altLang="en-US" sz="2400" dirty="0" smtClean="0"/>
          </a:p>
        </p:txBody>
      </p:sp>
      <p:pic>
        <p:nvPicPr>
          <p:cNvPr id="7" name="Εικόνα 1" descr="Εξώφυλλο"/>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47634" y="1600200"/>
            <a:ext cx="3439731" cy="4525963"/>
          </a:xfrm>
          <a:prstGeom prst="rect">
            <a:avLst/>
          </a:prstGeom>
        </p:spPr>
      </p:pic>
      <p:sp>
        <p:nvSpPr>
          <p:cNvPr id="5" name="TextBox 4"/>
          <p:cNvSpPr txBox="1"/>
          <p:nvPr/>
        </p:nvSpPr>
        <p:spPr>
          <a:xfrm>
            <a:off x="4387859" y="5802395"/>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(10/25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6446" t="17289" r="8296" b="2587"/>
          <a:stretch/>
        </p:blipFill>
        <p:spPr>
          <a:xfrm>
            <a:off x="1673805" y="1557338"/>
            <a:ext cx="5809089" cy="4525962"/>
          </a:xfrm>
          <a:prstGeom prst="rect">
            <a:avLst/>
          </a:prstGeom>
        </p:spPr>
      </p:pic>
    </p:spTree>
    <p:extLst>
      <p:ext uri="{BB962C8B-B14F-4D97-AF65-F5344CB8AC3E}">
        <p14:creationId xmlns:p14="http://schemas.microsoft.com/office/powerpoint/2010/main" val="370168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(11/25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5491" t="18052" r="11864" b="-3073"/>
          <a:stretch/>
        </p:blipFill>
        <p:spPr>
          <a:xfrm>
            <a:off x="1801888" y="1557338"/>
            <a:ext cx="5552924" cy="4525962"/>
          </a:xfrm>
          <a:prstGeom prst="rect">
            <a:avLst/>
          </a:prstGeom>
        </p:spPr>
      </p:pic>
    </p:spTree>
    <p:extLst>
      <p:ext uri="{BB962C8B-B14F-4D97-AF65-F5344CB8AC3E}">
        <p14:creationId xmlns:p14="http://schemas.microsoft.com/office/powerpoint/2010/main" val="89013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(12/25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6358" t="17109" r="10475" b="3012"/>
          <a:stretch/>
        </p:blipFill>
        <p:spPr>
          <a:xfrm>
            <a:off x="1729234" y="1557338"/>
            <a:ext cx="5698231" cy="4525962"/>
          </a:xfrm>
          <a:prstGeom prst="rect">
            <a:avLst/>
          </a:prstGeom>
        </p:spPr>
      </p:pic>
    </p:spTree>
    <p:extLst>
      <p:ext uri="{BB962C8B-B14F-4D97-AF65-F5344CB8AC3E}">
        <p14:creationId xmlns:p14="http://schemas.microsoft.com/office/powerpoint/2010/main" val="54985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(13/25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7900" t="15209" r="9032" b="3935"/>
          <a:stretch/>
        </p:blipFill>
        <p:spPr>
          <a:xfrm>
            <a:off x="1689332" y="1557338"/>
            <a:ext cx="5778035" cy="4525962"/>
          </a:xfrm>
          <a:prstGeom prst="rect">
            <a:avLst/>
          </a:prstGeom>
        </p:spPr>
      </p:pic>
    </p:spTree>
    <p:extLst>
      <p:ext uri="{BB962C8B-B14F-4D97-AF65-F5344CB8AC3E}">
        <p14:creationId xmlns:p14="http://schemas.microsoft.com/office/powerpoint/2010/main" val="4172539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(14/25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5744" t="17387" r="16634" b="4848"/>
          <a:stretch/>
        </p:blipFill>
        <p:spPr>
          <a:xfrm>
            <a:off x="1858613" y="1557338"/>
            <a:ext cx="5439473" cy="4525962"/>
          </a:xfrm>
          <a:prstGeom prst="rect">
            <a:avLst/>
          </a:prstGeom>
        </p:spPr>
      </p:pic>
    </p:spTree>
    <p:extLst>
      <p:ext uri="{BB962C8B-B14F-4D97-AF65-F5344CB8AC3E}">
        <p14:creationId xmlns:p14="http://schemas.microsoft.com/office/powerpoint/2010/main" val="2031100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(15/25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6186" t="16222" r="8241" b="5338"/>
          <a:stretch/>
        </p:blipFill>
        <p:spPr>
          <a:xfrm>
            <a:off x="1625092" y="1557338"/>
            <a:ext cx="5906516" cy="4525962"/>
          </a:xfrm>
          <a:prstGeom prst="rect">
            <a:avLst/>
          </a:prstGeom>
        </p:spPr>
      </p:pic>
    </p:spTree>
    <p:extLst>
      <p:ext uri="{BB962C8B-B14F-4D97-AF65-F5344CB8AC3E}">
        <p14:creationId xmlns:p14="http://schemas.microsoft.com/office/powerpoint/2010/main" val="1307163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(16/25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7698" t="20192" r="8209" b="1315"/>
          <a:stretch/>
        </p:blipFill>
        <p:spPr>
          <a:xfrm>
            <a:off x="1525616" y="1557338"/>
            <a:ext cx="6105468" cy="4525962"/>
          </a:xfrm>
          <a:prstGeom prst="rect">
            <a:avLst/>
          </a:prstGeom>
        </p:spPr>
      </p:pic>
    </p:spTree>
    <p:extLst>
      <p:ext uri="{BB962C8B-B14F-4D97-AF65-F5344CB8AC3E}">
        <p14:creationId xmlns:p14="http://schemas.microsoft.com/office/powerpoint/2010/main" val="2884478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(17/25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7997" t="17037" r="9134" b="2417"/>
          <a:stretch/>
        </p:blipFill>
        <p:spPr>
          <a:xfrm>
            <a:off x="1761004" y="1557338"/>
            <a:ext cx="5634691" cy="4525962"/>
          </a:xfrm>
          <a:prstGeom prst="rect">
            <a:avLst/>
          </a:prstGeom>
        </p:spPr>
      </p:pic>
    </p:spTree>
    <p:extLst>
      <p:ext uri="{BB962C8B-B14F-4D97-AF65-F5344CB8AC3E}">
        <p14:creationId xmlns:p14="http://schemas.microsoft.com/office/powerpoint/2010/main" val="1912988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(18/25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9711" t="20309" r="9203" b="4332"/>
          <a:stretch/>
        </p:blipFill>
        <p:spPr>
          <a:xfrm>
            <a:off x="1627541" y="1557338"/>
            <a:ext cx="5901618" cy="4525962"/>
          </a:xfrm>
          <a:prstGeom prst="rect">
            <a:avLst/>
          </a:prstGeom>
        </p:spPr>
      </p:pic>
    </p:spTree>
    <p:extLst>
      <p:ext uri="{BB962C8B-B14F-4D97-AF65-F5344CB8AC3E}">
        <p14:creationId xmlns:p14="http://schemas.microsoft.com/office/powerpoint/2010/main" val="1041491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(19/25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2728" t="14478" r="13118"/>
          <a:stretch/>
        </p:blipFill>
        <p:spPr>
          <a:xfrm>
            <a:off x="1931357" y="1557338"/>
            <a:ext cx="5293985" cy="4525962"/>
          </a:xfrm>
          <a:prstGeom prst="rect">
            <a:avLst/>
          </a:prstGeom>
        </p:spPr>
      </p:pic>
    </p:spTree>
    <p:extLst>
      <p:ext uri="{BB962C8B-B14F-4D97-AF65-F5344CB8AC3E}">
        <p14:creationId xmlns:p14="http://schemas.microsoft.com/office/powerpoint/2010/main" val="307001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l-GR" dirty="0"/>
              <a:t>Λίγα λόγια για το βιβλίο (1/2)</a:t>
            </a:r>
            <a:endParaRPr lang="en-US" dirty="0"/>
          </a:p>
        </p:txBody>
      </p:sp>
      <p:sp>
        <p:nvSpPr>
          <p:cNvPr id="3" name="Θέση περιεχομένου 2"/>
          <p:cNvSpPr>
            <a:spLocks noGrp="1"/>
          </p:cNvSpPr>
          <p:nvPr>
            <p:ph idx="1"/>
          </p:nvPr>
        </p:nvSpPr>
        <p:spPr/>
        <p:txBody>
          <a:bodyPr>
            <a:noAutofit/>
          </a:bodyPr>
          <a:lstStyle/>
          <a:p>
            <a:pPr marL="0" indent="0">
              <a:buNone/>
            </a:pPr>
            <a:r>
              <a:rPr lang="el-GR" sz="2800" dirty="0" smtClean="0"/>
              <a:t>Πρόκειται </a:t>
            </a:r>
            <a:r>
              <a:rPr lang="el-GR" sz="2800" dirty="0"/>
              <a:t>για ένα </a:t>
            </a:r>
            <a:r>
              <a:rPr lang="el-GR" sz="2800" dirty="0" smtClean="0"/>
              <a:t>βιβλίο το οποίο με έξυπνο τρόπο βοηθάει τα παιδιά να αντιμετωπίσουν τους φόβους τους. Καθώς γυρίζουν τις σελίδες του βιβλίου, τα παιδιά βλέπουν σταδιακά να σχηματίζεται το μεγάλο πράσινο τέρας.</a:t>
            </a:r>
            <a:r>
              <a:rPr lang="en-US" sz="2800" dirty="0" smtClean="0"/>
              <a:t> </a:t>
            </a:r>
            <a:r>
              <a:rPr lang="el-GR" sz="2800" dirty="0" smtClean="0"/>
              <a:t>Όταν όμως είναι έτοιμα να του δείξουν ποιος κάνει κουμάντο γυρίζουν τις υπόλοιπες σελίδε</a:t>
            </a:r>
            <a:r>
              <a:rPr lang="el-GR" sz="2800" dirty="0"/>
              <a:t>ς</a:t>
            </a:r>
            <a:r>
              <a:rPr lang="el-GR" sz="2800" dirty="0" smtClean="0"/>
              <a:t> του βιβλίου και σιγά-σιγά το εξαφανίζουν, αφαιρώντας του ένα-ένα όλα τα τρομερά χαρακτηριστικά του μέχρι που χάνεται τελείως! </a:t>
            </a:r>
          </a:p>
          <a:p>
            <a:pPr marL="0" indent="0">
              <a:buNone/>
            </a:pPr>
            <a:endParaRPr lang="en-US" sz="2800" dirty="0"/>
          </a:p>
        </p:txBody>
      </p:sp>
    </p:spTree>
    <p:extLst>
      <p:ext uri="{BB962C8B-B14F-4D97-AF65-F5344CB8AC3E}">
        <p14:creationId xmlns:p14="http://schemas.microsoft.com/office/powerpoint/2010/main" val="674778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(20/25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9576" t="17320" r="7751" b="3714"/>
          <a:stretch/>
        </p:blipFill>
        <p:spPr>
          <a:xfrm>
            <a:off x="1729209" y="1557338"/>
            <a:ext cx="5698282" cy="4525962"/>
          </a:xfrm>
          <a:prstGeom prst="rect">
            <a:avLst/>
          </a:prstGeom>
        </p:spPr>
      </p:pic>
    </p:spTree>
    <p:extLst>
      <p:ext uri="{BB962C8B-B14F-4D97-AF65-F5344CB8AC3E}">
        <p14:creationId xmlns:p14="http://schemas.microsoft.com/office/powerpoint/2010/main" val="3129051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(21/25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4525" t="16775" r="10582"/>
          <a:stretch/>
        </p:blipFill>
        <p:spPr>
          <a:xfrm>
            <a:off x="1823575" y="1557338"/>
            <a:ext cx="5509550" cy="4525962"/>
          </a:xfrm>
          <a:prstGeom prst="rect">
            <a:avLst/>
          </a:prstGeom>
        </p:spPr>
      </p:pic>
    </p:spTree>
    <p:extLst>
      <p:ext uri="{BB962C8B-B14F-4D97-AF65-F5344CB8AC3E}">
        <p14:creationId xmlns:p14="http://schemas.microsoft.com/office/powerpoint/2010/main" val="3649836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(22/25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8544" t="17074" r="10486" b="4372"/>
          <a:stretch/>
        </p:blipFill>
        <p:spPr>
          <a:xfrm>
            <a:off x="1837904" y="1557338"/>
            <a:ext cx="5480891" cy="4525962"/>
          </a:xfrm>
          <a:prstGeom prst="rect">
            <a:avLst/>
          </a:prstGeom>
        </p:spPr>
      </p:pic>
    </p:spTree>
    <p:extLst>
      <p:ext uri="{BB962C8B-B14F-4D97-AF65-F5344CB8AC3E}">
        <p14:creationId xmlns:p14="http://schemas.microsoft.com/office/powerpoint/2010/main" val="3814498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(23/25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7565" t="17436" r="7077" b="3748"/>
          <a:stretch/>
        </p:blipFill>
        <p:spPr>
          <a:xfrm>
            <a:off x="1654509" y="1557338"/>
            <a:ext cx="5847681" cy="4525962"/>
          </a:xfrm>
          <a:prstGeom prst="rect">
            <a:avLst/>
          </a:prstGeom>
        </p:spPr>
      </p:pic>
    </p:spTree>
    <p:extLst>
      <p:ext uri="{BB962C8B-B14F-4D97-AF65-F5344CB8AC3E}">
        <p14:creationId xmlns:p14="http://schemas.microsoft.com/office/powerpoint/2010/main" val="2812858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(24/25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7453" t="1731"/>
          <a:stretch/>
        </p:blipFill>
        <p:spPr>
          <a:xfrm>
            <a:off x="1964655" y="1557338"/>
            <a:ext cx="5227390" cy="4525962"/>
          </a:xfrm>
          <a:prstGeom prst="rect">
            <a:avLst/>
          </a:prstGeom>
        </p:spPr>
      </p:pic>
    </p:spTree>
    <p:extLst>
      <p:ext uri="{BB962C8B-B14F-4D97-AF65-F5344CB8AC3E}">
        <p14:creationId xmlns:p14="http://schemas.microsoft.com/office/powerpoint/2010/main" val="923113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τρομακτικό τέρας</a:t>
            </a:r>
            <a:r>
              <a:rPr lang="en-GB" dirty="0"/>
              <a:t> </a:t>
            </a:r>
            <a:r>
              <a:rPr lang="en-GB" dirty="0" smtClean="0"/>
              <a:t>(25/25</a:t>
            </a:r>
            <a:r>
              <a:rPr lang="en-GB" dirty="0"/>
              <a:t>)</a:t>
            </a:r>
            <a:endParaRPr lang="el-GR" dirty="0"/>
          </a:p>
        </p:txBody>
      </p:sp>
      <p:pic>
        <p:nvPicPr>
          <p:cNvPr id="4" name="Εικόνα 1" descr="το τέρας που έφτιαξαν τα παιδιά"/>
          <p:cNvPicPr>
            <a:picLocks noGrp="1" noChangeAspect="1"/>
          </p:cNvPicPr>
          <p:nvPr>
            <p:ph idx="1"/>
          </p:nvPr>
        </p:nvPicPr>
        <p:blipFill rotWithShape="1">
          <a:blip r:embed="rId2">
            <a:extLst>
              <a:ext uri="{28A0092B-C50C-407E-A947-70E740481C1C}">
                <a14:useLocalDpi xmlns:a14="http://schemas.microsoft.com/office/drawing/2010/main" val="0"/>
              </a:ext>
            </a:extLst>
          </a:blip>
          <a:srcRect l="4641" t="16010"/>
          <a:stretch/>
        </p:blipFill>
        <p:spPr>
          <a:xfrm>
            <a:off x="1565326" y="1557338"/>
            <a:ext cx="6026048" cy="4525962"/>
          </a:xfrm>
          <a:prstGeom prst="rect">
            <a:avLst/>
          </a:prstGeom>
        </p:spPr>
      </p:pic>
    </p:spTree>
    <p:extLst>
      <p:ext uri="{BB962C8B-B14F-4D97-AF65-F5344CB8AC3E}">
        <p14:creationId xmlns:p14="http://schemas.microsoft.com/office/powerpoint/2010/main" val="76726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l-GR" altLang="en-US" smtClean="0"/>
              <a:t>Χρηματοδότηση</a:t>
            </a:r>
          </a:p>
        </p:txBody>
      </p:sp>
      <p:sp>
        <p:nvSpPr>
          <p:cNvPr id="26627" name="Content Placeholder 2"/>
          <p:cNvSpPr>
            <a:spLocks noGrp="1"/>
          </p:cNvSpPr>
          <p:nvPr>
            <p:ph idx="1"/>
          </p:nvPr>
        </p:nvSpPr>
        <p:spPr>
          <a:xfrm>
            <a:off x="457200" y="1341438"/>
            <a:ext cx="8229600" cy="4525962"/>
          </a:xfrm>
        </p:spPr>
        <p:txBody>
          <a:bodyPr/>
          <a:lstStyle/>
          <a:p>
            <a:r>
              <a:rPr lang="el-GR" altLang="en-US" sz="2000" smtClean="0"/>
              <a:t>Το παρόν εκπαιδευτικό υλικό έχει αναπτυχθεί στ</a:t>
            </a:r>
            <a:r>
              <a:rPr lang="en-US" altLang="en-US" sz="2000" smtClean="0"/>
              <a:t>o</a:t>
            </a:r>
            <a:r>
              <a:rPr lang="el-GR" altLang="en-US" sz="2000" smtClean="0"/>
              <a:t> πλαίσι</a:t>
            </a:r>
            <a:r>
              <a:rPr lang="en-US" altLang="en-US" sz="2000" smtClean="0"/>
              <a:t>o</a:t>
            </a:r>
            <a:r>
              <a:rPr lang="el-GR" altLang="en-US" sz="2000" smtClean="0"/>
              <a:t> του εκπαιδευτικού έργου του διδάσκοντα.</a:t>
            </a:r>
            <a:endParaRPr lang="en-US" altLang="en-US" sz="2000" smtClean="0"/>
          </a:p>
          <a:p>
            <a:r>
              <a:rPr lang="el-GR" altLang="en-US" sz="2000" smtClean="0"/>
              <a:t>Το έργο «</a:t>
            </a:r>
            <a:r>
              <a:rPr lang="el-GR" altLang="en-US" sz="2000" b="1" smtClean="0"/>
              <a:t>Ανοικτά Ακαδημαϊκά Μαθήματα στο Πανεπιστήμιο Αθηνών</a:t>
            </a:r>
            <a:r>
              <a:rPr lang="el-GR" altLang="en-US" sz="2000" smtClean="0"/>
              <a:t>» έχει χρηματοδοτήσει μόνο την αναδιαμόρφωση του εκπαιδευτικού υλικού. </a:t>
            </a:r>
            <a:endParaRPr lang="en-US" altLang="en-US" sz="2000" smtClean="0"/>
          </a:p>
          <a:p>
            <a:r>
              <a:rPr lang="el-GR" altLang="en-US"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26628"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lang="el-GR" altLang="en-US" sz="4400" smtClean="0"/>
              <a:t>Σημειώματα</a:t>
            </a:r>
          </a:p>
        </p:txBody>
      </p:sp>
      <p:sp>
        <p:nvSpPr>
          <p:cNvPr id="28675" name="Text Placeholder 4"/>
          <p:cNvSpPr>
            <a:spLocks noGrp="1"/>
          </p:cNvSpPr>
          <p:nvPr>
            <p:ph type="body"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normAutofit fontScale="90000"/>
          </a:bodyPr>
          <a:lstStyle/>
          <a:p>
            <a:r>
              <a:rPr lang="el-GR" altLang="en-US" dirty="0" smtClean="0"/>
              <a:t>Σημείωμα Ιστορικού Εκδόσεων</a:t>
            </a:r>
            <a:r>
              <a:rPr lang="en-US" altLang="en-US" dirty="0" smtClean="0"/>
              <a:t> </a:t>
            </a:r>
            <a:r>
              <a:rPr lang="el-GR" altLang="en-US" dirty="0" smtClean="0"/>
              <a:t>Έργου</a:t>
            </a:r>
          </a:p>
        </p:txBody>
      </p:sp>
      <p:sp>
        <p:nvSpPr>
          <p:cNvPr id="30723" name="Content Placeholder 4"/>
          <p:cNvSpPr>
            <a:spLocks noGrp="1"/>
          </p:cNvSpPr>
          <p:nvPr>
            <p:ph idx="1"/>
          </p:nvPr>
        </p:nvSpPr>
        <p:spPr/>
        <p:txBody>
          <a:bodyPr/>
          <a:lstStyle/>
          <a:p>
            <a:pPr marL="0" indent="0">
              <a:buFont typeface="Arial" panose="020B0604020202020204" pitchFamily="34" charset="0"/>
              <a:buNone/>
            </a:pPr>
            <a:r>
              <a:rPr lang="el-GR" altLang="en-US" sz="2000" smtClean="0"/>
              <a:t>Το παρόν έργο αποτελεί την έκδοση 1.0.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a:t>
            </a:r>
            <a:r>
              <a:rPr lang="el-GR" sz="2000" dirty="0" smtClean="0"/>
              <a:t>2016. </a:t>
            </a:r>
            <a:r>
              <a:rPr lang="el-GR" altLang="en-US" sz="2000" dirty="0"/>
              <a:t>Μαγδαληνή </a:t>
            </a:r>
            <a:r>
              <a:rPr lang="el-GR" altLang="en-US" sz="2000" dirty="0" err="1"/>
              <a:t>Ζαγουράκη</a:t>
            </a:r>
            <a:r>
              <a:rPr lang="en-GB" altLang="en-US" sz="2000" dirty="0" smtClean="0"/>
              <a:t>, </a:t>
            </a:r>
            <a:r>
              <a:rPr lang="el-GR" altLang="en-US" sz="2000" dirty="0" smtClean="0"/>
              <a:t>Μαρία </a:t>
            </a:r>
            <a:r>
              <a:rPr lang="el-GR" altLang="en-US" sz="2000" dirty="0" err="1" smtClean="0"/>
              <a:t>Ξανθοπούλου</a:t>
            </a:r>
            <a:r>
              <a:rPr lang="en-GB" altLang="en-US" sz="2000" dirty="0" smtClean="0"/>
              <a:t>,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Συναισθήματα</a:t>
            </a:r>
            <a:r>
              <a:rPr lang="en-GB" sz="2000" dirty="0" smtClean="0"/>
              <a:t>. </a:t>
            </a:r>
            <a:r>
              <a:rPr lang="en-US" sz="2000" dirty="0"/>
              <a:t>Go Away, Big Green Monster</a:t>
            </a:r>
            <a:r>
              <a:rPr lang="en-US" sz="2000" dirty="0" smtClean="0"/>
              <a:t>!</a:t>
            </a:r>
            <a:r>
              <a:rPr lang="el-GR" sz="2000" dirty="0" smtClean="0"/>
              <a:t>». </a:t>
            </a:r>
            <a:r>
              <a:rPr lang="el-GR" sz="2000" dirty="0"/>
              <a:t>Έκδοση: </a:t>
            </a:r>
            <a:r>
              <a:rPr lang="el-GR" sz="2000" dirty="0" smtClean="0"/>
              <a:t>1.0</a:t>
            </a:r>
            <a:r>
              <a:rPr lang="el-GR" sz="2000" dirty="0"/>
              <a:t>. Αθήνα </a:t>
            </a:r>
            <a:r>
              <a:rPr lang="el-GR" sz="2000" dirty="0" smtClean="0"/>
              <a:t>2016.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l-GR" dirty="0"/>
              <a:t>Λίγα λόγια για το βιβλίο (2/2)</a:t>
            </a:r>
            <a:endParaRPr lang="en-US" dirty="0"/>
          </a:p>
        </p:txBody>
      </p:sp>
      <p:sp>
        <p:nvSpPr>
          <p:cNvPr id="3" name="Θέση περιεχομένου 2"/>
          <p:cNvSpPr>
            <a:spLocks noGrp="1"/>
          </p:cNvSpPr>
          <p:nvPr>
            <p:ph sz="half" idx="1"/>
          </p:nvPr>
        </p:nvSpPr>
        <p:spPr>
          <a:xfrm>
            <a:off x="457200" y="1600200"/>
            <a:ext cx="4978896" cy="4525963"/>
          </a:xfrm>
        </p:spPr>
        <p:txBody>
          <a:bodyPr/>
          <a:lstStyle/>
          <a:p>
            <a:pPr marL="0" indent="0">
              <a:buNone/>
            </a:pPr>
            <a:r>
              <a:rPr lang="el-GR" dirty="0" smtClean="0"/>
              <a:t>Το βιβλίο έχει ενδιαφέρον γιατί επιτρέπει στα παιδιά όχι μόνο να δουν ότι οι φόβοι τους κατασκευάζονται από τους ίδιους, αλλά κυρίως γιατί οι ίδιοι είναι υπεύθυνοι για την αποδόμησή τους. </a:t>
            </a:r>
          </a:p>
          <a:p>
            <a:pPr marL="0" indent="0">
              <a:buNone/>
            </a:pPr>
            <a:endParaRPr lang="en-US" dirty="0"/>
          </a:p>
        </p:txBody>
      </p:sp>
      <p:pic>
        <p:nvPicPr>
          <p:cNvPr id="6" name="Picture 4" descr="Σελίδα του βιβλίου"/>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2120" y="1628800"/>
            <a:ext cx="3048425" cy="3753374"/>
          </a:xfrm>
          <a:prstGeom prst="rect">
            <a:avLst/>
          </a:prstGeom>
          <a:noFill/>
        </p:spPr>
      </p:pic>
      <p:sp>
        <p:nvSpPr>
          <p:cNvPr id="7" name="TextBox 6"/>
          <p:cNvSpPr txBox="1"/>
          <p:nvPr/>
        </p:nvSpPr>
        <p:spPr>
          <a:xfrm>
            <a:off x="5724128" y="5490126"/>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3705017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l-GR" altLang="en-US" smtClean="0"/>
              <a:t>Σημείωμα Χρήσης Έργων Τρίτων</a:t>
            </a:r>
          </a:p>
        </p:txBody>
      </p:sp>
      <p:sp>
        <p:nvSpPr>
          <p:cNvPr id="38915" name="Content Placeholder 2"/>
          <p:cNvSpPr>
            <a:spLocks noGrp="1"/>
          </p:cNvSpPr>
          <p:nvPr>
            <p:ph idx="1"/>
          </p:nvPr>
        </p:nvSpPr>
        <p:spPr/>
        <p:txBody>
          <a:bodyPr/>
          <a:lstStyle/>
          <a:p>
            <a:pPr marL="0" indent="0">
              <a:buFont typeface="Arial" panose="020B0604020202020204" pitchFamily="34" charset="0"/>
              <a:buNone/>
            </a:pPr>
            <a:r>
              <a:rPr lang="el-GR" altLang="en-US" sz="2000" dirty="0" smtClean="0"/>
              <a:t>Το Έργο αυτό κάνει χρήση των ακόλουθων έργων:</a:t>
            </a:r>
          </a:p>
          <a:p>
            <a:pPr marL="0" indent="0">
              <a:buNone/>
            </a:pPr>
            <a:r>
              <a:rPr lang="el-GR" sz="2000" dirty="0" smtClean="0"/>
              <a:t>Εικόνα </a:t>
            </a:r>
            <a:r>
              <a:rPr lang="en-GB" sz="2000" dirty="0" smtClean="0"/>
              <a:t>1</a:t>
            </a:r>
            <a:r>
              <a:rPr lang="el-GR" sz="2000" dirty="0" smtClean="0"/>
              <a:t>, 2</a:t>
            </a:r>
            <a:r>
              <a:rPr lang="el-GR" sz="2000" dirty="0" smtClean="0"/>
              <a:t>: Εξώφυλλο και σελίδα </a:t>
            </a:r>
            <a:r>
              <a:rPr lang="el-GR" sz="2000" dirty="0" smtClean="0"/>
              <a:t>του βιβλίου «</a:t>
            </a:r>
            <a:r>
              <a:rPr lang="en-US" sz="2000" dirty="0">
                <a:hlinkClick r:id="rId3"/>
              </a:rPr>
              <a:t>Go Away, Big Green Monster</a:t>
            </a:r>
            <a:r>
              <a:rPr lang="en-US" sz="2000" dirty="0" smtClean="0">
                <a:hlinkClick r:id="rId3"/>
              </a:rPr>
              <a:t>!</a:t>
            </a:r>
            <a:r>
              <a:rPr lang="el-GR" sz="2000" dirty="0" smtClean="0"/>
              <a:t>»</a:t>
            </a:r>
            <a:r>
              <a:rPr lang="en-US" sz="2000" dirty="0" smtClean="0"/>
              <a:t> </a:t>
            </a:r>
            <a:r>
              <a:rPr lang="en-US" sz="2000" dirty="0"/>
              <a:t>Little, Brown and Company, New York Boston.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pPr algn="ctr"/>
            <a:r>
              <a:rPr lang="el-GR" dirty="0"/>
              <a:t>Ανάγνωση</a:t>
            </a:r>
            <a:endParaRPr lang="en-US" dirty="0"/>
          </a:p>
        </p:txBody>
      </p:sp>
      <p:sp>
        <p:nvSpPr>
          <p:cNvPr id="3" name="Θέση περιεχομένου 2"/>
          <p:cNvSpPr>
            <a:spLocks noGrp="1"/>
          </p:cNvSpPr>
          <p:nvPr>
            <p:ph sz="half" idx="1"/>
          </p:nvPr>
        </p:nvSpPr>
        <p:spPr>
          <a:xfrm>
            <a:off x="457200" y="1600200"/>
            <a:ext cx="3754760" cy="4525963"/>
          </a:xfrm>
        </p:spPr>
        <p:txBody>
          <a:bodyPr/>
          <a:lstStyle/>
          <a:p>
            <a:pPr marL="0" indent="0">
              <a:buNone/>
            </a:pPr>
            <a:r>
              <a:rPr lang="el-GR" dirty="0" smtClean="0"/>
              <a:t>Κατά τη διάρκεια της ανάγνωσης εμφανίσαμε και κυρίως εξαφανίσαμε το τέρας αρκετές φορές. </a:t>
            </a:r>
            <a:endParaRPr lang="en-US" dirty="0"/>
          </a:p>
        </p:txBody>
      </p:sp>
      <p:pic>
        <p:nvPicPr>
          <p:cNvPr id="10" name="Picture 2" descr="https://encrypted-tbn2.gstatic.com/images?q=tbn:ANd9GcSgPL5InQ3rxGVfznhSk80fs0FLD-zAyNVLaJg85CwxdQlWwIbd">
            <a:hlinkClick r:id="rId2"/>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4807"/>
          <a:stretch/>
        </p:blipFill>
        <p:spPr bwMode="auto">
          <a:xfrm>
            <a:off x="4572000" y="1772816"/>
            <a:ext cx="3905539"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56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l-GR" dirty="0"/>
              <a:t>Ένα δικό μας τέρας (</a:t>
            </a:r>
            <a:r>
              <a:rPr lang="el-GR" dirty="0" smtClean="0"/>
              <a:t>1/</a:t>
            </a:r>
            <a:r>
              <a:rPr lang="en-GB" dirty="0"/>
              <a:t>5</a:t>
            </a:r>
            <a:r>
              <a:rPr lang="el-GR" dirty="0" smtClean="0"/>
              <a:t>)</a:t>
            </a:r>
            <a:endParaRPr lang="en-US" dirty="0"/>
          </a:p>
        </p:txBody>
      </p:sp>
      <p:sp>
        <p:nvSpPr>
          <p:cNvPr id="3" name="Θέση περιεχομένου 2"/>
          <p:cNvSpPr>
            <a:spLocks noGrp="1"/>
          </p:cNvSpPr>
          <p:nvPr>
            <p:ph sz="half" idx="1"/>
          </p:nvPr>
        </p:nvSpPr>
        <p:spPr>
          <a:xfrm>
            <a:off x="457200" y="1600200"/>
            <a:ext cx="5915000" cy="4525963"/>
          </a:xfrm>
        </p:spPr>
        <p:txBody>
          <a:bodyPr>
            <a:noAutofit/>
          </a:bodyPr>
          <a:lstStyle/>
          <a:p>
            <a:pPr marL="0" indent="0">
              <a:spcBef>
                <a:spcPts val="600"/>
              </a:spcBef>
              <a:buNone/>
            </a:pPr>
            <a:r>
              <a:rPr lang="el-GR" sz="2400" dirty="0" smtClean="0"/>
              <a:t>Αποφασίσαμε με τα παιδιά να φτιάξουμε το δικό μας βιβλίο και το δικό μας τέρας. </a:t>
            </a:r>
            <a:endParaRPr lang="en-GB" sz="2400" dirty="0" smtClean="0"/>
          </a:p>
          <a:p>
            <a:pPr marL="0" indent="0">
              <a:spcBef>
                <a:spcPts val="600"/>
              </a:spcBef>
              <a:buNone/>
            </a:pPr>
            <a:r>
              <a:rPr lang="el-GR" sz="2400" dirty="0" smtClean="0"/>
              <a:t>Η διαδικασία ήταν η εξής:</a:t>
            </a:r>
            <a:r>
              <a:rPr lang="en-GB" sz="2400" dirty="0" smtClean="0"/>
              <a:t> </a:t>
            </a:r>
          </a:p>
          <a:p>
            <a:pPr marL="0" indent="0">
              <a:spcBef>
                <a:spcPts val="600"/>
              </a:spcBef>
              <a:buNone/>
            </a:pPr>
            <a:r>
              <a:rPr lang="el-GR" sz="2400" b="1" dirty="0" smtClean="0"/>
              <a:t>Α’ φάση: Η δημιουργία του τέρατος</a:t>
            </a:r>
          </a:p>
          <a:p>
            <a:pPr>
              <a:spcBef>
                <a:spcPts val="600"/>
              </a:spcBef>
            </a:pPr>
            <a:r>
              <a:rPr lang="el-GR" sz="2400" dirty="0" smtClean="0"/>
              <a:t>Αποφασίσαμε ποια  χαρακτηριστικά θα έχει το τέρας μας. Π.χ. πόδια πατίνια. </a:t>
            </a:r>
          </a:p>
          <a:p>
            <a:pPr>
              <a:spcBef>
                <a:spcPts val="600"/>
              </a:spcBef>
            </a:pPr>
            <a:r>
              <a:rPr lang="el-GR" sz="2400" dirty="0" smtClean="0"/>
              <a:t>Διαλέξαμε χαρτιά και τα φτιάξαμε. Τα ζωγραφίσαμε και τα κόψαμε. </a:t>
            </a:r>
          </a:p>
          <a:p>
            <a:pPr>
              <a:spcBef>
                <a:spcPts val="600"/>
              </a:spcBef>
            </a:pPr>
            <a:r>
              <a:rPr lang="el-GR" sz="2400" dirty="0" smtClean="0"/>
              <a:t>Γράψαμε ένα κείμενο που έμοιαζε πολύ με αυτό του βιβλίου, Π.χ. Το τέρας έχει δυο κίτρινα μάτια, Το τέρας έχει πόδια πατίνια. </a:t>
            </a:r>
            <a:endParaRPr lang="en-US" sz="2400" dirty="0"/>
          </a:p>
        </p:txBody>
      </p:sp>
      <p:pic>
        <p:nvPicPr>
          <p:cNvPr id="12" name="Picture 2" descr="[DECORATIV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60232" y="2276872"/>
            <a:ext cx="2027237" cy="307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170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l-GR" dirty="0"/>
              <a:t>Ένα δικό μας τέρας </a:t>
            </a:r>
            <a:r>
              <a:rPr lang="el-GR" dirty="0" smtClean="0"/>
              <a:t>(</a:t>
            </a:r>
            <a:r>
              <a:rPr lang="en-GB" dirty="0" smtClean="0"/>
              <a:t>2</a:t>
            </a:r>
            <a:r>
              <a:rPr lang="el-GR" dirty="0" smtClean="0"/>
              <a:t>/</a:t>
            </a:r>
            <a:r>
              <a:rPr lang="en-GB" dirty="0"/>
              <a:t>5</a:t>
            </a:r>
            <a:r>
              <a:rPr lang="el-GR" dirty="0"/>
              <a:t>)</a:t>
            </a:r>
            <a:endParaRPr lang="en-US" dirty="0"/>
          </a:p>
        </p:txBody>
      </p:sp>
      <p:sp>
        <p:nvSpPr>
          <p:cNvPr id="3" name="Θέση περιεχομένου 2"/>
          <p:cNvSpPr>
            <a:spLocks noGrp="1"/>
          </p:cNvSpPr>
          <p:nvPr>
            <p:ph sz="half" idx="1"/>
          </p:nvPr>
        </p:nvSpPr>
        <p:spPr>
          <a:xfrm>
            <a:off x="457200" y="1600200"/>
            <a:ext cx="5122912" cy="4525963"/>
          </a:xfrm>
        </p:spPr>
        <p:txBody>
          <a:bodyPr>
            <a:noAutofit/>
          </a:bodyPr>
          <a:lstStyle/>
          <a:p>
            <a:r>
              <a:rPr lang="el-GR" sz="2400" dirty="0" smtClean="0"/>
              <a:t>Τα </a:t>
            </a:r>
            <a:r>
              <a:rPr lang="el-GR" sz="2400" dirty="0"/>
              <a:t>παιδιά </a:t>
            </a:r>
            <a:r>
              <a:rPr lang="el-GR" sz="2400" dirty="0" smtClean="0"/>
              <a:t>άρχισαν </a:t>
            </a:r>
            <a:r>
              <a:rPr lang="el-GR" sz="2400" dirty="0"/>
              <a:t>να τοποθετούν ένα-ένα τα χαρακτηριστικά </a:t>
            </a:r>
            <a:r>
              <a:rPr lang="el-GR" sz="2400" dirty="0" smtClean="0"/>
              <a:t>του τέρατος, </a:t>
            </a:r>
            <a:r>
              <a:rPr lang="el-GR" sz="2400" dirty="0"/>
              <a:t>κολλώντας τα με </a:t>
            </a:r>
            <a:r>
              <a:rPr lang="en-US" sz="2400" dirty="0"/>
              <a:t>bleu-tack</a:t>
            </a:r>
            <a:r>
              <a:rPr lang="el-GR" sz="2400" dirty="0"/>
              <a:t> πάνω </a:t>
            </a:r>
            <a:r>
              <a:rPr lang="el-GR" sz="2400" dirty="0" smtClean="0"/>
              <a:t>σε </a:t>
            </a:r>
            <a:r>
              <a:rPr lang="el-GR" sz="2400" dirty="0"/>
              <a:t>χαρτί </a:t>
            </a:r>
            <a:r>
              <a:rPr lang="el-GR" sz="2400" dirty="0" err="1"/>
              <a:t>οντουλέ</a:t>
            </a:r>
            <a:r>
              <a:rPr lang="el-GR" sz="2400" dirty="0" smtClean="0"/>
              <a:t>.</a:t>
            </a:r>
            <a:r>
              <a:rPr lang="el-GR" sz="2400" dirty="0"/>
              <a:t> </a:t>
            </a:r>
            <a:endParaRPr lang="el-GR" sz="2400" dirty="0" smtClean="0"/>
          </a:p>
          <a:p>
            <a:r>
              <a:rPr lang="el-GR" sz="2400" dirty="0" smtClean="0"/>
              <a:t>Κάθε </a:t>
            </a:r>
            <a:r>
              <a:rPr lang="el-GR" sz="2400" dirty="0"/>
              <a:t>φορά που </a:t>
            </a:r>
            <a:r>
              <a:rPr lang="el-GR" sz="2400" dirty="0" smtClean="0"/>
              <a:t>πρόσθεταν </a:t>
            </a:r>
            <a:r>
              <a:rPr lang="el-GR" sz="2400" dirty="0"/>
              <a:t>ένα χαρακτηριστικό</a:t>
            </a:r>
            <a:r>
              <a:rPr lang="el-GR" sz="2400" dirty="0" smtClean="0"/>
              <a:t>, </a:t>
            </a:r>
            <a:r>
              <a:rPr lang="el-GR" sz="2400" dirty="0"/>
              <a:t>π.χ. κολλούσαν τα πόδια </a:t>
            </a:r>
            <a:r>
              <a:rPr lang="el-GR" sz="2400" dirty="0" smtClean="0"/>
              <a:t>το </a:t>
            </a:r>
            <a:r>
              <a:rPr lang="el-GR" sz="2400" dirty="0"/>
              <a:t>φωτογραφίζαμε και προχωρούσαμε στο επόμενο χαρακτηριστικό έως ότου </a:t>
            </a:r>
            <a:r>
              <a:rPr lang="el-GR" sz="2400" dirty="0" smtClean="0"/>
              <a:t>προστέθηκαν </a:t>
            </a:r>
            <a:r>
              <a:rPr lang="el-GR" sz="2400" dirty="0"/>
              <a:t>όλα</a:t>
            </a:r>
            <a:r>
              <a:rPr lang="el-GR" sz="2400" dirty="0" smtClean="0"/>
              <a:t>. Κάθε φωτογραφία ήταν και μια σελίδα του βιβλίου μας. </a:t>
            </a:r>
            <a:endParaRPr lang="en-US" sz="2400" dirty="0"/>
          </a:p>
        </p:txBody>
      </p:sp>
      <p:pic>
        <p:nvPicPr>
          <p:cNvPr id="6" name="Εικόνα 7" descr="το τέρας που έφτιαξαν τα παιδιά"/>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6136" y="1484784"/>
            <a:ext cx="2923496" cy="4525963"/>
          </a:xfrm>
          <a:prstGeom prst="rect">
            <a:avLst/>
          </a:prstGeom>
        </p:spPr>
      </p:pic>
    </p:spTree>
    <p:extLst>
      <p:ext uri="{BB962C8B-B14F-4D97-AF65-F5344CB8AC3E}">
        <p14:creationId xmlns:p14="http://schemas.microsoft.com/office/powerpoint/2010/main" val="4196056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l-GR" dirty="0"/>
              <a:t>Ένα δικό μας τέρας </a:t>
            </a:r>
            <a:r>
              <a:rPr lang="el-GR" dirty="0" smtClean="0"/>
              <a:t>(</a:t>
            </a:r>
            <a:r>
              <a:rPr lang="en-GB" dirty="0" smtClean="0"/>
              <a:t>3</a:t>
            </a:r>
            <a:r>
              <a:rPr lang="el-GR" dirty="0" smtClean="0"/>
              <a:t>/</a:t>
            </a:r>
            <a:r>
              <a:rPr lang="en-GB" dirty="0"/>
              <a:t>5</a:t>
            </a:r>
            <a:r>
              <a:rPr lang="el-GR" dirty="0"/>
              <a:t>)</a:t>
            </a:r>
            <a:endParaRPr lang="en-US" dirty="0"/>
          </a:p>
        </p:txBody>
      </p:sp>
      <p:sp>
        <p:nvSpPr>
          <p:cNvPr id="3" name="Θέση περιεχομένου 2"/>
          <p:cNvSpPr>
            <a:spLocks noGrp="1"/>
          </p:cNvSpPr>
          <p:nvPr>
            <p:ph sz="half" idx="1"/>
          </p:nvPr>
        </p:nvSpPr>
        <p:spPr/>
        <p:txBody>
          <a:bodyPr>
            <a:noAutofit/>
          </a:bodyPr>
          <a:lstStyle/>
          <a:p>
            <a:pPr marL="0" indent="0">
              <a:buNone/>
            </a:pPr>
            <a:r>
              <a:rPr lang="el-GR" sz="2400" b="1" dirty="0" smtClean="0"/>
              <a:t>Β’ φάση: Η αποδόμηση του τέρατος</a:t>
            </a:r>
            <a:r>
              <a:rPr lang="en-GB" sz="2400" b="1" dirty="0" smtClean="0"/>
              <a:t>.</a:t>
            </a:r>
            <a:endParaRPr lang="el-GR" sz="2400" b="1" dirty="0" smtClean="0"/>
          </a:p>
          <a:p>
            <a:r>
              <a:rPr lang="el-GR" sz="2400" dirty="0" smtClean="0"/>
              <a:t>Παρατηρήσαμε ένα</a:t>
            </a:r>
            <a:r>
              <a:rPr lang="en-GB" sz="2400" dirty="0" smtClean="0"/>
              <a:t>-</a:t>
            </a:r>
            <a:r>
              <a:rPr lang="el-GR" sz="2400" dirty="0" smtClean="0"/>
              <a:t>ένα τα χαρακτηριστικά του τέρατος. Είπαμε στα παιδιά </a:t>
            </a:r>
            <a:r>
              <a:rPr lang="el-GR" sz="2400" dirty="0"/>
              <a:t>να ξεχάσουν για το καθένα ξεχωριστά </a:t>
            </a:r>
            <a:r>
              <a:rPr lang="el-GR" sz="2400" dirty="0" smtClean="0"/>
              <a:t>τι ήταν και να σκεφτούν τι άλλο θα μπορούσε να είναι. Π.χ. η κίτρινη στρογγυλή μύτη του τέρατος, ένας ήλιος.</a:t>
            </a:r>
          </a:p>
          <a:p>
            <a:endParaRPr lang="en-US" sz="2400" dirty="0"/>
          </a:p>
        </p:txBody>
      </p:sp>
      <p:sp>
        <p:nvSpPr>
          <p:cNvPr id="7" name="Content Placeholder 6"/>
          <p:cNvSpPr>
            <a:spLocks noGrp="1"/>
          </p:cNvSpPr>
          <p:nvPr>
            <p:ph sz="half" idx="2"/>
          </p:nvPr>
        </p:nvSpPr>
        <p:spPr/>
        <p:txBody>
          <a:bodyPr/>
          <a:lstStyle/>
          <a:p>
            <a:r>
              <a:rPr lang="el-GR" sz="2400" dirty="0"/>
              <a:t>Διαλέξαμε την πιο επιτυχημένη, κατά κοινή ομολογία, απάντηση και συμπληρώσαμε τη φράση «Δεν με φοβίζει το … γιατί …». Π.χ. Δεν με φοβίζει η μεγάλη στρογγυλή σου μύτη γιατί είναι απλώς ο </a:t>
            </a:r>
            <a:r>
              <a:rPr lang="el-GR" sz="2400" dirty="0" smtClean="0"/>
              <a:t>ήλιος</a:t>
            </a:r>
            <a:r>
              <a:rPr lang="en-GB" sz="2400" dirty="0" smtClean="0"/>
              <a:t>.</a:t>
            </a:r>
            <a:endParaRPr lang="el-GR" sz="2400" dirty="0"/>
          </a:p>
        </p:txBody>
      </p:sp>
    </p:spTree>
    <p:extLst>
      <p:ext uri="{BB962C8B-B14F-4D97-AF65-F5344CB8AC3E}">
        <p14:creationId xmlns:p14="http://schemas.microsoft.com/office/powerpoint/2010/main" val="4043742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l-GR" dirty="0"/>
              <a:t>Ένα δικό μας τέρας </a:t>
            </a:r>
            <a:r>
              <a:rPr lang="el-GR" dirty="0" smtClean="0"/>
              <a:t>(</a:t>
            </a:r>
            <a:r>
              <a:rPr lang="en-GB" dirty="0" smtClean="0"/>
              <a:t>4</a:t>
            </a:r>
            <a:r>
              <a:rPr lang="el-GR" dirty="0" smtClean="0"/>
              <a:t>/</a:t>
            </a:r>
            <a:r>
              <a:rPr lang="en-GB" dirty="0"/>
              <a:t>5</a:t>
            </a:r>
            <a:r>
              <a:rPr lang="el-GR" dirty="0"/>
              <a:t>)</a:t>
            </a:r>
            <a:endParaRPr lang="en-US" dirty="0"/>
          </a:p>
        </p:txBody>
      </p:sp>
      <p:sp>
        <p:nvSpPr>
          <p:cNvPr id="3" name="Θέση περιεχομένου 2"/>
          <p:cNvSpPr>
            <a:spLocks noGrp="1"/>
          </p:cNvSpPr>
          <p:nvPr>
            <p:ph sz="half" idx="1"/>
          </p:nvPr>
        </p:nvSpPr>
        <p:spPr>
          <a:xfrm>
            <a:off x="457200" y="1600200"/>
            <a:ext cx="4834880" cy="4525963"/>
          </a:xfrm>
        </p:spPr>
        <p:txBody>
          <a:bodyPr>
            <a:normAutofit/>
          </a:bodyPr>
          <a:lstStyle/>
          <a:p>
            <a:r>
              <a:rPr lang="el-GR" sz="2600" dirty="0" smtClean="0"/>
              <a:t>Απομακρύναμε αυτό το χαρακτηριστικό και τα παιδιά το ενσωμάτωσαν σε μια καινούργια ζωγραφιά. Π.χ. πήραν τη μεγάλη στρογγυλή μύτη, την τοποθέτησαν κατάλληλα πάνω στο χαρτί και την μετέτρεψαν σε ένα φωτεινό ήλιο.</a:t>
            </a:r>
          </a:p>
        </p:txBody>
      </p:sp>
      <p:pic>
        <p:nvPicPr>
          <p:cNvPr id="6" name="Εικόνα 7" descr="το τέρας που έφτιαξαν τα παιδιά"/>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7695" t="25309" r="12425" b="13403"/>
          <a:stretch/>
        </p:blipFill>
        <p:spPr>
          <a:xfrm>
            <a:off x="5508104" y="1772816"/>
            <a:ext cx="3160410" cy="4033838"/>
          </a:xfrm>
          <a:prstGeom prst="rect">
            <a:avLst/>
          </a:prstGeom>
        </p:spPr>
      </p:pic>
    </p:spTree>
    <p:extLst>
      <p:ext uri="{BB962C8B-B14F-4D97-AF65-F5344CB8AC3E}">
        <p14:creationId xmlns:p14="http://schemas.microsoft.com/office/powerpoint/2010/main" val="14034573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8/12/2016 1:41:59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12290,12291,7,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3,6,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6626,26627,26628,"/>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8F2E3AD-A977-4789-ACA5-5982453DF76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2629</TotalTime>
  <Words>1003</Words>
  <Application>Microsoft Office PowerPoint</Application>
  <PresentationFormat>On-screen Show (4:3)</PresentationFormat>
  <Paragraphs>99</Paragraphs>
  <Slides>42</Slides>
  <Notes>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Θέμα του Office</vt:lpstr>
      <vt:lpstr>Το Εικονογραφημένο Βιβλίο στην Προσχολική Εκπαίδευση</vt:lpstr>
      <vt:lpstr>Διδακτική Πρακτική</vt:lpstr>
      <vt:lpstr>Λίγα λόγια για το βιβλίο (1/2)</vt:lpstr>
      <vt:lpstr>Λίγα λόγια για το βιβλίο (2/2)</vt:lpstr>
      <vt:lpstr>Ανάγνωση</vt:lpstr>
      <vt:lpstr>Ένα δικό μας τέρας (1/5)</vt:lpstr>
      <vt:lpstr>Ένα δικό μας τέρας (2/5)</vt:lpstr>
      <vt:lpstr>Ένα δικό μας τέρας (3/5)</vt:lpstr>
      <vt:lpstr>Ένα δικό μας τέρας (4/5)</vt:lpstr>
      <vt:lpstr>Ένα δικό μας τέρας (5/5)</vt:lpstr>
      <vt:lpstr>Το τρομακτικό τέρας (1/25)</vt:lpstr>
      <vt:lpstr>Το τρομακτικό τέρας (2/25)</vt:lpstr>
      <vt:lpstr>Το τρομακτικό τέρας (3/25)</vt:lpstr>
      <vt:lpstr>Το τρομακτικό τέρας (4/25)</vt:lpstr>
      <vt:lpstr>Το τρομακτικό τέρας (5/25)</vt:lpstr>
      <vt:lpstr>Το τρομακτικό τέρας (6/25)</vt:lpstr>
      <vt:lpstr>Το τρομακτικό τέρας (7/25)</vt:lpstr>
      <vt:lpstr>Το τρομακτικό τέρας (8/25)</vt:lpstr>
      <vt:lpstr>Το τρομακτικό τέρας (9/25)</vt:lpstr>
      <vt:lpstr>Το τρομακτικό τέρας (10/25)</vt:lpstr>
      <vt:lpstr>Το τρομακτικό τέρας (11/25)</vt:lpstr>
      <vt:lpstr>Το τρομακτικό τέρας (12/25)</vt:lpstr>
      <vt:lpstr>Το τρομακτικό τέρας (13/25)</vt:lpstr>
      <vt:lpstr>Το τρομακτικό τέρας (14/25)</vt:lpstr>
      <vt:lpstr>Το τρομακτικό τέρας (15/25)</vt:lpstr>
      <vt:lpstr>Το τρομακτικό τέρας (16/25)</vt:lpstr>
      <vt:lpstr>Το τρομακτικό τέρας (17/25)</vt:lpstr>
      <vt:lpstr>Το τρομακτικό τέρας (18/25)</vt:lpstr>
      <vt:lpstr>Το τρομακτικό τέρας (19/25)</vt:lpstr>
      <vt:lpstr>Το τρομακτικό τέρας (20/25)</vt:lpstr>
      <vt:lpstr>Το τρομακτικό τέρας (21/25)</vt:lpstr>
      <vt:lpstr>Το τρομακτικό τέρας (22/25)</vt:lpstr>
      <vt:lpstr>Το τρομακτικό τέρας (23/25)</vt:lpstr>
      <vt:lpstr>Το τρομακτικό τέρας (24/25)</vt:lpstr>
      <vt:lpstr>Το τρομακτικό τέρας (25/25)</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Away, Big Green Monster! </dc:title>
  <dc:subject>Το Εικονογραφημένο Βιβλίο στην Προσχολική Εκπαίδευση</dc:subject>
  <dc:creator>Αγγελική Γιαννικοπούλου</dc:creator>
  <cp:lastModifiedBy>takis81 mark</cp:lastModifiedBy>
  <cp:revision>219</cp:revision>
  <dcterms:created xsi:type="dcterms:W3CDTF">2012-09-06T09:03:05Z</dcterms:created>
  <dcterms:modified xsi:type="dcterms:W3CDTF">2016-12-18T11:44:21Z</dcterms:modified>
  <cp:category>Συναισθήματα</cp:category>
</cp:coreProperties>
</file>