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329" r:id="rId3"/>
    <p:sldId id="308" r:id="rId4"/>
    <p:sldId id="324" r:id="rId5"/>
    <p:sldId id="325" r:id="rId6"/>
    <p:sldId id="326" r:id="rId7"/>
    <p:sldId id="327" r:id="rId8"/>
    <p:sldId id="328" r:id="rId9"/>
    <p:sldId id="290" r:id="rId10"/>
    <p:sldId id="295" r:id="rId11"/>
    <p:sldId id="299" r:id="rId12"/>
    <p:sldId id="330" r:id="rId13"/>
    <p:sldId id="331" r:id="rId14"/>
    <p:sldId id="332" r:id="rId15"/>
    <p:sldId id="293" r:id="rId16"/>
  </p:sldIdLst>
  <p:sldSz cx="9144000" cy="6858000" type="screen4x3"/>
  <p:notesSz cx="6858000" cy="9144000"/>
  <p:custDataLst>
    <p:tags r:id="rId1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29"/>
            <p14:sldId id="308"/>
            <p14:sldId id="324"/>
            <p14:sldId id="325"/>
            <p14:sldId id="326"/>
            <p14:sldId id="327"/>
            <p14:sldId id="328"/>
            <p14:sldId id="290"/>
            <p14:sldId id="295"/>
            <p14:sldId id="299"/>
            <p14:sldId id="330"/>
            <p14:sldId id="331"/>
            <p14:sldId id="332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57" d="100"/>
          <a:sy n="57" d="100"/>
        </p:scale>
        <p:origin x="-25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8" name="Picture 7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hyperlink" Target="http://opencourses.uoa.gr/courses/ECD5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hyperlink" Target="%5b1%5d%20http:/creativecommons.org/licenses/by-nc-sa/4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hyperlink" Target="https://en.wikipedia.org/wiki/Road_signs_in_Greece" TargetMode="External"/><Relationship Id="rId4" Type="http://schemas.openxmlformats.org/officeDocument/2006/relationships/hyperlink" Target="http://www.biblionet.gr/book/190889/%CE%A0%CE%B1%CF%80%CE%B1%CE%B8%CE%B5%CE%BF%CE%B4%CE%BF%CF%8D%CE%BB%CE%BF%CF%85,_%CE%91%CE%BD%CF%84%CF%8E%CE%BD%CE%B7%CF%82/%CE%A4%CE%BF_%CF%83%CE%BA%CE%BF%CF%84%CE%AC%CE%B4%CE%B9_%CF%86%CE%BF%CE%B2%CE%AC%CF%84%CE%B1%CE%B9_%CF%84%CE%BF%CE%BD_%CE%9D%CE%B9%CE%BA%CF%8C%CE%BB%CE%B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/>
          </a:bodyPr>
          <a:lstStyle/>
          <a:p>
            <a:r>
              <a:rPr lang="el-GR" sz="4000" dirty="0"/>
              <a:t>Το Εικονογραφημένο Βιβλίο στην Προσχολική Εκπαίδευση</a:t>
            </a:r>
            <a:endParaRPr lang="el-GR" sz="40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1.1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Συναισθήματα</a:t>
            </a:r>
            <a:endParaRPr lang="en-GB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Αγγελική Γιαννικοπούλου</a:t>
            </a:r>
          </a:p>
          <a:p>
            <a:r>
              <a:rPr lang="el-GR" sz="2800" dirty="0" smtClean="0"/>
              <a:t>Τμήμα </a:t>
            </a:r>
            <a:r>
              <a:rPr lang="el-GR" sz="2800" dirty="0"/>
              <a:t>Εκπαίδευσης και Αγωγής στην Προσχολική Ηλικία (ΤΕΑΠΗ)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 smtClean="0"/>
              <a:t> 2015. </a:t>
            </a:r>
            <a:r>
              <a:rPr lang="el-GR" sz="2000" dirty="0"/>
              <a:t>Βασιλική </a:t>
            </a:r>
            <a:r>
              <a:rPr lang="el-GR" sz="2000" dirty="0" smtClean="0"/>
              <a:t>Λεβέντη, 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/>
              <a:t>. «Το Εικονογραφημένο Βιβλίο στην Προσχολική </a:t>
            </a:r>
            <a:r>
              <a:rPr lang="el-GR" sz="2000" dirty="0" smtClean="0"/>
              <a:t>Εκπαίδευση. Συναισθήματα</a:t>
            </a:r>
            <a:r>
              <a:rPr lang="en-US" sz="2000" dirty="0" smtClean="0"/>
              <a:t>. </a:t>
            </a:r>
            <a:r>
              <a:rPr lang="el-GR" sz="2000" dirty="0"/>
              <a:t>Το σκοτάδι φοβάται τον </a:t>
            </a:r>
            <a:r>
              <a:rPr lang="el-GR" sz="2000" dirty="0" smtClean="0"/>
              <a:t>Νικόλα».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διεύθυνση: </a:t>
            </a:r>
            <a:r>
              <a:rPr lang="en-GB" sz="2000" dirty="0">
                <a:hlinkClick r:id="rId4" tooltip="Ανοιχτό Μάθημα: Το Εικονογραφημένο Βιβλίο στην Προσχολική Εκπαίδευση"/>
              </a:rPr>
              <a:t>http://opencourses.uoa.gr/courses/ECD5/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4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</a:t>
            </a:r>
            <a:r>
              <a:rPr lang="el-GR" dirty="0" smtClean="0"/>
              <a:t>τη </a:t>
            </a:r>
            <a:r>
              <a:rPr lang="el-GR" dirty="0"/>
              <a:t>χρήση του έργου, για </a:t>
            </a:r>
            <a:r>
              <a:rPr lang="el-GR" dirty="0" smtClean="0"/>
              <a:t>τον </a:t>
            </a:r>
            <a:r>
              <a:rPr lang="el-GR" dirty="0"/>
              <a:t>διανομέα του έργου και </a:t>
            </a:r>
            <a:r>
              <a:rPr lang="el-GR" dirty="0" err="1" smtClean="0"/>
              <a:t>αδειοδόχο</a:t>
            </a:r>
            <a:r>
              <a:rPr lang="el-GR" dirty="0" smtClean="0"/>
              <a:t>.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</a:t>
            </a:r>
            <a:r>
              <a:rPr lang="el-GR" dirty="0" smtClean="0"/>
              <a:t>έργο.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</a:t>
            </a:r>
            <a:r>
              <a:rPr lang="el-GR" dirty="0" smtClean="0"/>
              <a:t>στον </a:t>
            </a:r>
            <a:r>
              <a:rPr lang="el-GR" dirty="0"/>
              <a:t>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τόπο.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1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Αν</a:t>
            </a:r>
            <a:r>
              <a:rPr lang="en-US" sz="2000" dirty="0" smtClean="0"/>
              <a:t>α</a:t>
            </a:r>
            <a:r>
              <a:rPr lang="el-GR" sz="2000" dirty="0" smtClean="0"/>
              <a:t>φοράς,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</a:t>
            </a:r>
            <a:r>
              <a:rPr lang="el-GR" sz="2000" dirty="0" err="1" smtClean="0"/>
              <a:t>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),</a:t>
            </a:r>
            <a:endParaRPr lang="el-GR" sz="2000" dirty="0"/>
          </a:p>
          <a:p>
            <a:pPr marL="0" indent="0">
              <a:buNone/>
            </a:pPr>
            <a:r>
              <a:rPr lang="el-GR" sz="2400" dirty="0"/>
              <a:t>μαζί με τους </a:t>
            </a:r>
            <a:r>
              <a:rPr lang="el-GR" sz="2400" dirty="0" smtClean="0"/>
              <a:t>συνοδευτικούς </a:t>
            </a:r>
            <a:r>
              <a:rPr lang="el-GR" sz="2400" dirty="0" err="1" smtClean="0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3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Εικόνα 1: Εξώφυλλο του βιβλίου «</a:t>
            </a:r>
            <a:r>
              <a:rPr lang="el-GR" sz="2000" dirty="0">
                <a:hlinkClick r:id="rId4"/>
              </a:rPr>
              <a:t>Το σκοτάδι φοβάται τον </a:t>
            </a:r>
            <a:r>
              <a:rPr lang="el-GR" sz="2000" dirty="0" smtClean="0">
                <a:hlinkClick r:id="rId4"/>
              </a:rPr>
              <a:t>Νικόλα</a:t>
            </a:r>
            <a:r>
              <a:rPr lang="el-GR" sz="2000" dirty="0" smtClean="0"/>
              <a:t>» </a:t>
            </a:r>
            <a:r>
              <a:rPr lang="el-GR" sz="2000" dirty="0"/>
              <a:t>/ Αντώνης </a:t>
            </a:r>
            <a:r>
              <a:rPr lang="el-GR" sz="2000" dirty="0" err="1"/>
              <a:t>Παπαθεοδούλου</a:t>
            </a:r>
            <a:r>
              <a:rPr lang="el-GR" sz="2000" dirty="0"/>
              <a:t>. - 1η </a:t>
            </a:r>
            <a:r>
              <a:rPr lang="el-GR" sz="2000" dirty="0" err="1"/>
              <a:t>έκδ</a:t>
            </a:r>
            <a:r>
              <a:rPr lang="el-GR" sz="2000" dirty="0"/>
              <a:t>. - Αθήνα : Μίνωας, 2013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n-GB" altLang="en-US" sz="2000" dirty="0" err="1" smtClean="0"/>
              <a:t>Biblionet</a:t>
            </a:r>
            <a:r>
              <a:rPr lang="en-GB" altLang="en-US" sz="2000" dirty="0"/>
              <a:t>.</a:t>
            </a:r>
            <a:r>
              <a:rPr lang="el-GR" altLang="en-US" sz="2000" dirty="0"/>
              <a:t> </a:t>
            </a:r>
            <a:endParaRPr lang="el-GR" altLang="en-US" sz="2000" dirty="0" smtClean="0"/>
          </a:p>
          <a:p>
            <a:pPr marL="0" indent="0">
              <a:buNone/>
            </a:pPr>
            <a:r>
              <a:rPr lang="el-GR" altLang="en-US" sz="2000" dirty="0" smtClean="0"/>
              <a:t>Εικόνα 2: </a:t>
            </a:r>
            <a:r>
              <a:rPr lang="el-GR" altLang="en-US" sz="2000" dirty="0" smtClean="0">
                <a:hlinkClick r:id="rId5"/>
              </a:rPr>
              <a:t>Σήματα</a:t>
            </a:r>
            <a:r>
              <a:rPr lang="el-GR" altLang="en-US" sz="2000" dirty="0" smtClean="0"/>
              <a:t>, </a:t>
            </a:r>
            <a:r>
              <a:rPr lang="en-US" altLang="en-US" sz="2000" dirty="0"/>
              <a:t>P</a:t>
            </a:r>
            <a:r>
              <a:rPr lang="en-GB" altLang="en-US" sz="2000" dirty="0" err="1" smtClean="0"/>
              <a:t>ublic</a:t>
            </a:r>
            <a:r>
              <a:rPr lang="en-GB" altLang="en-US" sz="2000" dirty="0" smtClean="0"/>
              <a:t> domain, Wikimedia Commons.</a:t>
            </a:r>
            <a:endParaRPr lang="el-GR" altLang="en-US" sz="2000" dirty="0"/>
          </a:p>
          <a:p>
            <a:pPr marL="0" indent="0">
              <a:buNone/>
            </a:pPr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Διδακτική Πρακτική</a:t>
            </a:r>
            <a:endParaRPr lang="en-GB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Διδακτική </a:t>
            </a:r>
            <a:r>
              <a:rPr lang="el-GR" sz="2400" b="1" dirty="0" smtClean="0"/>
              <a:t>πρακτική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r>
              <a:rPr lang="el-GR" sz="2400" dirty="0"/>
              <a:t>Βασιλική </a:t>
            </a:r>
            <a:r>
              <a:rPr lang="el-GR" sz="2400" dirty="0" smtClean="0"/>
              <a:t>Λεβέντη.</a:t>
            </a:r>
            <a:endParaRPr lang="el-GR" sz="2400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2400" b="1" dirty="0" smtClean="0"/>
              <a:t>Βιβλίο</a:t>
            </a:r>
            <a:r>
              <a:rPr lang="el-GR" sz="2400" dirty="0" smtClean="0"/>
              <a:t>: </a:t>
            </a:r>
            <a:r>
              <a:rPr lang="el-GR" sz="2400" dirty="0" err="1"/>
              <a:t>Παπαθεοδούλου</a:t>
            </a:r>
            <a:r>
              <a:rPr lang="el-GR" sz="2400" dirty="0"/>
              <a:t>, Αντώνης. </a:t>
            </a:r>
            <a:r>
              <a:rPr lang="el-GR" sz="2400" b="1" dirty="0"/>
              <a:t>Το σκοτάδι φοβάται τον Νικόλα </a:t>
            </a:r>
            <a:r>
              <a:rPr lang="el-GR" sz="2400" dirty="0"/>
              <a:t>/ Αντώνης </a:t>
            </a:r>
            <a:r>
              <a:rPr lang="el-GR" sz="2400" dirty="0" err="1"/>
              <a:t>Παπαθεοδούλου</a:t>
            </a:r>
            <a:r>
              <a:rPr lang="el-GR" sz="2400" dirty="0"/>
              <a:t>. - 1η </a:t>
            </a:r>
            <a:r>
              <a:rPr lang="el-GR" sz="2400" dirty="0" err="1"/>
              <a:t>έκδ</a:t>
            </a:r>
            <a:r>
              <a:rPr lang="el-GR" sz="2400" dirty="0"/>
              <a:t>. - Αθήνα : Μίνωας, 2013.</a:t>
            </a:r>
            <a:endParaRPr lang="en-GB" sz="2400" dirty="0"/>
          </a:p>
        </p:txBody>
      </p:sp>
      <p:pic>
        <p:nvPicPr>
          <p:cNvPr id="1028" name="Picture 4" descr="Εξώφυλλο του βιβλίου: Το σκοτάδι φοβάται τον Νικόλα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602736" cy="35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2028" y="5373216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[1]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Σκοπός της παρέμβασης </a:t>
            </a:r>
            <a:r>
              <a:rPr lang="el-GR" dirty="0" smtClean="0"/>
              <a:t>είναι</a:t>
            </a:r>
            <a:r>
              <a:rPr lang="en-US" dirty="0" smtClean="0"/>
              <a:t>, </a:t>
            </a:r>
            <a:r>
              <a:rPr lang="el-GR" dirty="0" smtClean="0"/>
              <a:t>με </a:t>
            </a:r>
            <a:r>
              <a:rPr lang="el-GR" dirty="0"/>
              <a:t>αφορμή το βιβλίο «Το σκοτάδι φοβάται τον Νικόλα», τα παιδιά να έρθουν σε επαφή με τον καλό φόβο που μας προστατεύει από τις επικίνδυνες επιλογές μας.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Θέση περιεχομένου 4" descr="[DECORATIVE]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72816"/>
            <a:ext cx="4038600" cy="3718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34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Παρουσίαση του βιβλίου </a:t>
            </a:r>
            <a:r>
              <a:rPr lang="el-GR" dirty="0" smtClean="0"/>
              <a:t>και συζήτηση </a:t>
            </a:r>
            <a:r>
              <a:rPr lang="el-GR" dirty="0"/>
              <a:t>για τον τίτλο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 τίτλος προκαλεί τεράστιο προβληματισμό στα παιδιά για το πώς γίνεται το σκοτάδι να φοβάται το Νικόλα.  Τα παιδιά αρχίζουν να απορούν με την έννοια του φόβου: Πώς γίνεται να μην φοβάται ο Νικόλας το σκοτάδι; </a:t>
            </a:r>
          </a:p>
          <a:p>
            <a:endParaRPr lang="el-GR" dirty="0"/>
          </a:p>
        </p:txBody>
      </p:sp>
      <p:pic>
        <p:nvPicPr>
          <p:cNvPr id="9" name="Θέση περιεχομένου 8" descr="Η νηπιαγωγός παρουσιάζει το βιβλίο.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8374" y="1601752"/>
            <a:ext cx="3718252" cy="4522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491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Ανάγνωση του βιβλίου και συζήτηση για τον τίτλο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Καθώς διαβάζουμε το κείμενο ρωτάω τα παιδιά πως νιώθει κάθε φορά ο ήρωας. Τα παιδιά προβληματίζονται ακόμη με τον τίτλο γιατί ενώ λέει πως το σκοτάδι φοβάται τον Νικόλα, στο βιβλίο ο Νικόλα φοβάται το σκοτάδι. </a:t>
            </a:r>
          </a:p>
          <a:p>
            <a:endParaRPr lang="el-GR" dirty="0"/>
          </a:p>
        </p:txBody>
      </p:sp>
      <p:pic>
        <p:nvPicPr>
          <p:cNvPr id="5" name="Θέση περιεχομένου 4" descr="Η νηπιαγωγός διαβάζει το βιβλίο.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2737"/>
          <a:stretch/>
        </p:blipFill>
        <p:spPr>
          <a:xfrm>
            <a:off x="4668074" y="1882961"/>
            <a:ext cx="4018726" cy="3960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034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Μετά την ανάγνωση του βιβλίου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Στη </a:t>
            </a:r>
            <a:r>
              <a:rPr lang="el-GR" dirty="0"/>
              <a:t>συνέχεια επικεντρωθήκαμε στους καλούς φόβους, αυτούς που θα πρέπει να έχουμε. </a:t>
            </a:r>
          </a:p>
          <a:p>
            <a:endParaRPr lang="el-GR" dirty="0"/>
          </a:p>
        </p:txBody>
      </p:sp>
      <p:pic>
        <p:nvPicPr>
          <p:cNvPr id="6" name="Content Placeholder 5" descr="Σήματα για ολισθηρό δάπεδο, γκρεμό, εύφλεκτο, πτώση βράχων 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94" y="1772816"/>
            <a:ext cx="3639011" cy="3334236"/>
          </a:xfrm>
        </p:spPr>
      </p:pic>
      <p:sp>
        <p:nvSpPr>
          <p:cNvPr id="5" name="TextBox 4"/>
          <p:cNvSpPr txBox="1"/>
          <p:nvPr/>
        </p:nvSpPr>
        <p:spPr>
          <a:xfrm>
            <a:off x="8276291" y="5301208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</a:t>
            </a:r>
            <a:r>
              <a:rPr lang="en-US" b="1" dirty="0" smtClean="0">
                <a:latin typeface="+mj-lt"/>
              </a:rPr>
              <a:t>2</a:t>
            </a:r>
            <a:r>
              <a:rPr lang="el-GR" b="1" dirty="0" smtClean="0">
                <a:latin typeface="+mj-lt"/>
              </a:rPr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06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 descr="Τα παιδιά παίζουν παντομίμα.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862" r="6076"/>
          <a:stretch/>
        </p:blipFill>
        <p:spPr>
          <a:xfrm>
            <a:off x="4265712" y="1772816"/>
            <a:ext cx="4392488" cy="3456384"/>
          </a:xfrm>
          <a:prstGeom prst="rect">
            <a:avLst/>
          </a:prstGeom>
        </p:spPr>
      </p:pic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538736" cy="4608512"/>
          </a:xfrm>
        </p:spPr>
        <p:txBody>
          <a:bodyPr>
            <a:noAutofit/>
          </a:bodyPr>
          <a:lstStyle/>
          <a:p>
            <a:r>
              <a:rPr lang="el-GR" sz="2400" dirty="0" smtClean="0"/>
              <a:t>Είδαμε </a:t>
            </a:r>
            <a:r>
              <a:rPr lang="el-GR" sz="2400" dirty="0"/>
              <a:t>ότι τελικά ο φόβος έχει και άλλες οπτικές. Μερικές φορές είναι και καλός και μπορεί να μας προστατεύσει από ατυχήματα αλλά και από σοβαρούς τραυματισμούς.  </a:t>
            </a:r>
          </a:p>
          <a:p>
            <a:r>
              <a:rPr lang="el-GR" sz="2400" dirty="0" smtClean="0"/>
              <a:t>Τα </a:t>
            </a:r>
            <a:r>
              <a:rPr lang="el-GR" sz="2400" dirty="0"/>
              <a:t>παιδιά αναφέρουν δικά τους περιστατικά. Παρουσιάζονται με παντομίμα. </a:t>
            </a:r>
          </a:p>
          <a:p>
            <a:endParaRPr lang="el-GR" sz="24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Μετά την ανάγνωση του </a:t>
            </a:r>
            <a:r>
              <a:rPr lang="el-GR" dirty="0" smtClean="0"/>
              <a:t>βιβλίου (2/2)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96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  <p:tag name="ZHAW.ACCESSIBILITYADDIN.CHECKTIMEDATE" val="10/29/2015 1:07:26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2,3,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ZHAW.ACCESSIBILITYADDIN.READINGORDER" val="4,7,1028,5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ZHAW.ACCESSIBILITYADDIN.READINGORDER" val="2,3,6,5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"/>
  <p:tag name="ARTICULATE_SLIDE_THUMBNAIL_REFRE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FCB7DD3E-9AEA-493D-92AC-1AEEC6762847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602</Words>
  <Application>Microsoft Office PowerPoint</Application>
  <PresentationFormat>On-screen Show (4:3)</PresentationFormat>
  <Paragraphs>60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Θέμα του Office</vt:lpstr>
      <vt:lpstr>Το Εικονογραφημένο Βιβλίο στην Προσχολική Εκπαίδευση</vt:lpstr>
      <vt:lpstr>Διδακτική Πρακτική</vt:lpstr>
      <vt:lpstr>Σκοπός </vt:lpstr>
      <vt:lpstr>Παρουσίαση του βιβλίου και συζήτηση για τον τίτλο</vt:lpstr>
      <vt:lpstr>Ανάγνωση του βιβλίου και συζήτηση για τον τίτλο</vt:lpstr>
      <vt:lpstr>Μετά την ανάγνωση του βιβλίου (1/2)</vt:lpstr>
      <vt:lpstr>Μετά την ανάγνωση του βιβλίου (2/2)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σκοτάδι φοβάται τον Νικόλα</dc:title>
  <dc:subject>Το Εικονογραφημένο Βιβλίο στην Προσχολική Εκπαίδευση</dc:subject>
  <dc:creator> Αγγελική Γιαννικοπούλου</dc:creator>
  <cp:keywords/>
  <cp:lastModifiedBy>Smaragda Papadopoulou</cp:lastModifiedBy>
  <cp:revision>206</cp:revision>
  <dcterms:created xsi:type="dcterms:W3CDTF">2012-09-06T09:03:05Z</dcterms:created>
  <dcterms:modified xsi:type="dcterms:W3CDTF">2015-10-28T23:07:52Z</dcterms:modified>
  <cp:category>Συναισθήματα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FA9EF88B-8092-484C-A691-4168041FC30D</vt:lpwstr>
  </property>
  <property fmtid="{D5CDD505-2E9C-101B-9397-08002B2CF9AE}" pid="3" name="ArticulatePath">
    <vt:lpwstr>New_Το σκοτάδι φοβάται τον Νικόλα, Λεβέντη</vt:lpwstr>
  </property>
</Properties>
</file>