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4"/>
  </p:notesMasterIdLst>
  <p:sldIdLst>
    <p:sldId id="370" r:id="rId3"/>
    <p:sldId id="308" r:id="rId4"/>
    <p:sldId id="345" r:id="rId5"/>
    <p:sldId id="346" r:id="rId6"/>
    <p:sldId id="347" r:id="rId7"/>
    <p:sldId id="350" r:id="rId8"/>
    <p:sldId id="351" r:id="rId9"/>
    <p:sldId id="348" r:id="rId10"/>
    <p:sldId id="352" r:id="rId11"/>
    <p:sldId id="368" r:id="rId12"/>
    <p:sldId id="369" r:id="rId13"/>
    <p:sldId id="354" r:id="rId14"/>
    <p:sldId id="355" r:id="rId15"/>
    <p:sldId id="357" r:id="rId16"/>
    <p:sldId id="356" r:id="rId17"/>
    <p:sldId id="358" r:id="rId18"/>
    <p:sldId id="359" r:id="rId19"/>
    <p:sldId id="364" r:id="rId20"/>
    <p:sldId id="360" r:id="rId21"/>
    <p:sldId id="362" r:id="rId22"/>
    <p:sldId id="363" r:id="rId23"/>
    <p:sldId id="365" r:id="rId24"/>
    <p:sldId id="366" r:id="rId25"/>
    <p:sldId id="367" r:id="rId26"/>
    <p:sldId id="290" r:id="rId27"/>
    <p:sldId id="295" r:id="rId28"/>
    <p:sldId id="299" r:id="rId29"/>
    <p:sldId id="371" r:id="rId30"/>
    <p:sldId id="372" r:id="rId31"/>
    <p:sldId id="373" r:id="rId32"/>
    <p:sldId id="293" r:id="rId33"/>
  </p:sldIdLst>
  <p:sldSz cx="9144000" cy="6858000" type="screen4x3"/>
  <p:notesSz cx="6858000" cy="9144000"/>
  <p:custDataLst>
    <p:tags r:id="rId3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70"/>
            <p14:sldId id="308"/>
            <p14:sldId id="345"/>
            <p14:sldId id="346"/>
            <p14:sldId id="347"/>
            <p14:sldId id="350"/>
            <p14:sldId id="351"/>
            <p14:sldId id="348"/>
            <p14:sldId id="352"/>
            <p14:sldId id="368"/>
            <p14:sldId id="369"/>
            <p14:sldId id="354"/>
            <p14:sldId id="355"/>
            <p14:sldId id="357"/>
            <p14:sldId id="356"/>
            <p14:sldId id="358"/>
            <p14:sldId id="359"/>
            <p14:sldId id="364"/>
            <p14:sldId id="360"/>
            <p14:sldId id="362"/>
            <p14:sldId id="363"/>
            <p14:sldId id="365"/>
            <p14:sldId id="366"/>
            <p14:sldId id="367"/>
            <p14:sldId id="290"/>
            <p14:sldId id="295"/>
            <p14:sldId id="299"/>
            <p14:sldId id="371"/>
            <p14:sldId id="372"/>
            <p14:sldId id="373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9314" autoAdjust="0"/>
  </p:normalViewPr>
  <p:slideViewPr>
    <p:cSldViewPr>
      <p:cViewPr varScale="1">
        <p:scale>
          <a:sx n="57" d="100"/>
          <a:sy n="57" d="100"/>
        </p:scale>
        <p:origin x="-32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8" name="Picture 7" descr="[DECORATIVE]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hyperlink" Target="http://opencourses.uoa.gr/courses/ECD5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26.png"/><Relationship Id="rId4" Type="http://schemas.openxmlformats.org/officeDocument/2006/relationships/hyperlink" Target="%5b1%5d%20http: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hyperlink" Target="http://www.freepik.com/free-vector/happy-family-sitting-on-the-couch_765700.htm" TargetMode="External"/><Relationship Id="rId4" Type="http://schemas.openxmlformats.org/officeDocument/2006/relationships/hyperlink" Target="http://www.biblionet.gr/book/173525/%CE%93%CF%8D%CF%81%CE%B1,_%CE%A7%CF%81%CE%B9%CF%83%CF%84%CE%B9%CE%AC%CE%BD%CE%BD%CE%B1/%CE%A4%CE%BF_%CF%80%CE%B1%CF%81%CE%B1%CF%80%CE%BF%CE%BD%CE%B5%CE%BC%CE%AD%CE%BD%CE%BF_%CE%BC%CE%B1%CE%BA%CF%8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dirty="0"/>
              <a:t>Το Εικονογραφημένο Βιβλίο στην Προσχολική Εκπαίδευση</a:t>
            </a:r>
            <a:endParaRPr lang="el-GR" sz="40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1.1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Συναισθήματα</a:t>
            </a:r>
            <a:endParaRPr lang="en-GB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Αγγελική Γιαννικοπούλου</a:t>
            </a:r>
          </a:p>
          <a:p>
            <a:r>
              <a:rPr lang="el-GR" sz="2800" dirty="0" smtClean="0"/>
              <a:t>Τμήμα </a:t>
            </a:r>
            <a:r>
              <a:rPr lang="el-GR" sz="2800" dirty="0"/>
              <a:t>Εκπαίδευσης και Αγωγής στην Προσχολική Ηλικία (ΤΕΑΠΗ)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0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Τραγούδι: «Ο καναπές»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l-GR" dirty="0"/>
              <a:t>Ο καναπές πονάει και φωνάζει δυνατά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l-GR" dirty="0"/>
              <a:t>τα βάρη που σηκώνω είναι πια πάρα πολλά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l-GR" dirty="0"/>
              <a:t>Ο κύριος, η κυρία, </a:t>
            </a:r>
            <a:endParaRPr lang="el-G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dirty="0" smtClean="0"/>
              <a:t>οι </a:t>
            </a:r>
            <a:r>
              <a:rPr lang="el-GR" dirty="0"/>
              <a:t>γάτες, τα σκυλιά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l-GR" dirty="0"/>
              <a:t>ο φίλος και η φίλη και τα δύο τους </a:t>
            </a:r>
            <a:r>
              <a:rPr lang="el-GR" dirty="0" smtClean="0"/>
              <a:t>παιδιά.</a:t>
            </a:r>
            <a:endParaRPr lang="el-GR" dirty="0"/>
          </a:p>
          <a:p>
            <a:pPr marL="0" indent="0">
              <a:spcBef>
                <a:spcPts val="300"/>
              </a:spcBef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Όλοι αναστενάζουν, </a:t>
            </a:r>
            <a:endParaRPr lang="el-G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dirty="0" smtClean="0"/>
              <a:t>αχ </a:t>
            </a:r>
            <a:r>
              <a:rPr lang="el-GR" dirty="0"/>
              <a:t>κι όλοι τους ξεφυσούν</a:t>
            </a:r>
          </a:p>
          <a:p>
            <a:pPr marL="0" indent="0">
              <a:buNone/>
            </a:pPr>
            <a:r>
              <a:rPr lang="el-GR" dirty="0"/>
              <a:t>όλοι είναι κουρασμένοι, όλοι πάνω μου ξεσπούν</a:t>
            </a:r>
          </a:p>
          <a:p>
            <a:pPr marL="0" indent="0">
              <a:buNone/>
            </a:pPr>
            <a:r>
              <a:rPr lang="el-GR" dirty="0"/>
              <a:t>οι σούστες μου τρίζουν και πονούν</a:t>
            </a:r>
          </a:p>
          <a:p>
            <a:pPr marL="0" indent="0">
              <a:buNone/>
            </a:pPr>
            <a:r>
              <a:rPr lang="el-GR" dirty="0"/>
              <a:t>τα μαξιλάρια μου βουλιάζουν και </a:t>
            </a:r>
            <a:r>
              <a:rPr lang="el-GR" dirty="0" smtClean="0"/>
              <a:t>βογκούν</a:t>
            </a:r>
            <a:r>
              <a:rPr lang="en-GB" dirty="0" smtClean="0"/>
              <a:t>.</a:t>
            </a:r>
            <a:endParaRPr lang="el-GR" dirty="0"/>
          </a:p>
          <a:p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54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Τραγούδι: «Ο καναπές</a:t>
            </a:r>
            <a:r>
              <a:rPr lang="el-GR" dirty="0" smtClean="0"/>
              <a:t>» (2/2)</a:t>
            </a:r>
            <a:endParaRPr lang="el-GR" dirty="0"/>
          </a:p>
        </p:txBody>
      </p:sp>
      <p:pic>
        <p:nvPicPr>
          <p:cNvPr id="9" name="Εικόνα 8" descr="Ζευγάρι καθισμένο σε καναπέ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429000"/>
            <a:ext cx="2653431" cy="190566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85387" y="5479832"/>
            <a:ext cx="3394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Στίχοι</a:t>
            </a:r>
            <a:r>
              <a:rPr lang="el-GR" sz="2000" dirty="0"/>
              <a:t>: </a:t>
            </a:r>
            <a:r>
              <a:rPr lang="el-GR" sz="2000" dirty="0" err="1"/>
              <a:t>Άλκηστις</a:t>
            </a:r>
            <a:r>
              <a:rPr lang="el-GR" sz="2000" dirty="0"/>
              <a:t> Χαλκιά </a:t>
            </a:r>
            <a:endParaRPr lang="el-GR" sz="2000" dirty="0" smtClean="0"/>
          </a:p>
          <a:p>
            <a:r>
              <a:rPr lang="el-GR" sz="2000" b="1" dirty="0" smtClean="0"/>
              <a:t>Μουσική</a:t>
            </a:r>
            <a:r>
              <a:rPr lang="el-GR" sz="2000" dirty="0" smtClean="0"/>
              <a:t>: Μέλπω </a:t>
            </a:r>
            <a:r>
              <a:rPr lang="el-GR" sz="2000" dirty="0" err="1"/>
              <a:t>Xαλκουτάκη</a:t>
            </a:r>
            <a:r>
              <a:rPr lang="el-GR" sz="2000" dirty="0"/>
              <a:t>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6768" cy="1972816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400"/>
              </a:spcBef>
              <a:buNone/>
            </a:pPr>
            <a:r>
              <a:rPr lang="el-GR" sz="2500" dirty="0"/>
              <a:t>Μα απ’ όλα αυτά τα </a:t>
            </a:r>
            <a:r>
              <a:rPr lang="el-GR" sz="2500" dirty="0" smtClean="0"/>
              <a:t>βάρη,</a:t>
            </a:r>
            <a:endParaRPr lang="el-GR" sz="2500" dirty="0"/>
          </a:p>
          <a:p>
            <a:pPr marL="0" indent="0">
              <a:lnSpc>
                <a:spcPct val="95000"/>
              </a:lnSpc>
              <a:spcBef>
                <a:spcPts val="400"/>
              </a:spcBef>
              <a:buNone/>
            </a:pPr>
            <a:r>
              <a:rPr lang="el-GR" sz="2500" dirty="0"/>
              <a:t>για μένα πιο </a:t>
            </a:r>
            <a:r>
              <a:rPr lang="el-GR" sz="2500" dirty="0" smtClean="0"/>
              <a:t>βαριά,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l-GR" sz="2500" dirty="0" smtClean="0"/>
              <a:t>είναι </a:t>
            </a:r>
            <a:r>
              <a:rPr lang="el-GR" sz="2500" dirty="0"/>
              <a:t>η γκρίνια του </a:t>
            </a:r>
            <a:r>
              <a:rPr lang="el-GR" sz="2500" dirty="0" smtClean="0"/>
              <a:t>κυρίου,</a:t>
            </a:r>
            <a:endParaRPr lang="el-GR" sz="2500" dirty="0"/>
          </a:p>
          <a:p>
            <a:pPr marL="0" indent="0">
              <a:lnSpc>
                <a:spcPct val="95000"/>
              </a:lnSpc>
              <a:spcBef>
                <a:spcPts val="400"/>
              </a:spcBef>
              <a:buNone/>
            </a:pPr>
            <a:r>
              <a:rPr lang="el-GR" sz="2500" dirty="0"/>
              <a:t>της κυρίας τα </a:t>
            </a:r>
            <a:r>
              <a:rPr lang="el-GR" sz="2500" dirty="0" smtClean="0"/>
              <a:t>δάκρυα.</a:t>
            </a:r>
            <a:endParaRPr lang="el-GR" sz="2500" dirty="0"/>
          </a:p>
          <a:p>
            <a:pPr marL="0" indent="0">
              <a:spcBef>
                <a:spcPts val="300"/>
              </a:spcBef>
              <a:buNone/>
            </a:pPr>
            <a:endParaRPr lang="el-GR" sz="2500" dirty="0"/>
          </a:p>
          <a:p>
            <a:endParaRPr lang="el-GR" sz="25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400"/>
              </a:spcBef>
              <a:buNone/>
            </a:pPr>
            <a:r>
              <a:rPr lang="el-GR" sz="2500" dirty="0"/>
              <a:t>Σαν έρχεται το βράδυ με πιάνει η </a:t>
            </a:r>
            <a:r>
              <a:rPr lang="el-GR" sz="2500" dirty="0" smtClean="0"/>
              <a:t>αγωνία,</a:t>
            </a:r>
            <a:endParaRPr lang="el-GR" sz="2500" dirty="0"/>
          </a:p>
          <a:p>
            <a:pPr marL="0" indent="0">
              <a:lnSpc>
                <a:spcPct val="95000"/>
              </a:lnSpc>
              <a:spcBef>
                <a:spcPts val="400"/>
              </a:spcBef>
              <a:buNone/>
            </a:pPr>
            <a:r>
              <a:rPr lang="el-GR" sz="2500" dirty="0"/>
              <a:t>μήπως πάνω μου καθίσουν και νιώσουνε </a:t>
            </a:r>
            <a:r>
              <a:rPr lang="el-GR" sz="2500" dirty="0" smtClean="0"/>
              <a:t>ανία.</a:t>
            </a:r>
            <a:endParaRPr lang="el-GR" sz="2500" dirty="0"/>
          </a:p>
          <a:p>
            <a:pPr marL="0" indent="0">
              <a:lnSpc>
                <a:spcPct val="95000"/>
              </a:lnSpc>
              <a:spcBef>
                <a:spcPts val="400"/>
              </a:spcBef>
              <a:buNone/>
            </a:pPr>
            <a:r>
              <a:rPr lang="el-GR" sz="2500" dirty="0"/>
              <a:t>Μ</a:t>
            </a:r>
            <a:r>
              <a:rPr lang="el-GR" sz="2500" dirty="0" smtClean="0"/>
              <a:t>ήπως </a:t>
            </a:r>
            <a:r>
              <a:rPr lang="el-GR" sz="2500" dirty="0"/>
              <a:t>το ενδιαφέρον τους κάπως το </a:t>
            </a:r>
            <a:r>
              <a:rPr lang="el-GR" sz="2500" dirty="0" smtClean="0"/>
              <a:t>κεντρίσω,</a:t>
            </a:r>
            <a:endParaRPr lang="el-GR" sz="2500" dirty="0"/>
          </a:p>
          <a:p>
            <a:pPr marL="0" indent="0">
              <a:lnSpc>
                <a:spcPct val="95000"/>
              </a:lnSpc>
              <a:spcBef>
                <a:spcPts val="400"/>
              </a:spcBef>
              <a:buNone/>
            </a:pPr>
            <a:r>
              <a:rPr lang="el-GR" sz="2500" dirty="0"/>
              <a:t>αν με ένα ελατήριο λίγο λίγο τους </a:t>
            </a:r>
            <a:r>
              <a:rPr lang="el-GR" sz="2500" dirty="0" smtClean="0"/>
              <a:t>τρυπήσω.</a:t>
            </a:r>
            <a:endParaRPr lang="el-GR" sz="2500" dirty="0"/>
          </a:p>
          <a:p>
            <a:pPr marL="0" indent="0">
              <a:lnSpc>
                <a:spcPct val="95000"/>
              </a:lnSpc>
              <a:spcBef>
                <a:spcPts val="400"/>
              </a:spcBef>
              <a:buNone/>
            </a:pPr>
            <a:r>
              <a:rPr lang="el-GR" sz="2500" dirty="0"/>
              <a:t>Ή</a:t>
            </a:r>
            <a:r>
              <a:rPr lang="el-GR" sz="2500" dirty="0" smtClean="0"/>
              <a:t> </a:t>
            </a:r>
            <a:r>
              <a:rPr lang="el-GR" sz="2500" dirty="0"/>
              <a:t>μήπως ή καλύτερα να μετακομίσω</a:t>
            </a:r>
          </a:p>
          <a:p>
            <a:pPr marL="0" indent="0">
              <a:lnSpc>
                <a:spcPct val="95000"/>
              </a:lnSpc>
              <a:spcBef>
                <a:spcPts val="400"/>
              </a:spcBef>
              <a:buNone/>
            </a:pPr>
            <a:r>
              <a:rPr lang="el-GR" sz="2500" dirty="0"/>
              <a:t>και </a:t>
            </a:r>
            <a:r>
              <a:rPr lang="el-GR" sz="2500" dirty="0" smtClean="0"/>
              <a:t>άλλους </a:t>
            </a:r>
            <a:r>
              <a:rPr lang="el-GR" sz="2500" dirty="0"/>
              <a:t>πισινούς καινούριους να </a:t>
            </a:r>
            <a:r>
              <a:rPr lang="el-GR" sz="2500" dirty="0" smtClean="0"/>
              <a:t>γνωρίσω.</a:t>
            </a:r>
            <a:endParaRPr lang="el-GR" sz="2500" dirty="0"/>
          </a:p>
          <a:p>
            <a:pPr marL="0" indent="0">
              <a:lnSpc>
                <a:spcPct val="95000"/>
              </a:lnSpc>
              <a:spcBef>
                <a:spcPts val="400"/>
              </a:spcBef>
              <a:buNone/>
            </a:pPr>
            <a:endParaRPr lang="el-GR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4735509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</a:t>
            </a:r>
            <a:r>
              <a:rPr lang="en-GB" b="1" dirty="0" smtClean="0">
                <a:latin typeface="+mj-lt"/>
              </a:rPr>
              <a:t>2</a:t>
            </a:r>
            <a:r>
              <a:rPr lang="el-GR" b="1" dirty="0" smtClean="0">
                <a:latin typeface="+mj-lt"/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34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Ώρα για χαρτοκοπτική!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dirty="0"/>
              <a:t>Μοιράζουμε τυχαία τα πολύχρωμα χαρτόνια στα οποία είναι ζωγραφισμένοι οι ήρωες της μπουγάδας, τα ρούχα </a:t>
            </a:r>
            <a:r>
              <a:rPr lang="el-GR" dirty="0" smtClean="0"/>
              <a:t>μας!</a:t>
            </a:r>
            <a:endParaRPr lang="el-GR" dirty="0"/>
          </a:p>
          <a:p>
            <a:r>
              <a:rPr lang="el-GR" dirty="0"/>
              <a:t>Ψαλιδάκι και όρεξη για </a:t>
            </a:r>
            <a:r>
              <a:rPr lang="el-GR" dirty="0" smtClean="0"/>
              <a:t>χαρτοκοπτική.</a:t>
            </a:r>
          </a:p>
          <a:p>
            <a:r>
              <a:rPr lang="el-GR" dirty="0" smtClean="0"/>
              <a:t>Ανάπτυξη </a:t>
            </a:r>
            <a:r>
              <a:rPr lang="el-GR" dirty="0"/>
              <a:t>λεπτής κινητικότητας.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5" name="Θέση περιεχομένου 4" descr="Παιδιά με τα ψαλιδάκια τους κόβουν τα χαρτόνια τους!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603" y="1600200"/>
            <a:ext cx="3857793" cy="4525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485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Ώρα για χαρτοκοπτική! </a:t>
            </a:r>
            <a:r>
              <a:rPr lang="el-GR" dirty="0" smtClean="0"/>
              <a:t>(2/2</a:t>
            </a:r>
            <a:r>
              <a:rPr lang="el-GR" dirty="0"/>
              <a:t>)</a:t>
            </a:r>
          </a:p>
        </p:txBody>
      </p:sp>
      <p:pic>
        <p:nvPicPr>
          <p:cNvPr id="1026" name="Picture 2" descr="Παιδιά με τα ψαλιδάκια τους κόβουν τα χαρτόνια τους!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580" y="1557338"/>
            <a:ext cx="586953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760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παράπονα των ρούχων (1/2)</a:t>
            </a:r>
            <a:endParaRPr lang="el-GR" dirty="0"/>
          </a:p>
        </p:txBody>
      </p:sp>
      <p:pic>
        <p:nvPicPr>
          <p:cNvPr id="7" name="Picture 2" descr="Το καλαθάκι της μπουγάδας με τα ρουχαλάκια που έκοψαν τα παιδιά!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48" y="1700808"/>
            <a:ext cx="4035829" cy="4035829"/>
          </a:xfrm>
        </p:spPr>
      </p:pic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dirty="0"/>
              <a:t>Κάθε παιδί, με κλειστά μάτια διαλέγει τυχαία από το καλάθι της μπουγάδας ένα από τα ρούχα τα οποία πριν έκοψε. </a:t>
            </a:r>
            <a:r>
              <a:rPr lang="el-GR" dirty="0" smtClean="0"/>
              <a:t>Θα </a:t>
            </a:r>
            <a:r>
              <a:rPr lang="el-GR" dirty="0"/>
              <a:t>το ζωγραφίσει, αφού πρώτα σκεφτεί τι παράπονο θα μπορούσε να έχει!</a:t>
            </a:r>
          </a:p>
          <a:p>
            <a:pPr marL="0" indent="0">
              <a:buNone/>
            </a:pP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59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παράπονα των </a:t>
            </a:r>
            <a:r>
              <a:rPr lang="el-GR" dirty="0" smtClean="0"/>
              <a:t>ρούχων (2/2)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>
            <a:noAutofit/>
          </a:bodyPr>
          <a:lstStyle/>
          <a:p>
            <a:r>
              <a:rPr lang="el-GR" dirty="0" smtClean="0"/>
              <a:t>Έχετε </a:t>
            </a:r>
            <a:r>
              <a:rPr lang="el-GR" dirty="0"/>
              <a:t>ποτέ σκεφτεί αν τα δικά σας ρούχα είχαν ομιλία τι θα έλεγαν ;Τι παράπονο θα </a:t>
            </a:r>
            <a:r>
              <a:rPr lang="el-GR" dirty="0" smtClean="0"/>
              <a:t>είχαν;</a:t>
            </a:r>
            <a:endParaRPr lang="el-GR" dirty="0"/>
          </a:p>
          <a:p>
            <a:pPr lvl="1"/>
            <a:r>
              <a:rPr lang="el-GR" sz="2600" dirty="0" smtClean="0"/>
              <a:t>Ζαλίζομαι </a:t>
            </a:r>
            <a:r>
              <a:rPr lang="el-GR" sz="2600" dirty="0"/>
              <a:t>από το πλυντήριο</a:t>
            </a:r>
            <a:r>
              <a:rPr lang="el-GR" sz="2600" dirty="0" smtClean="0"/>
              <a:t>! (γέλια)</a:t>
            </a:r>
          </a:p>
          <a:p>
            <a:r>
              <a:rPr lang="el-GR" dirty="0"/>
              <a:t>Πολύ ωραία</a:t>
            </a:r>
            <a:r>
              <a:rPr lang="el-GR" dirty="0" smtClean="0"/>
              <a:t>! Τι </a:t>
            </a:r>
            <a:r>
              <a:rPr lang="el-GR" dirty="0"/>
              <a:t>άλλο;</a:t>
            </a:r>
          </a:p>
          <a:p>
            <a:pPr lvl="1"/>
            <a:r>
              <a:rPr lang="el-GR" sz="2600" dirty="0" smtClean="0"/>
              <a:t>Βρωμάω ,γιατί </a:t>
            </a:r>
            <a:r>
              <a:rPr lang="el-GR" sz="2600" dirty="0"/>
              <a:t>είμαι κάλτσα λερωμένη με </a:t>
            </a:r>
            <a:r>
              <a:rPr lang="el-GR" sz="2600" dirty="0" smtClean="0"/>
              <a:t>λάσπες! (γέλια</a:t>
            </a:r>
            <a:r>
              <a:rPr lang="el-GR" sz="2600" dirty="0"/>
              <a:t>)</a:t>
            </a:r>
          </a:p>
          <a:p>
            <a:endParaRPr lang="el-GR" dirty="0"/>
          </a:p>
        </p:txBody>
      </p:sp>
      <p:pic>
        <p:nvPicPr>
          <p:cNvPr id="7" name="Picture 2" descr="Το καλαθάκι της μπουγάδας με τα ρουχαλάκια που έκοψαν τα παιδιά!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585" y="1845267"/>
            <a:ext cx="3249319" cy="403582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0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παιδιά ζωγραφίζουν (1/3)</a:t>
            </a:r>
            <a:endParaRPr lang="el-GR" dirty="0"/>
          </a:p>
        </p:txBody>
      </p:sp>
      <p:pic>
        <p:nvPicPr>
          <p:cNvPr id="6" name="Θέση περιεχομένου 5" descr="Τα παιδά ζωγραφίζουν φατσούλες στα ρούχα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439" y="1557338"/>
            <a:ext cx="6105821" cy="452596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03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παιδιά </a:t>
            </a:r>
            <a:r>
              <a:rPr lang="el-GR" dirty="0" smtClean="0"/>
              <a:t>ζωγραφίζουν (2/3)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Κάθε </a:t>
            </a:r>
            <a:r>
              <a:rPr lang="el-GR" sz="2600" dirty="0"/>
              <a:t>παιδί βρίσκει ένα παράπονο για το ρούχο του και το γράφουμε παρέα στην πίσω </a:t>
            </a:r>
            <a:r>
              <a:rPr lang="el-GR" sz="2600" dirty="0" smtClean="0"/>
              <a:t>μεριά!</a:t>
            </a:r>
            <a:endParaRPr lang="el-GR" sz="2600" dirty="0"/>
          </a:p>
        </p:txBody>
      </p:sp>
      <p:pic>
        <p:nvPicPr>
          <p:cNvPr id="8" name="Θέση περιεχομένου 7" descr="Τα ζωφραφισμένα ρούχα των παιδιών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600200"/>
            <a:ext cx="5013844" cy="4525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641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 descr="Τα ζωφραφισμένα ρούχα των παιδιών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556792"/>
            <a:ext cx="7920880" cy="3456384"/>
          </a:xfrm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611560" y="5157192"/>
            <a:ext cx="7920880" cy="1015008"/>
          </a:xfrm>
        </p:spPr>
        <p:txBody>
          <a:bodyPr>
            <a:noAutofit/>
          </a:bodyPr>
          <a:lstStyle/>
          <a:p>
            <a:r>
              <a:rPr lang="el-GR" sz="2400" dirty="0"/>
              <a:t>Εδώ, ο Κωνσταντίνος γράφει μόνος του το παράπονο του δικού του ρούχου!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παιδιά </a:t>
            </a:r>
            <a:r>
              <a:rPr lang="el-GR" dirty="0" smtClean="0"/>
              <a:t>ζωγραφίζουν (3/3)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888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έργα των παιδιών (1/3)</a:t>
            </a:r>
            <a:endParaRPr lang="el-GR" dirty="0"/>
          </a:p>
        </p:txBody>
      </p:sp>
      <p:pic>
        <p:nvPicPr>
          <p:cNvPr id="5" name="Θέση περιεχομένου 4" descr="Τα ζωφραφισμένα ρούχα των παιδιών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969" y="1622704"/>
            <a:ext cx="3097062" cy="4480955"/>
          </a:xfrm>
        </p:spPr>
      </p:pic>
      <p:pic>
        <p:nvPicPr>
          <p:cNvPr id="6" name="Θέση περιεχομένου 5" descr="Τα ζωφραφισμένα ρούχα των παιδιών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332" y="1601565"/>
            <a:ext cx="3112336" cy="452323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Διδακτική Πρακτική</a:t>
            </a:r>
            <a:endParaRPr lang="en-GB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Διδακτική </a:t>
            </a:r>
            <a:r>
              <a:rPr lang="el-GR" sz="2400" b="1" dirty="0" smtClean="0"/>
              <a:t>πρακτική</a:t>
            </a:r>
            <a:r>
              <a:rPr lang="en-GB" sz="2400" dirty="0" smtClean="0"/>
              <a:t>: </a:t>
            </a: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Ελένη Καλαφ</a:t>
            </a:r>
            <a:r>
              <a:rPr lang="el-GR" sz="2400" dirty="0"/>
              <a:t>ά</a:t>
            </a:r>
            <a:r>
              <a:rPr lang="el-GR" sz="2400" dirty="0" smtClean="0"/>
              <a:t>τη</a:t>
            </a:r>
            <a:r>
              <a:rPr lang="en-GB" sz="2400" dirty="0" smtClean="0"/>
              <a:t>.</a:t>
            </a:r>
            <a:endParaRPr lang="el-GR" sz="240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2400" b="1" dirty="0" smtClean="0"/>
              <a:t>Βιβλίο</a:t>
            </a:r>
            <a:r>
              <a:rPr lang="el-GR" sz="2400" dirty="0" smtClean="0"/>
              <a:t>: </a:t>
            </a:r>
            <a:r>
              <a:rPr lang="el-GR" sz="2400" dirty="0"/>
              <a:t>Γύρα, Χριστιάννα. </a:t>
            </a:r>
            <a:r>
              <a:rPr lang="el-GR" sz="2400" b="1" dirty="0"/>
              <a:t>Το </a:t>
            </a:r>
            <a:r>
              <a:rPr lang="el-GR" sz="2400" b="1" dirty="0" err="1"/>
              <a:t>παραπονεμένο</a:t>
            </a:r>
            <a:r>
              <a:rPr lang="el-GR" sz="2400" b="1" dirty="0"/>
              <a:t> μακό</a:t>
            </a:r>
            <a:r>
              <a:rPr lang="el-GR" sz="2400" dirty="0"/>
              <a:t> / Χριστιάννα Γύρα · εικονογράφηση Χαρά Μαραντίδου. - 1η </a:t>
            </a:r>
            <a:r>
              <a:rPr lang="el-GR" sz="2400" dirty="0" err="1"/>
              <a:t>έκδ</a:t>
            </a:r>
            <a:r>
              <a:rPr lang="el-GR" sz="2400" dirty="0"/>
              <a:t>. - </a:t>
            </a:r>
            <a:r>
              <a:rPr lang="el-GR" sz="2400" dirty="0" smtClean="0"/>
              <a:t>Αθήνα: </a:t>
            </a:r>
            <a:r>
              <a:rPr lang="el-GR" sz="2400" dirty="0"/>
              <a:t>Καλειδοσκόπιο, 2011.</a:t>
            </a:r>
            <a:endParaRPr lang="en-GB" sz="2400" dirty="0"/>
          </a:p>
        </p:txBody>
      </p:sp>
      <p:pic>
        <p:nvPicPr>
          <p:cNvPr id="8" name="Θέση περιεχομένου 6" descr="Εξώφυλλο του βιβλίου: Το παραπονεμένο μακό 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532" y="1843881"/>
            <a:ext cx="2861735" cy="4038600"/>
          </a:xfrm>
        </p:spPr>
      </p:pic>
      <p:sp>
        <p:nvSpPr>
          <p:cNvPr id="5" name="TextBox 4"/>
          <p:cNvSpPr txBox="1"/>
          <p:nvPr/>
        </p:nvSpPr>
        <p:spPr>
          <a:xfrm>
            <a:off x="8172400" y="5517232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[1]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εικόνας 7" descr="Τα ζωφραφισμένα ρούχα των παιδιών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556792"/>
            <a:ext cx="7848872" cy="3456384"/>
          </a:xfrm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Τα παιδιά </a:t>
            </a:r>
            <a:r>
              <a:rPr lang="el-GR" sz="2400" dirty="0" smtClean="0"/>
              <a:t>ζωγραφίζουν κάποιες </a:t>
            </a:r>
            <a:r>
              <a:rPr lang="el-GR" sz="2400" dirty="0"/>
              <a:t>φορές και </a:t>
            </a:r>
            <a:r>
              <a:rPr lang="el-GR" sz="2400" dirty="0" smtClean="0"/>
              <a:t>ομαδικά</a:t>
            </a:r>
            <a:r>
              <a:rPr lang="en-US" sz="2400" dirty="0" smtClean="0"/>
              <a:t>.</a:t>
            </a:r>
            <a:endParaRPr lang="el-GR" sz="2400" dirty="0"/>
          </a:p>
          <a:p>
            <a:pPr algn="ctr"/>
            <a:endParaRPr lang="el-GR" sz="24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έργα των παιδιών </a:t>
            </a:r>
            <a:r>
              <a:rPr lang="el-GR" dirty="0" smtClean="0"/>
              <a:t>(2/3)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47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έργα των παιδιών </a:t>
            </a:r>
            <a:r>
              <a:rPr lang="el-GR" dirty="0" smtClean="0"/>
              <a:t>(3/3)</a:t>
            </a:r>
            <a:endParaRPr lang="el-GR" dirty="0"/>
          </a:p>
        </p:txBody>
      </p:sp>
      <p:pic>
        <p:nvPicPr>
          <p:cNvPr id="8" name="Θέση περιεχομένου 4" descr="Τα ζωφραφισμένα ρούχα των παιδιών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916832"/>
            <a:ext cx="3390922" cy="4032448"/>
          </a:xfrm>
        </p:spPr>
      </p:pic>
      <p:pic>
        <p:nvPicPr>
          <p:cNvPr id="9" name="Θέση περιεχομένου 5" descr="Τα ζωφραφισμένα ρούχα των παιδιών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916832"/>
            <a:ext cx="3168352" cy="449530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790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Όλα τα ρούχα έχουν κάποιο </a:t>
            </a:r>
            <a:r>
              <a:rPr lang="el-GR" dirty="0" smtClean="0"/>
              <a:t>παράπονο</a:t>
            </a:r>
            <a:endParaRPr lang="el-GR" dirty="0"/>
          </a:p>
        </p:txBody>
      </p:sp>
      <p:pic>
        <p:nvPicPr>
          <p:cNvPr id="7" name="Θέση περιεχομένου 4" descr="Τα ζωφραφισμένα ρούχα των παιδιών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199"/>
            <a:ext cx="4035552" cy="4525963"/>
          </a:xfrm>
        </p:spPr>
      </p:pic>
      <p:pic>
        <p:nvPicPr>
          <p:cNvPr id="8" name="Θέση περιεχομένου 5" descr="Τα ζωφραφισμένα ρούχα των παιδιών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600925"/>
            <a:ext cx="4038600" cy="45252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091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εικόνας 7" descr="Τα παιδάκια απλώνουν τα ρουχαλάκια τους.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3628" y="1520152"/>
            <a:ext cx="6696744" cy="3672408"/>
          </a:xfrm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2267744" y="5294312"/>
            <a:ext cx="4608512" cy="1015008"/>
          </a:xfrm>
        </p:spPr>
        <p:txBody>
          <a:bodyPr>
            <a:normAutofit/>
          </a:bodyPr>
          <a:lstStyle/>
          <a:p>
            <a:pPr algn="ctr"/>
            <a:r>
              <a:rPr lang="el-GR" sz="2400" dirty="0"/>
              <a:t>Τα παιδιά κρεμάνε με μανταλάκια, τα παραπονεμένα ρούχα τους</a:t>
            </a:r>
            <a:r>
              <a:rPr lang="el-GR" sz="2400" dirty="0" smtClean="0"/>
              <a:t>!!!</a:t>
            </a:r>
            <a:endParaRPr lang="el-GR" sz="2400" dirty="0"/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Απλώνοντας την μπουγάδα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213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Η μπουγάδα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" r="226"/>
          <a:stretch/>
        </p:blipFill>
        <p:spPr>
          <a:xfrm>
            <a:off x="1583668" y="1556792"/>
            <a:ext cx="5976664" cy="3456384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1295636" y="5157192"/>
            <a:ext cx="6552728" cy="1015008"/>
          </a:xfrm>
        </p:spPr>
        <p:txBody>
          <a:bodyPr>
            <a:noAutofit/>
          </a:bodyPr>
          <a:lstStyle/>
          <a:p>
            <a:pPr algn="ctr"/>
            <a:r>
              <a:rPr lang="el-GR" sz="2200" dirty="0"/>
              <a:t>Μ</a:t>
            </a:r>
            <a:r>
              <a:rPr lang="el-GR" sz="2200" dirty="0" smtClean="0"/>
              <a:t>ια μπουγάδα λυπημένη / με παράπονα σορό /</a:t>
            </a:r>
            <a:br>
              <a:rPr lang="el-GR" sz="2200" dirty="0" smtClean="0"/>
            </a:br>
            <a:r>
              <a:rPr lang="el-GR" sz="2200" dirty="0" smtClean="0"/>
              <a:t>κάθε ρούχο κάτι θέλει / όλα όμως θα θέλαν να πάνε / </a:t>
            </a:r>
            <a:br>
              <a:rPr lang="el-GR" sz="2200" dirty="0" smtClean="0"/>
            </a:br>
            <a:r>
              <a:rPr lang="el-GR" sz="2200" dirty="0" smtClean="0"/>
              <a:t> στον αποκριάτικο χορό !</a:t>
            </a:r>
            <a:endParaRPr lang="el-GR" sz="22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τελικό αποτέλεσμα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1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 smtClean="0"/>
              <a:t> 2015. </a:t>
            </a:r>
            <a:r>
              <a:rPr lang="el-GR" sz="2000" dirty="0"/>
              <a:t>Ελένη </a:t>
            </a:r>
            <a:r>
              <a:rPr lang="el-GR" sz="2000" dirty="0" smtClean="0"/>
              <a:t>Καλαφάτη, 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/>
              <a:t>. «Το Εικονογραφημένο Βιβλίο στην Προσχολική </a:t>
            </a:r>
            <a:r>
              <a:rPr lang="el-GR" sz="2000" dirty="0" smtClean="0"/>
              <a:t>Εκπαίδευση. Συναισθήματα</a:t>
            </a:r>
            <a:r>
              <a:rPr lang="en-GB" sz="2000" dirty="0" smtClean="0"/>
              <a:t>. </a:t>
            </a:r>
            <a:r>
              <a:rPr lang="el-GR" sz="2000" dirty="0"/>
              <a:t>Το παραπονεμένο </a:t>
            </a:r>
            <a:r>
              <a:rPr lang="el-GR" sz="2000" dirty="0" smtClean="0"/>
              <a:t>μακό».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διεύθυνση: </a:t>
            </a:r>
            <a:r>
              <a:rPr lang="en-GB" sz="2000" dirty="0">
                <a:hlinkClick r:id="rId4" tooltip="Ανοιχτό Μάθημα: Το Εικονογραφημένο Βιβλίο στην Προσχολική Εκπαίδευση"/>
              </a:rPr>
              <a:t>http://opencourses.uoa.gr/courses/ECD5/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3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</a:t>
            </a:r>
            <a:r>
              <a:rPr lang="el-GR" dirty="0" smtClean="0"/>
              <a:t>τη </a:t>
            </a:r>
            <a:r>
              <a:rPr lang="el-GR" dirty="0"/>
              <a:t>χρήση του έργου, για </a:t>
            </a:r>
            <a:r>
              <a:rPr lang="el-GR" dirty="0" smtClean="0"/>
              <a:t>τον </a:t>
            </a:r>
            <a:r>
              <a:rPr lang="el-GR" dirty="0"/>
              <a:t>διανομέα του έργου και </a:t>
            </a:r>
            <a:r>
              <a:rPr lang="el-GR" dirty="0" err="1" smtClean="0"/>
              <a:t>αδειοδόχο</a:t>
            </a:r>
            <a:r>
              <a:rPr lang="el-GR" dirty="0" smtClean="0"/>
              <a:t>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</a:t>
            </a:r>
            <a:r>
              <a:rPr lang="el-GR" dirty="0" smtClean="0"/>
              <a:t>έργο.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</a:t>
            </a:r>
            <a:r>
              <a:rPr lang="el-GR" dirty="0" smtClean="0"/>
              <a:t>στον </a:t>
            </a:r>
            <a:r>
              <a:rPr lang="el-GR" dirty="0"/>
              <a:t>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τόπο.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Λίγα λόγια για το βιβλίο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800" dirty="0"/>
              <a:t>Είναι άδικο! φώναξε το άσπρο κοντομάνικο μακό μπλουζάκι, γεμάτο παράπονο κι απογοήτευση. Εμένα με φοράνε όλη μέρα, ιδρώνουν μέσα μου, με λερώνουν, με λεκιάζουν, με ξεχειλώνουν... κι ούτε η παραμικρή στεναχώρια! Μετά με ρίχνουν στο πλυντήριο (αχ, τι βασανιστήριο!) κι ούτε γάτα ούτε </a:t>
            </a:r>
            <a:r>
              <a:rPr lang="el-GR" sz="2800" dirty="0" smtClean="0"/>
              <a:t>ζημιά.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800" dirty="0" smtClean="0"/>
              <a:t>Τι να 'ναι </a:t>
            </a:r>
            <a:r>
              <a:rPr lang="el-GR" sz="2800" dirty="0"/>
              <a:t>άραγε αυτό που τόσο στενοχωρεί και θυμώνει το κοντομάνικο μακό; </a:t>
            </a:r>
            <a:br>
              <a:rPr lang="el-GR" sz="2800" dirty="0"/>
            </a:br>
            <a:endParaRPr lang="el-G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51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Αν</a:t>
            </a:r>
            <a:r>
              <a:rPr lang="en-US" sz="2000" dirty="0" smtClean="0"/>
              <a:t>α</a:t>
            </a:r>
            <a:r>
              <a:rPr lang="el-GR" sz="2000" dirty="0" smtClean="0"/>
              <a:t>φοράς,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</a:t>
            </a:r>
            <a:r>
              <a:rPr lang="el-GR" sz="2000" dirty="0" err="1" smtClean="0"/>
              <a:t>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),</a:t>
            </a:r>
            <a:endParaRPr lang="el-GR" sz="2000" dirty="0"/>
          </a:p>
          <a:p>
            <a:pPr marL="0" indent="0">
              <a:buNone/>
            </a:pPr>
            <a:r>
              <a:rPr lang="el-GR" sz="2400" dirty="0"/>
              <a:t>μαζί με τους </a:t>
            </a:r>
            <a:r>
              <a:rPr lang="el-GR" sz="2400" dirty="0" smtClean="0"/>
              <a:t>συνοδευτικούς </a:t>
            </a:r>
            <a:r>
              <a:rPr lang="el-GR" sz="2400" dirty="0" err="1" smtClean="0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3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  <a:endParaRPr lang="en-GB" sz="2000" dirty="0" smtClean="0"/>
          </a:p>
          <a:p>
            <a:pPr marL="0" indent="0">
              <a:buNone/>
            </a:pPr>
            <a:r>
              <a:rPr lang="el-GR" sz="2000" dirty="0"/>
              <a:t>Εικόνα 1: Εξώφυλλο του βιβλίου </a:t>
            </a:r>
            <a:r>
              <a:rPr lang="el-GR" sz="2000" dirty="0" smtClean="0"/>
              <a:t>«</a:t>
            </a:r>
            <a:r>
              <a:rPr lang="el-GR" sz="2000" dirty="0" smtClean="0">
                <a:hlinkClick r:id="rId4"/>
              </a:rPr>
              <a:t>Το </a:t>
            </a:r>
            <a:r>
              <a:rPr lang="el-GR" sz="2000" dirty="0">
                <a:hlinkClick r:id="rId4"/>
              </a:rPr>
              <a:t>παραπονεμένο </a:t>
            </a:r>
            <a:r>
              <a:rPr lang="el-GR" sz="2000" dirty="0" smtClean="0">
                <a:hlinkClick r:id="rId4"/>
              </a:rPr>
              <a:t>μακό</a:t>
            </a:r>
            <a:r>
              <a:rPr lang="el-GR" sz="2000" dirty="0" smtClean="0"/>
              <a:t>» </a:t>
            </a:r>
            <a:r>
              <a:rPr lang="el-GR" sz="2000" dirty="0"/>
              <a:t>/ </a:t>
            </a:r>
            <a:r>
              <a:rPr lang="el-GR" sz="2000" dirty="0" err="1"/>
              <a:t>Χριστιάννα</a:t>
            </a:r>
            <a:r>
              <a:rPr lang="el-GR" sz="2000" dirty="0"/>
              <a:t> Γύρα · εικονογράφηση Χαρά </a:t>
            </a:r>
            <a:r>
              <a:rPr lang="el-GR" sz="2000" dirty="0" err="1"/>
              <a:t>Μαραντίδου</a:t>
            </a:r>
            <a:r>
              <a:rPr lang="el-GR" sz="2000" dirty="0"/>
              <a:t>. - 1η </a:t>
            </a:r>
            <a:r>
              <a:rPr lang="el-GR" sz="2000" dirty="0" err="1"/>
              <a:t>έκδ</a:t>
            </a:r>
            <a:r>
              <a:rPr lang="el-GR" sz="2000" dirty="0"/>
              <a:t>. - Αθήνα: Καλειδοσκόπιο, </a:t>
            </a:r>
            <a:r>
              <a:rPr lang="el-GR" sz="2000" dirty="0" smtClean="0"/>
              <a:t>2011.</a:t>
            </a:r>
            <a:r>
              <a:rPr lang="en-GB" sz="2000" dirty="0" smtClean="0"/>
              <a:t> </a:t>
            </a:r>
            <a:r>
              <a:rPr lang="en-GB" altLang="en-US" sz="2000" dirty="0" err="1" smtClean="0"/>
              <a:t>Biblionet</a:t>
            </a:r>
            <a:r>
              <a:rPr lang="en-GB" altLang="en-US" sz="2000" dirty="0" smtClean="0"/>
              <a:t>.</a:t>
            </a:r>
            <a:r>
              <a:rPr lang="el-GR" altLang="en-US" sz="2000" dirty="0" smtClean="0"/>
              <a:t> </a:t>
            </a:r>
          </a:p>
          <a:p>
            <a:pPr marL="0" indent="0">
              <a:buNone/>
            </a:pPr>
            <a:r>
              <a:rPr lang="el-GR" altLang="en-US" sz="2000" dirty="0" smtClean="0"/>
              <a:t>Εικόνα 2: </a:t>
            </a:r>
            <a:r>
              <a:rPr lang="el-GR" altLang="en-US" sz="2000" dirty="0" smtClean="0">
                <a:hlinkClick r:id="rId5"/>
              </a:rPr>
              <a:t>Καναπές</a:t>
            </a:r>
            <a:r>
              <a:rPr lang="el-GR" altLang="en-US" sz="2000" dirty="0" smtClean="0"/>
              <a:t>, </a:t>
            </a:r>
            <a:r>
              <a:rPr lang="en-GB" altLang="en-US" sz="2000" dirty="0"/>
              <a:t>designed by </a:t>
            </a:r>
            <a:r>
              <a:rPr lang="en-GB" altLang="en-US" sz="2000" dirty="0" smtClean="0"/>
              <a:t>Freepik.com</a:t>
            </a:r>
            <a:r>
              <a:rPr lang="el-GR" altLang="en-US" sz="2000" dirty="0" smtClean="0"/>
              <a:t>, </a:t>
            </a:r>
            <a:r>
              <a:rPr lang="en-US" sz="2000" dirty="0"/>
              <a:t>Free for commercial use with </a:t>
            </a:r>
            <a:r>
              <a:rPr lang="en-US" sz="2000" dirty="0" smtClean="0"/>
              <a:t>attribution</a:t>
            </a:r>
            <a:r>
              <a:rPr lang="el-GR" sz="2000" dirty="0" smtClean="0"/>
              <a:t>, </a:t>
            </a:r>
            <a:r>
              <a:rPr lang="en-US" sz="2000" dirty="0" err="1" smtClean="0"/>
              <a:t>Freepik</a:t>
            </a:r>
            <a:r>
              <a:rPr lang="en-US" sz="2000" dirty="0" smtClean="0"/>
              <a:t>.</a:t>
            </a:r>
            <a:endParaRPr lang="el-GR" altLang="en-US" sz="2000" dirty="0" smtClean="0"/>
          </a:p>
          <a:p>
            <a:pPr marL="0" indent="0">
              <a:buNone/>
            </a:pP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Λίγα λόγια για </a:t>
            </a:r>
            <a:r>
              <a:rPr lang="el-GR" dirty="0" smtClean="0"/>
              <a:t>τη δραστηριότητα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χιουμοριστικό τρόπο </a:t>
            </a:r>
            <a:r>
              <a:rPr lang="el-GR" dirty="0" smtClean="0"/>
              <a:t>προσεγγίζουμε με </a:t>
            </a:r>
            <a:r>
              <a:rPr lang="el-GR" dirty="0"/>
              <a:t>τα παιδιά το συναίσθημα </a:t>
            </a:r>
            <a:r>
              <a:rPr lang="el-GR" dirty="0" smtClean="0"/>
              <a:t>«παράπονο».</a:t>
            </a:r>
            <a:endParaRPr lang="el-GR" dirty="0"/>
          </a:p>
          <a:p>
            <a:r>
              <a:rPr lang="el-GR" dirty="0"/>
              <a:t>Φτιάχνουμε λοιπόν, </a:t>
            </a:r>
            <a:r>
              <a:rPr lang="el-GR" dirty="0" smtClean="0"/>
              <a:t>τη </a:t>
            </a:r>
            <a:r>
              <a:rPr lang="el-GR" dirty="0"/>
              <a:t>δική μας </a:t>
            </a:r>
            <a:r>
              <a:rPr lang="el-GR" dirty="0" err="1"/>
              <a:t>παραπονεμένη</a:t>
            </a:r>
            <a:r>
              <a:rPr lang="el-GR" dirty="0"/>
              <a:t> μπουγάδα !</a:t>
            </a:r>
          </a:p>
          <a:p>
            <a:r>
              <a:rPr lang="el-GR" dirty="0"/>
              <a:t>Με αυτόν τον </a:t>
            </a:r>
            <a:r>
              <a:rPr lang="el-GR" dirty="0" smtClean="0"/>
              <a:t>τρόπο, </a:t>
            </a:r>
            <a:r>
              <a:rPr lang="el-GR" dirty="0"/>
              <a:t>κρατάμε το παράπονο σε απόσταση και το μεταφέρουμε με παιχνιδιάρικο τρόπο σε μια μπουγάδα  </a:t>
            </a:r>
            <a:r>
              <a:rPr lang="el-GR" dirty="0" smtClean="0"/>
              <a:t>ρούχων!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47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Μια  μπουγάδα κεραμικών ρούχων από </a:t>
            </a:r>
            <a:r>
              <a:rPr lang="el-GR" sz="2600" dirty="0" smtClean="0"/>
              <a:t>τη </a:t>
            </a:r>
            <a:r>
              <a:rPr lang="el-GR" sz="2600" dirty="0"/>
              <a:t>ΔΕΠΑΠ της Πάτρας.</a:t>
            </a:r>
          </a:p>
          <a:p>
            <a:endParaRPr lang="el-GR" sz="26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Λίγα λόγια για τη </a:t>
            </a:r>
            <a:r>
              <a:rPr lang="el-GR" dirty="0" smtClean="0"/>
              <a:t>δραστηριότητα (2/2)</a:t>
            </a:r>
            <a:endParaRPr lang="el-GR" dirty="0"/>
          </a:p>
        </p:txBody>
      </p:sp>
      <p:pic>
        <p:nvPicPr>
          <p:cNvPr id="10" name="Picture 3" descr="Μπουγάδα νικροσκοπικών κεραμικών ρούχων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288" y="1568824"/>
            <a:ext cx="4976512" cy="373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14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Πριν την ανάγνωση (1/2)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600" dirty="0"/>
              <a:t>Αρχικά παρατηρούμε το εξώφυλλο του βιβλίου.</a:t>
            </a:r>
          </a:p>
          <a:p>
            <a:r>
              <a:rPr lang="el-GR" sz="2400" dirty="0"/>
              <a:t>Ποιος να είναι ο ήρωας του βιβλίου μας;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l-GR" dirty="0" err="1"/>
              <a:t>Ααα</a:t>
            </a:r>
            <a:r>
              <a:rPr lang="el-GR" dirty="0"/>
              <a:t>, είναι ένα μπλουζάκι!</a:t>
            </a:r>
          </a:p>
          <a:p>
            <a:r>
              <a:rPr lang="el-GR" sz="2400" dirty="0" err="1"/>
              <a:t>Χμμμ</a:t>
            </a:r>
            <a:r>
              <a:rPr lang="el-GR" sz="2400" dirty="0"/>
              <a:t>… Πολύ σωστά παιδιά! Το μπλουζάκι το λέμε αλλιώς και μακό… Τι  λέτε να νιώθει το </a:t>
            </a:r>
            <a:r>
              <a:rPr lang="el-GR" sz="2400" dirty="0" err="1"/>
              <a:t>μακουδάκι</a:t>
            </a:r>
            <a:r>
              <a:rPr lang="el-GR" sz="2400" dirty="0"/>
              <a:t>;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l-GR" dirty="0"/>
              <a:t>Είναι λυπημένο! Έχει κατεβασμένο το χαμόγελο του…</a:t>
            </a:r>
          </a:p>
          <a:p>
            <a:endParaRPr lang="el-GR" dirty="0"/>
          </a:p>
        </p:txBody>
      </p:sp>
      <p:pic>
        <p:nvPicPr>
          <p:cNvPr id="7" name="Θέση περιεχομένου 11" descr="Τα παιδιά παρατηρούν το εξώφυλλο του βιβλίου.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72816"/>
            <a:ext cx="2773451" cy="4048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5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Πριν την </a:t>
            </a:r>
            <a:r>
              <a:rPr lang="el-GR" dirty="0" smtClean="0"/>
              <a:t>ανάγνωση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Περιστρέφουμε το βιβλίο και βλέπουμε το ανάποδο μακό χαρούμενο.</a:t>
            </a:r>
          </a:p>
          <a:p>
            <a:pPr marL="0" indent="0">
              <a:buNone/>
            </a:pPr>
            <a:r>
              <a:rPr lang="el-GR" dirty="0"/>
              <a:t>Εναλλάσσουμε την χαρά με το παράπονο  κάνοντας και εμείς  αντίστοιχες  εκφράσεις στο πρόσωπό μας .</a:t>
            </a:r>
          </a:p>
          <a:p>
            <a:endParaRPr lang="el-GR" dirty="0"/>
          </a:p>
        </p:txBody>
      </p:sp>
      <p:pic>
        <p:nvPicPr>
          <p:cNvPr id="5" name="Θέση περιεχομένου 6" descr="Το εξώφυλλο γυρισμένο ανάποδα (το πάνω κάτω).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215467" y="1843881"/>
            <a:ext cx="2870200" cy="4038600"/>
          </a:xfrm>
        </p:spPr>
      </p:pic>
      <p:sp>
        <p:nvSpPr>
          <p:cNvPr id="6" name="TextBox 5"/>
          <p:cNvSpPr txBox="1"/>
          <p:nvPr/>
        </p:nvSpPr>
        <p:spPr>
          <a:xfrm>
            <a:off x="8172400" y="5517232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[1]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52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Ανάγνωση του βιβλίου</a:t>
            </a:r>
            <a:endParaRPr lang="el-GR" dirty="0"/>
          </a:p>
        </p:txBody>
      </p:sp>
      <p:pic>
        <p:nvPicPr>
          <p:cNvPr id="8" name="Θέση εικόνας 7" descr="Η νηπιαγωγός διαβάζει το βιβλίο.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225" y="1558890"/>
            <a:ext cx="5888249" cy="4522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124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την ανάγνωση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Στη </a:t>
            </a:r>
            <a:r>
              <a:rPr lang="el-GR" sz="2600" dirty="0"/>
              <a:t>συνέχεια γίνεται μια μικρή προετοιμασία για το τραγουδάκι που θα ακούσουμε στην </a:t>
            </a:r>
            <a:r>
              <a:rPr lang="el-GR" sz="2600" dirty="0" err="1"/>
              <a:t>παρεούλα</a:t>
            </a:r>
            <a:r>
              <a:rPr lang="el-GR" sz="2600" dirty="0"/>
              <a:t> </a:t>
            </a:r>
            <a:r>
              <a:rPr lang="el-GR" sz="2600" dirty="0" smtClean="0"/>
              <a:t>«Ο καναπές».</a:t>
            </a:r>
          </a:p>
          <a:p>
            <a:pPr marL="0" indent="0">
              <a:buNone/>
            </a:pPr>
            <a:r>
              <a:rPr lang="el-GR" sz="2600" dirty="0"/>
              <a:t>Μέσα από μια σύντομη συζήτηση  φανταζόμαστε πως μάλλον και ο </a:t>
            </a:r>
            <a:r>
              <a:rPr lang="el-GR" sz="2600" dirty="0" smtClean="0"/>
              <a:t>καναπές  </a:t>
            </a:r>
            <a:r>
              <a:rPr lang="el-GR" sz="2600" dirty="0"/>
              <a:t>έχει </a:t>
            </a:r>
            <a:r>
              <a:rPr lang="el-GR" sz="2600" dirty="0" smtClean="0"/>
              <a:t>παράπονα! </a:t>
            </a:r>
            <a:endParaRPr lang="el-GR" sz="2600" dirty="0"/>
          </a:p>
          <a:p>
            <a:pPr marL="0" indent="0">
              <a:buNone/>
            </a:pPr>
            <a:endParaRPr lang="el-GR" sz="2600" dirty="0" smtClean="0"/>
          </a:p>
          <a:p>
            <a:endParaRPr lang="el-GR" sz="2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σχέση να έχουν ένα μακό και ένας </a:t>
            </a:r>
            <a:r>
              <a:rPr lang="el-GR" dirty="0" smtClean="0"/>
              <a:t>καναπές;</a:t>
            </a:r>
          </a:p>
          <a:p>
            <a:pPr lvl="1"/>
            <a:r>
              <a:rPr lang="el-GR" sz="2600" dirty="0" smtClean="0"/>
              <a:t>Είναι </a:t>
            </a:r>
            <a:r>
              <a:rPr lang="el-GR" sz="2600" dirty="0"/>
              <a:t>φίλοι με το άσπρο μακό και όποτε η κυρία το φοράει και κάθεται στον καναπέ  τα λένε , βρίσκουν παρηγοριά!</a:t>
            </a:r>
          </a:p>
          <a:p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030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  <p:tag name="ZHAW.ACCESSIBILITYADDIN.CHECKTIMEDATE" val="10/29/2015 1:07:02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2,9,5,3,4,7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4,7,8,5,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2,3,5,6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D691198-D477-4CEF-B388-40E49F5D890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1125</Words>
  <Application>Microsoft Office PowerPoint</Application>
  <PresentationFormat>On-screen Show (4:3)</PresentationFormat>
  <Paragraphs>124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Θέμα του Office</vt:lpstr>
      <vt:lpstr>Το Εικονογραφημένο Βιβλίο στην Προσχολική Εκπαίδευση</vt:lpstr>
      <vt:lpstr>Διδακτική Πρακτική</vt:lpstr>
      <vt:lpstr>Λίγα λόγια για το βιβλίο</vt:lpstr>
      <vt:lpstr>Λίγα λόγια για τη δραστηριότητα (1/2)</vt:lpstr>
      <vt:lpstr>Λίγα λόγια για τη δραστηριότητα (2/2)</vt:lpstr>
      <vt:lpstr>Πριν την ανάγνωση (1/2)</vt:lpstr>
      <vt:lpstr>Πριν την ανάγνωση (2/2)</vt:lpstr>
      <vt:lpstr>Ανάγνωση του βιβλίου</vt:lpstr>
      <vt:lpstr>Μετά την ανάγνωση</vt:lpstr>
      <vt:lpstr>Τραγούδι: «Ο καναπές» (1/2)</vt:lpstr>
      <vt:lpstr>Τραγούδι: «Ο καναπές» (2/2)</vt:lpstr>
      <vt:lpstr>Ώρα για χαρτοκοπτική! (1/2)</vt:lpstr>
      <vt:lpstr>Ώρα για χαρτοκοπτική! (2/2)</vt:lpstr>
      <vt:lpstr>Τα παράπονα των ρούχων (1/2)</vt:lpstr>
      <vt:lpstr>Τα παράπονα των ρούχων (2/2)</vt:lpstr>
      <vt:lpstr>Τα παιδιά ζωγραφίζουν (1/3)</vt:lpstr>
      <vt:lpstr>Τα παιδιά ζωγραφίζουν (2/3)</vt:lpstr>
      <vt:lpstr>Τα παιδιά ζωγραφίζουν (3/3)</vt:lpstr>
      <vt:lpstr>Τα έργα των παιδιών (1/3)</vt:lpstr>
      <vt:lpstr>Τα έργα των παιδιών (2/3)</vt:lpstr>
      <vt:lpstr>Τα έργα των παιδιών (3/3)</vt:lpstr>
      <vt:lpstr>Όλα τα ρούχα έχουν κάποιο παράπονο</vt:lpstr>
      <vt:lpstr>Απλώνοντας την μπουγάδα</vt:lpstr>
      <vt:lpstr>Το τελικό αποτέλεσμα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παραπονεμένο μακό </dc:title>
  <dc:subject>Το Εικονογραφημένο Βιβλίο στην Προσχολική Εκπαίδευση</dc:subject>
  <dc:creator> Αγγελική Γιαννικοπούλου</dc:creator>
  <cp:lastModifiedBy>Smaragda Papadopoulou</cp:lastModifiedBy>
  <cp:revision>221</cp:revision>
  <dcterms:created xsi:type="dcterms:W3CDTF">2012-09-06T09:03:05Z</dcterms:created>
  <dcterms:modified xsi:type="dcterms:W3CDTF">2015-10-28T23:07:17Z</dcterms:modified>
  <cp:category>Συναισθήματα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1C3AA3E5-B787-4DC7-9CE8-B86B5B5156A6</vt:lpwstr>
  </property>
  <property fmtid="{D5CDD505-2E9C-101B-9397-08002B2CF9AE}" pid="3" name="ArticulatePath">
    <vt:lpwstr>New_Το παραπονεμένο μακό, Καλαφάτη</vt:lpwstr>
  </property>
</Properties>
</file>