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352" r:id="rId3"/>
    <p:sldId id="308" r:id="rId4"/>
    <p:sldId id="347" r:id="rId5"/>
    <p:sldId id="348" r:id="rId6"/>
    <p:sldId id="356" r:id="rId7"/>
    <p:sldId id="357" r:id="rId8"/>
    <p:sldId id="349" r:id="rId9"/>
    <p:sldId id="350" r:id="rId10"/>
    <p:sldId id="351" r:id="rId11"/>
    <p:sldId id="290" r:id="rId12"/>
    <p:sldId id="295" r:id="rId13"/>
    <p:sldId id="299" r:id="rId14"/>
    <p:sldId id="353" r:id="rId15"/>
    <p:sldId id="354" r:id="rId16"/>
    <p:sldId id="355" r:id="rId17"/>
    <p:sldId id="293" r:id="rId18"/>
  </p:sldIdLst>
  <p:sldSz cx="9144000" cy="6858000" type="screen4x3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52"/>
            <p14:sldId id="308"/>
            <p14:sldId id="347"/>
            <p14:sldId id="348"/>
            <p14:sldId id="356"/>
            <p14:sldId id="357"/>
            <p14:sldId id="349"/>
            <p14:sldId id="350"/>
            <p14:sldId id="351"/>
            <p14:sldId id="290"/>
            <p14:sldId id="295"/>
            <p14:sldId id="299"/>
            <p14:sldId id="353"/>
            <p14:sldId id="354"/>
            <p14:sldId id="355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57" d="100"/>
          <a:sy n="57" d="100"/>
        </p:scale>
        <p:origin x="-3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338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8" name="Picture 7" descr="[DECORATIVE]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://opencourses.uoa.gr/courses/ECD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hyperlink" Target="%5b1%5d%20http:/creativecommons.org/licenses/by-nc-sa/4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ears-adult-cubs-sow-coastal-brown-885889/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s://pixabay.com/en/elephant-african-bush-elephant-254791/" TargetMode="External"/><Relationship Id="rId12" Type="http://schemas.openxmlformats.org/officeDocument/2006/relationships/hyperlink" Target="https://pixabay.com/en/elephant-animal-mammal-zoo-67810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hyperlink" Target="https://pixabay.com/en/tiger-play-snuggle-688085/" TargetMode="External"/><Relationship Id="rId11" Type="http://schemas.openxmlformats.org/officeDocument/2006/relationships/hyperlink" Target="https://pixabay.com/en/common-chimpanzee-great-ape-842451/" TargetMode="External"/><Relationship Id="rId5" Type="http://schemas.openxmlformats.org/officeDocument/2006/relationships/hyperlink" Target="https://pixabay.com/en/lion-animal-tree-wild-wildlife-690663/" TargetMode="External"/><Relationship Id="rId10" Type="http://schemas.openxmlformats.org/officeDocument/2006/relationships/hyperlink" Target="https://pixabay.com/en/cheetah-young-animal-predator-509100/" TargetMode="External"/><Relationship Id="rId4" Type="http://schemas.openxmlformats.org/officeDocument/2006/relationships/hyperlink" Target="http://www.biblionet.gr/book/167465/Bucay,_Jorge/%CE%9F_%CE%B1%CE%BB%CF%85%CF%83%CE%BF%CE%B4%CE%B5%CE%BC%CE%AD%CE%BD%CE%BF%CF%82_%CE%B5%CE%BB%CE%AD%CF%86%CE%B1%CE%BD%CF%84%CE%B1%CF%82" TargetMode="External"/><Relationship Id="rId9" Type="http://schemas.openxmlformats.org/officeDocument/2006/relationships/hyperlink" Target="https://pixabay.com/en/lion-lioness-big-cats-animal-world-71229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dirty="0"/>
              <a:t>Το Εικονογραφημένο Βιβλίο στην Προσχολική Εκπαίδευση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1.1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Συναισθήματα</a:t>
            </a:r>
            <a:endParaRPr lang="en-GB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Αγγελική Γιαννικοπούλου</a:t>
            </a:r>
          </a:p>
          <a:p>
            <a:r>
              <a:rPr lang="el-GR" sz="2800" dirty="0" smtClean="0"/>
              <a:t>Τμήμα </a:t>
            </a:r>
            <a:r>
              <a:rPr lang="el-GR" sz="2800" dirty="0"/>
              <a:t>Εκπαίδευσης και Αγωγής στην Προσχολική Ηλικία (ΤΕΑΠΗ)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 smtClean="0"/>
              <a:t> 2015. </a:t>
            </a:r>
            <a:r>
              <a:rPr lang="el-GR" altLang="el-GR" sz="2000" dirty="0"/>
              <a:t>Σωτηρία </a:t>
            </a:r>
            <a:r>
              <a:rPr lang="el-GR" altLang="el-GR" sz="2000" dirty="0" err="1" smtClean="0"/>
              <a:t>Παπαποστόλη</a:t>
            </a:r>
            <a:r>
              <a:rPr lang="el-GR" altLang="el-GR" sz="2000" smtClean="0"/>
              <a:t>, </a:t>
            </a:r>
            <a:r>
              <a:rPr lang="el-GR" sz="2000" smtClean="0"/>
              <a:t>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/>
              <a:t>. «Το Εικονογραφημένο Βιβλίο στην Προσχολική </a:t>
            </a:r>
            <a:r>
              <a:rPr lang="el-GR" sz="2000" dirty="0" smtClean="0"/>
              <a:t>Εκπαίδευση. Συναισθήματα</a:t>
            </a:r>
            <a:r>
              <a:rPr lang="en-US" sz="2000" dirty="0" smtClean="0"/>
              <a:t>. </a:t>
            </a:r>
            <a:r>
              <a:rPr lang="el-GR" sz="2000" dirty="0"/>
              <a:t>Ο αλυσοδεμένος </a:t>
            </a:r>
            <a:r>
              <a:rPr lang="el-GR" sz="2000" dirty="0" smtClean="0"/>
              <a:t>ελέφαντας».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GB" sz="2000" dirty="0">
                <a:hlinkClick r:id="rId4" tooltip="Ανοιχτό Μάθημα: Το Εικονογραφημένο Βιβλίο στην Προσχολική Εκπαίδευση"/>
              </a:rPr>
              <a:t>http://opencourses.uoa.gr/courses/ECD5/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</a:t>
            </a:r>
            <a:r>
              <a:rPr lang="el-GR" dirty="0" smtClean="0"/>
              <a:t>τη </a:t>
            </a:r>
            <a:r>
              <a:rPr lang="el-GR" dirty="0"/>
              <a:t>χρήση του έργου, για </a:t>
            </a:r>
            <a:r>
              <a:rPr lang="el-GR" dirty="0" smtClean="0"/>
              <a:t>τον </a:t>
            </a:r>
            <a:r>
              <a:rPr lang="el-GR" dirty="0"/>
              <a:t>διανομέα του έργου και </a:t>
            </a:r>
            <a:r>
              <a:rPr lang="el-GR" dirty="0" err="1" smtClean="0"/>
              <a:t>αδειοδόχο</a:t>
            </a:r>
            <a:r>
              <a:rPr lang="el-GR" dirty="0" smtClean="0"/>
              <a:t>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</a:t>
            </a:r>
            <a:r>
              <a:rPr lang="el-GR" dirty="0" smtClean="0"/>
              <a:t>έργο.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</a:t>
            </a:r>
            <a:r>
              <a:rPr lang="el-GR" dirty="0" smtClean="0"/>
              <a:t>στον </a:t>
            </a:r>
            <a:r>
              <a:rPr lang="el-GR" dirty="0"/>
              <a:t>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τόπο.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0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</a:t>
            </a:r>
            <a:r>
              <a:rPr lang="en-US" sz="2000" dirty="0" smtClean="0"/>
              <a:t>α</a:t>
            </a:r>
            <a:r>
              <a:rPr lang="el-GR" sz="2000" dirty="0" smtClean="0"/>
              <a:t>φοράς,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</a:t>
            </a:r>
            <a:r>
              <a:rPr lang="el-GR" sz="2000" dirty="0" err="1" smtClean="0"/>
              <a:t>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),</a:t>
            </a:r>
            <a:endParaRPr lang="el-GR" sz="2000" dirty="0"/>
          </a:p>
          <a:p>
            <a:pPr marL="0" indent="0">
              <a:buNone/>
            </a:pPr>
            <a:r>
              <a:rPr lang="el-GR" sz="2400" dirty="0"/>
              <a:t>μαζί με τους </a:t>
            </a:r>
            <a:r>
              <a:rPr lang="el-GR" sz="2400" dirty="0" smtClean="0"/>
              <a:t>συνοδευτικούς </a:t>
            </a:r>
            <a:r>
              <a:rPr lang="el-GR" sz="2400" dirty="0" err="1" smtClean="0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5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Εικόνα 1: Εξώφυλλο του βιβλίου «</a:t>
            </a:r>
            <a:r>
              <a:rPr lang="el-GR" sz="2000" dirty="0">
                <a:hlinkClick r:id="rId4"/>
              </a:rPr>
              <a:t>Ο αλυσοδεμένος </a:t>
            </a:r>
            <a:r>
              <a:rPr lang="el-GR" sz="2000" dirty="0" smtClean="0">
                <a:hlinkClick r:id="rId4"/>
              </a:rPr>
              <a:t>ελέφαντας</a:t>
            </a:r>
            <a:r>
              <a:rPr lang="el-GR" sz="2000" dirty="0" smtClean="0"/>
              <a:t>» </a:t>
            </a:r>
            <a:r>
              <a:rPr lang="el-GR" sz="2000" dirty="0"/>
              <a:t>/ </a:t>
            </a:r>
            <a:r>
              <a:rPr lang="el-GR" sz="2000" dirty="0" err="1"/>
              <a:t>Χόρχε</a:t>
            </a:r>
            <a:r>
              <a:rPr lang="el-GR" sz="2000" dirty="0"/>
              <a:t> </a:t>
            </a:r>
            <a:r>
              <a:rPr lang="el-GR" sz="2000" dirty="0" err="1"/>
              <a:t>Μπουκάι</a:t>
            </a:r>
            <a:r>
              <a:rPr lang="el-GR" sz="2000" dirty="0"/>
              <a:t> · μετάφραση Κρίτων Ηλιόπουλος · εικονογράφηση </a:t>
            </a:r>
            <a:r>
              <a:rPr lang="el-GR" sz="2000" dirty="0" err="1"/>
              <a:t>Γκούστι</a:t>
            </a:r>
            <a:r>
              <a:rPr lang="el-GR" sz="2000" dirty="0"/>
              <a:t>. - 1η </a:t>
            </a:r>
            <a:r>
              <a:rPr lang="el-GR" sz="2000" dirty="0" err="1"/>
              <a:t>έκδ</a:t>
            </a:r>
            <a:r>
              <a:rPr lang="el-GR" sz="2000" dirty="0"/>
              <a:t>. - Αθήνα: </a:t>
            </a:r>
            <a:r>
              <a:rPr lang="el-GR" sz="2000" dirty="0" err="1"/>
              <a:t>Opera</a:t>
            </a:r>
            <a:r>
              <a:rPr lang="el-GR" sz="2000" dirty="0"/>
              <a:t>, </a:t>
            </a:r>
            <a:r>
              <a:rPr lang="el-GR" sz="2000" dirty="0" smtClean="0"/>
              <a:t>2011.</a:t>
            </a:r>
            <a:r>
              <a:rPr lang="en-US" sz="2000" dirty="0" smtClean="0"/>
              <a:t> </a:t>
            </a:r>
            <a:r>
              <a:rPr lang="en-GB" altLang="en-US" sz="2000" dirty="0" err="1" smtClean="0"/>
              <a:t>Biblionet</a:t>
            </a:r>
            <a:r>
              <a:rPr lang="en-GB" altLang="en-US" sz="2000" dirty="0" smtClean="0"/>
              <a:t>.</a:t>
            </a:r>
            <a:r>
              <a:rPr lang="el-GR" altLang="en-US" sz="2000" dirty="0" smtClean="0"/>
              <a:t> 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2: </a:t>
            </a:r>
            <a:r>
              <a:rPr lang="el-GR" sz="2000" u="sng" dirty="0" smtClean="0">
                <a:hlinkClick r:id="rId5"/>
              </a:rPr>
              <a:t>Λιοντάρι</a:t>
            </a:r>
            <a:r>
              <a:rPr lang="el-GR" sz="2000" dirty="0"/>
              <a:t>, </a:t>
            </a:r>
            <a:r>
              <a:rPr lang="el-GR" sz="2000" u="sng" dirty="0">
                <a:hlinkClick r:id="rId6"/>
              </a:rPr>
              <a:t>Τίγρη</a:t>
            </a:r>
            <a:r>
              <a:rPr lang="el-GR" sz="2000" dirty="0"/>
              <a:t>, </a:t>
            </a:r>
            <a:r>
              <a:rPr lang="el-GR" sz="2000" u="sng" dirty="0">
                <a:hlinkClick r:id="rId7"/>
              </a:rPr>
              <a:t>Ελέφαντας</a:t>
            </a:r>
            <a:r>
              <a:rPr lang="el-GR" sz="2000" dirty="0"/>
              <a:t>, </a:t>
            </a:r>
            <a:r>
              <a:rPr lang="el-GR" sz="2000" u="sng" dirty="0" smtClean="0">
                <a:hlinkClick r:id="rId8"/>
              </a:rPr>
              <a:t>Αρκούδα</a:t>
            </a:r>
            <a:r>
              <a:rPr lang="el-GR" sz="2000" u="sng" dirty="0" smtClean="0"/>
              <a:t>, </a:t>
            </a:r>
            <a:r>
              <a:rPr lang="en-US" sz="2000" dirty="0"/>
              <a:t>CC0 Public Domain, </a:t>
            </a:r>
            <a:r>
              <a:rPr lang="en-GB" sz="2000" dirty="0" err="1"/>
              <a:t>Pixabay</a:t>
            </a:r>
            <a:r>
              <a:rPr lang="en-GB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3: </a:t>
            </a:r>
            <a:r>
              <a:rPr lang="el-GR" sz="2000" u="sng" dirty="0" smtClean="0">
                <a:hlinkClick r:id="rId9"/>
              </a:rPr>
              <a:t>Λιοντάρια</a:t>
            </a:r>
            <a:r>
              <a:rPr lang="el-GR" sz="2000" dirty="0"/>
              <a:t>, </a:t>
            </a:r>
            <a:r>
              <a:rPr lang="el-GR" sz="2000" u="sng" dirty="0" err="1">
                <a:hlinkClick r:id="rId10"/>
              </a:rPr>
              <a:t>Τσιτάχ</a:t>
            </a:r>
            <a:r>
              <a:rPr lang="el-GR" sz="2000" dirty="0"/>
              <a:t>, </a:t>
            </a:r>
            <a:r>
              <a:rPr lang="el-GR" sz="2000" u="sng" dirty="0">
                <a:hlinkClick r:id="rId11"/>
              </a:rPr>
              <a:t>Χιμπατζής</a:t>
            </a:r>
            <a:r>
              <a:rPr lang="el-GR" sz="2000" dirty="0"/>
              <a:t>, </a:t>
            </a:r>
            <a:r>
              <a:rPr lang="el-GR" sz="2000" u="sng" dirty="0">
                <a:hlinkClick r:id="rId12"/>
              </a:rPr>
              <a:t>Ελέφαντας</a:t>
            </a:r>
            <a:r>
              <a:rPr lang="el-GR" sz="2000" dirty="0"/>
              <a:t> σε ζωολογικό κήπο</a:t>
            </a:r>
            <a:r>
              <a:rPr lang="el-GR" sz="2000" dirty="0" smtClean="0"/>
              <a:t>. </a:t>
            </a:r>
            <a:r>
              <a:rPr lang="en-US" sz="2000" dirty="0"/>
              <a:t>CC0 Public Domain, </a:t>
            </a:r>
            <a:r>
              <a:rPr lang="en-GB" sz="2000" dirty="0" err="1"/>
              <a:t>Pixabay</a:t>
            </a:r>
            <a:r>
              <a:rPr lang="en-GB" sz="2000" dirty="0" smtClean="0"/>
              <a:t>.</a:t>
            </a:r>
            <a:r>
              <a:rPr lang="el-GR" sz="2000" dirty="0"/>
              <a:t>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Διδακτική Πρακτική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Διδακτική Πρακτική</a:t>
            </a:r>
            <a:r>
              <a:rPr lang="en-GB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altLang="el-GR" sz="2400" dirty="0"/>
              <a:t>Σωτηρία </a:t>
            </a:r>
            <a:r>
              <a:rPr lang="el-GR" altLang="el-GR" sz="2400" dirty="0" err="1" smtClean="0"/>
              <a:t>Παπαποστόλη</a:t>
            </a:r>
            <a:r>
              <a:rPr lang="el-GR" altLang="el-GR" sz="2400" dirty="0" smtClean="0"/>
              <a:t>. </a:t>
            </a:r>
            <a:endParaRPr lang="en-US" alt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/>
              <a:t>Βιβλίο</a:t>
            </a:r>
            <a:r>
              <a:rPr lang="el-GR" sz="2400" dirty="0" smtClean="0"/>
              <a:t>: </a:t>
            </a:r>
            <a:r>
              <a:rPr lang="el-GR" sz="2400" dirty="0" err="1"/>
              <a:t>Bucay</a:t>
            </a:r>
            <a:r>
              <a:rPr lang="el-GR" sz="2400" dirty="0"/>
              <a:t>, </a:t>
            </a:r>
            <a:r>
              <a:rPr lang="el-GR" sz="2400" dirty="0" err="1"/>
              <a:t>Jorge</a:t>
            </a:r>
            <a:r>
              <a:rPr lang="el-GR" sz="2400" dirty="0"/>
              <a:t>. </a:t>
            </a:r>
            <a:r>
              <a:rPr lang="el-GR" sz="2400" b="1" dirty="0"/>
              <a:t>Ο αλυσοδεμένος </a:t>
            </a:r>
            <a:r>
              <a:rPr lang="el-GR" sz="2400" b="1" dirty="0" smtClean="0"/>
              <a:t>ελέφαντας </a:t>
            </a:r>
            <a:r>
              <a:rPr lang="el-GR" sz="2400" dirty="0" smtClean="0"/>
              <a:t>/ </a:t>
            </a:r>
            <a:r>
              <a:rPr lang="el-GR" sz="2400" dirty="0" err="1" smtClean="0"/>
              <a:t>Χόρχε</a:t>
            </a:r>
            <a:r>
              <a:rPr lang="el-GR" sz="2400" dirty="0" smtClean="0"/>
              <a:t> </a:t>
            </a:r>
            <a:r>
              <a:rPr lang="el-GR" sz="2400" dirty="0" err="1"/>
              <a:t>Μπουκάι</a:t>
            </a:r>
            <a:r>
              <a:rPr lang="el-GR" sz="2400" dirty="0"/>
              <a:t> · μετάφραση </a:t>
            </a:r>
            <a:r>
              <a:rPr lang="el-GR" sz="2400" dirty="0" err="1"/>
              <a:t>Κρίτων</a:t>
            </a:r>
            <a:r>
              <a:rPr lang="el-GR" sz="2400" dirty="0"/>
              <a:t> Ηλιόπουλος · εικονογράφηση </a:t>
            </a:r>
            <a:r>
              <a:rPr lang="el-GR" sz="2400" dirty="0" err="1"/>
              <a:t>Γκούστι</a:t>
            </a:r>
            <a:r>
              <a:rPr lang="el-GR" sz="2400" dirty="0"/>
              <a:t>. - 1η </a:t>
            </a:r>
            <a:r>
              <a:rPr lang="el-GR" sz="2400" dirty="0" err="1"/>
              <a:t>έκδ</a:t>
            </a:r>
            <a:r>
              <a:rPr lang="el-GR" sz="2400" dirty="0"/>
              <a:t>. - </a:t>
            </a:r>
            <a:r>
              <a:rPr lang="el-GR" sz="2400" dirty="0" smtClean="0"/>
              <a:t>Αθήνα: </a:t>
            </a:r>
            <a:r>
              <a:rPr lang="el-GR" sz="2400" dirty="0" err="1"/>
              <a:t>Opera</a:t>
            </a:r>
            <a:r>
              <a:rPr lang="el-GR" sz="2400" dirty="0"/>
              <a:t>, 2011.</a:t>
            </a:r>
            <a:endParaRPr lang="en-GB" sz="2400" dirty="0"/>
          </a:p>
        </p:txBody>
      </p:sp>
      <p:pic>
        <p:nvPicPr>
          <p:cNvPr id="6" name="Content Placeholder 3" descr="Εξώφυλλο του βιβλίου: &quot;Ο αλυσοδεμένος ελέφαντας&quot;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8539" y="1600200"/>
            <a:ext cx="3777921" cy="4525963"/>
          </a:xfrm>
        </p:spPr>
      </p:pic>
      <p:sp>
        <p:nvSpPr>
          <p:cNvPr id="5" name="TextBox 4"/>
          <p:cNvSpPr txBox="1"/>
          <p:nvPr/>
        </p:nvSpPr>
        <p:spPr>
          <a:xfrm>
            <a:off x="4283968" y="5805264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Κατά την ανάγνωση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dirty="0"/>
              <a:t>Κατά την ανάγνωση του βιβλίου, τα παιδιά παρατήρησαν και σχολίασαν την αλυσίδα που ήταν δεμένος ο </a:t>
            </a:r>
            <a:r>
              <a:rPr lang="el-GR" altLang="el-GR" dirty="0" smtClean="0"/>
              <a:t>ελέφαντας</a:t>
            </a:r>
            <a:r>
              <a:rPr lang="el-GR" altLang="el-GR" dirty="0"/>
              <a:t>.</a:t>
            </a:r>
          </a:p>
          <a:p>
            <a:r>
              <a:rPr lang="el-GR" altLang="el-GR" dirty="0" smtClean="0"/>
              <a:t>Πώς </a:t>
            </a:r>
            <a:r>
              <a:rPr lang="el-GR" altLang="el-GR" dirty="0"/>
              <a:t>νομίζετε πως ένιωθε ο ελέφαντας; </a:t>
            </a:r>
          </a:p>
          <a:p>
            <a:pPr lvl="1"/>
            <a:r>
              <a:rPr lang="el-GR" altLang="el-GR" sz="2600" dirty="0" smtClean="0"/>
              <a:t>Στεναχωρημένος.</a:t>
            </a:r>
            <a:endParaRPr lang="el-GR" altLang="el-GR" sz="2600" dirty="0"/>
          </a:p>
          <a:p>
            <a:pPr lvl="1"/>
            <a:r>
              <a:rPr lang="el-GR" altLang="el-GR" sz="2600" dirty="0" smtClean="0"/>
              <a:t>Φυλακισμένος.</a:t>
            </a:r>
            <a:endParaRPr lang="el-GR" altLang="el-GR" sz="2600" dirty="0"/>
          </a:p>
          <a:p>
            <a:endParaRPr lang="el-GR" dirty="0"/>
          </a:p>
        </p:txBody>
      </p:sp>
      <p:pic>
        <p:nvPicPr>
          <p:cNvPr id="7" name="Content Placeholder 3" descr="Η νηπιαγωγός διαβάζει το βιβλίο.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712" y="1772816"/>
            <a:ext cx="3903806" cy="374441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3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την ανάγνωση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/>
              <a:t>Αφού ολοκληρώθηκε η ανάγνωση του βιβλίου, είδαμε ορισμένες εικόνες από ζώα φυλακισμένα και ζώα ελεύθερα στη φύση. </a:t>
            </a:r>
            <a:endParaRPr lang="el-GR" altLang="el-GR" dirty="0" smtClean="0"/>
          </a:p>
          <a:p>
            <a:pPr marL="0" indent="0">
              <a:buNone/>
            </a:pPr>
            <a:r>
              <a:rPr lang="el-GR" altLang="el-GR" dirty="0" smtClean="0"/>
              <a:t>Σε </a:t>
            </a:r>
            <a:r>
              <a:rPr lang="el-GR" altLang="el-GR" dirty="0"/>
              <a:t>κάθε εικόνα τα παιδιά έλεγαν </a:t>
            </a:r>
            <a:r>
              <a:rPr lang="el-GR" altLang="el-GR" dirty="0" smtClean="0"/>
              <a:t>πώς </a:t>
            </a:r>
            <a:r>
              <a:rPr lang="el-GR" altLang="el-GR" dirty="0"/>
              <a:t>νόμιζαν πως ένιωθαν τα ζώα. Η άποψή τους ήταν κατά κύριο λόγο πως τα ζώα που ήταν ελεύθερα στη φύση ήταν χαρούμενα ενώ στο τσίρκο </a:t>
            </a:r>
            <a:r>
              <a:rPr lang="el-GR" altLang="el-GR" dirty="0" smtClean="0"/>
              <a:t>στεναχωρημένα.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47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Εικόνες (1/2)</a:t>
            </a:r>
            <a:endParaRPr lang="el-GR" dirty="0"/>
          </a:p>
        </p:txBody>
      </p:sp>
      <p:pic>
        <p:nvPicPr>
          <p:cNvPr id="5" name="Content Placeholder 4" descr="ζώα ελεύθερα στη φύση: Λιοντάρι, Τίγρη, Ελέφαντας, Αρκούδα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88" y="1557338"/>
            <a:ext cx="6977523" cy="4525962"/>
          </a:xfrm>
        </p:spPr>
      </p:pic>
      <p:sp>
        <p:nvSpPr>
          <p:cNvPr id="4" name="TextBox 3"/>
          <p:cNvSpPr txBox="1"/>
          <p:nvPr/>
        </p:nvSpPr>
        <p:spPr>
          <a:xfrm>
            <a:off x="8072028" y="5751512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</a:t>
            </a:r>
            <a:r>
              <a:rPr lang="en-US" b="1" dirty="0" smtClean="0">
                <a:latin typeface="+mj-lt"/>
              </a:rPr>
              <a:t>2</a:t>
            </a:r>
            <a:r>
              <a:rPr lang="el-GR" b="1" dirty="0" smtClean="0">
                <a:latin typeface="+mj-lt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68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Εικόνες (2/2)</a:t>
            </a:r>
            <a:endParaRPr lang="el-GR" dirty="0"/>
          </a:p>
        </p:txBody>
      </p:sp>
      <p:pic>
        <p:nvPicPr>
          <p:cNvPr id="6" name="Content Placeholder 5" descr="ζώα φυλακισμένα: Λιοντάρια, Τσιτάχ, Χιμπατζής, Ελέφαντας σε ζωολογικό κήπο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327" y="1556792"/>
            <a:ext cx="6853347" cy="4583942"/>
          </a:xfrm>
        </p:spPr>
      </p:pic>
      <p:sp>
        <p:nvSpPr>
          <p:cNvPr id="5" name="TextBox 4"/>
          <p:cNvSpPr txBox="1"/>
          <p:nvPr/>
        </p:nvSpPr>
        <p:spPr>
          <a:xfrm>
            <a:off x="8072028" y="5751512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</a:t>
            </a:r>
            <a:r>
              <a:rPr lang="en-US" b="1" dirty="0">
                <a:latin typeface="+mj-lt"/>
              </a:rPr>
              <a:t>3</a:t>
            </a:r>
            <a:r>
              <a:rPr lang="el-GR" b="1" dirty="0" smtClean="0">
                <a:latin typeface="+mj-lt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69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Χωρισμός σε ομάδες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/>
              <a:t>Έπειτα, χωριστήκαμε σε τέσσερις ομάδες και κάθε ομάδα πήρε από ένα χαρτόνι. Κολλήσαμε χωριστά τα χαρούμενα και χωριστά τα λυπημένα </a:t>
            </a:r>
            <a:r>
              <a:rPr lang="el-GR" altLang="el-GR" dirty="0" smtClean="0"/>
              <a:t>ζώα. Συμπληρώσαμε </a:t>
            </a:r>
            <a:r>
              <a:rPr lang="el-GR" altLang="el-GR" dirty="0"/>
              <a:t>τα ταμπλό με δικές μας ζωγραφιές. </a:t>
            </a:r>
            <a:endParaRPr lang="el-GR" dirty="0"/>
          </a:p>
        </p:txBody>
      </p:sp>
      <p:pic>
        <p:nvPicPr>
          <p:cNvPr id="10" name="Content Placeholder 5" descr="Τα παιδά εργάζονται σε ομάδες.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4108" y="1700808"/>
            <a:ext cx="4038600" cy="301632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13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[DECORATIVE]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l-GR" sz="2400" dirty="0"/>
              <a:t>Χαρούμενα ζώα στη </a:t>
            </a:r>
            <a:r>
              <a:rPr lang="el-GR" altLang="el-GR" sz="2400" dirty="0" smtClean="0"/>
              <a:t>φύση.</a:t>
            </a:r>
            <a:endParaRPr lang="el-GR" altLang="el-GR" sz="2400" dirty="0"/>
          </a:p>
          <a:p>
            <a:pPr algn="ctr"/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έργα των </a:t>
            </a:r>
            <a:r>
              <a:rPr lang="el-GR" dirty="0" smtClean="0"/>
              <a:t>παιδιών (1/2)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043D4-608D-47BE-914E-5D3DF941AE1F}" type="slidenum">
              <a:rPr lang="el-GR" altLang="el-GR" smtClean="0"/>
              <a:pPr/>
              <a:t>8</a:t>
            </a:fld>
            <a:endParaRPr lang="el-GR" alt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01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[DECORATIVE]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9" y="1700807"/>
            <a:ext cx="5482952" cy="428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2242592" cy="4608512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Φυλακισμένα </a:t>
            </a:r>
            <a:r>
              <a:rPr lang="el-GR" altLang="el-GR" sz="2400" dirty="0" smtClean="0"/>
              <a:t>ζώα.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έργα των </a:t>
            </a:r>
            <a:r>
              <a:rPr lang="el-GR" dirty="0" smtClean="0"/>
              <a:t>παιδιών (2/2)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679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  <p:tag name="ZHAW.ACCESSIBILITYADDIN.CHECKTIMEDATE" val="10/29/2015 1:02:0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4,7,6,5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2,5,4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4,6,5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2A9CBC9-EF4A-4A25-8B00-50028AAB041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596</Words>
  <Application>Microsoft Office PowerPoint</Application>
  <PresentationFormat>On-screen Show (4:3)</PresentationFormat>
  <Paragraphs>69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Θέμα του Office</vt:lpstr>
      <vt:lpstr>Το Εικονογραφημένο Βιβλίο στην Προσχολική Εκπαίδευση</vt:lpstr>
      <vt:lpstr>Διδακτική Πρακτική</vt:lpstr>
      <vt:lpstr>Κατά την ανάγνωση</vt:lpstr>
      <vt:lpstr>Μετά την ανάγνωση</vt:lpstr>
      <vt:lpstr>Εικόνες (1/2)</vt:lpstr>
      <vt:lpstr>Εικόνες (2/2)</vt:lpstr>
      <vt:lpstr>Χωρισμός σε ομάδες</vt:lpstr>
      <vt:lpstr>Τα έργα των παιδιών (1/2)</vt:lpstr>
      <vt:lpstr>Τα έργα των παιδιών (2/2)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αλυσοδεμένος ελέφαντας </dc:title>
  <dc:subject>Το Εικονογραφημένο Βιβλίο στην Προσχολική Εκπαίδευση</dc:subject>
  <dc:creator> Αγγελική Γιαννικοπούλου</dc:creator>
  <cp:lastModifiedBy>Smaragda Papadopoulou</cp:lastModifiedBy>
  <cp:revision>205</cp:revision>
  <dcterms:created xsi:type="dcterms:W3CDTF">2012-09-06T09:03:05Z</dcterms:created>
  <dcterms:modified xsi:type="dcterms:W3CDTF">2015-10-28T23:04:26Z</dcterms:modified>
  <cp:category>Συναισθήματα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E96E5FE5-AA67-4C5A-9096-B9EC63394768</vt:lpwstr>
  </property>
  <property fmtid="{D5CDD505-2E9C-101B-9397-08002B2CF9AE}" pid="3" name="ArticulatePath">
    <vt:lpwstr>New_Ο αλυσοδεμένος ελέφαντας, Παπαποστόλη</vt:lpwstr>
  </property>
</Properties>
</file>