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5"/>
  </p:notesMasterIdLst>
  <p:sldIdLst>
    <p:sldId id="345" r:id="rId3"/>
    <p:sldId id="308" r:id="rId4"/>
    <p:sldId id="329" r:id="rId5"/>
    <p:sldId id="330" r:id="rId6"/>
    <p:sldId id="331" r:id="rId7"/>
    <p:sldId id="332" r:id="rId8"/>
    <p:sldId id="333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290" r:id="rId18"/>
    <p:sldId id="295" r:id="rId19"/>
    <p:sldId id="299" r:id="rId20"/>
    <p:sldId id="346" r:id="rId21"/>
    <p:sldId id="347" r:id="rId22"/>
    <p:sldId id="348" r:id="rId23"/>
    <p:sldId id="293" r:id="rId24"/>
  </p:sldIdLst>
  <p:sldSz cx="9144000" cy="6858000" type="screen4x3"/>
  <p:notesSz cx="6858000" cy="9144000"/>
  <p:custDataLst>
    <p:tags r:id="rId2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45"/>
            <p14:sldId id="308"/>
            <p14:sldId id="329"/>
            <p14:sldId id="330"/>
            <p14:sldId id="331"/>
            <p14:sldId id="332"/>
            <p14:sldId id="333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290"/>
            <p14:sldId id="295"/>
            <p14:sldId id="299"/>
            <p14:sldId id="346"/>
            <p14:sldId id="347"/>
            <p14:sldId id="348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57" d="100"/>
          <a:sy n="57" d="100"/>
        </p:scale>
        <p:origin x="-32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29/10/2015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6" name="Picture 5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7" name="Picture 6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9" name="Picture 8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 descr="[DECORATIVE]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 descr="[DECORATIVE]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Συναισθήματα</a:t>
            </a:r>
          </a:p>
        </p:txBody>
      </p:sp>
      <p:pic>
        <p:nvPicPr>
          <p:cNvPr id="7" name="Picture 6" descr="[DECORATIVE]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ECD5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hyperlink" Target="%5b1%5d%20http:/creativecommons.org/licenses/by-nc-sa/4.0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net.gr/book/166702/Reynolds,_Peter_H./%CE%97_%CF%84%CE%B5%CE%BB%CE%B5%CE%AF%CE%B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>
            <a:normAutofit/>
          </a:bodyPr>
          <a:lstStyle/>
          <a:p>
            <a:r>
              <a:rPr lang="el-GR" sz="4000" dirty="0"/>
              <a:t>Το Εικονογραφημένο Βιβλίο στην Προσχολική Εκπαίδευση</a:t>
            </a:r>
            <a:endParaRPr lang="el-GR" sz="4000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1.1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Συναισθήματα</a:t>
            </a:r>
            <a:endParaRPr lang="en-GB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Αγγελική Γιαννικοπούλου</a:t>
            </a:r>
          </a:p>
          <a:p>
            <a:r>
              <a:rPr lang="el-GR" sz="2800" dirty="0" smtClean="0"/>
              <a:t>Τμήμα </a:t>
            </a:r>
            <a:r>
              <a:rPr lang="el-GR" sz="2800" dirty="0"/>
              <a:t>Εκπαίδευσης και Αγωγής στην Προσχολική Ηλικία (ΤΕΑΠΗ)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7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 smtClean="0"/>
              <a:t>Τα παιδιά ζωγραφίζουν γραμμές και τελείες.</a:t>
            </a:r>
            <a:endParaRPr lang="en-GB" sz="2400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παιδιά </a:t>
            </a:r>
            <a:r>
              <a:rPr lang="el-GR" dirty="0" smtClean="0"/>
              <a:t>ζωγραφίζουν (2/3)</a:t>
            </a:r>
            <a:endParaRPr lang="en-GB" dirty="0"/>
          </a:p>
        </p:txBody>
      </p:sp>
      <p:pic>
        <p:nvPicPr>
          <p:cNvPr id="8" name="Picture 3" descr="Ζωγραφιές με γραμμές και τελείες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679" r="1667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7139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παιδιά </a:t>
            </a:r>
            <a:r>
              <a:rPr lang="el-GR" dirty="0" smtClean="0"/>
              <a:t>ζωγραφίζουν (3/3)</a:t>
            </a:r>
            <a:endParaRPr lang="en-GB" dirty="0"/>
          </a:p>
        </p:txBody>
      </p:sp>
      <p:sp>
        <p:nvSpPr>
          <p:cNvPr id="9" name="Θέση περιεχομένου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Όποιο παιδί τελείωνε, του ζητούσα να χωρίσει τις δύο ζωγραφιές του, κόβοντάς </a:t>
            </a:r>
            <a:r>
              <a:rPr lang="el-GR" dirty="0" smtClean="0"/>
              <a:t>τις</a:t>
            </a:r>
            <a:r>
              <a:rPr lang="el-GR" dirty="0"/>
              <a:t>. </a:t>
            </a:r>
          </a:p>
          <a:p>
            <a:endParaRPr lang="en-GB" dirty="0"/>
          </a:p>
        </p:txBody>
      </p:sp>
      <p:pic>
        <p:nvPicPr>
          <p:cNvPr id="11" name="Picture 2" descr="Κοριτσάκι με ψαλίδι κόβει τη ζωγραφιά του.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/>
          <a:srcRect r="15090"/>
          <a:stretch/>
        </p:blipFill>
        <p:spPr bwMode="auto">
          <a:xfrm>
            <a:off x="4800600" y="1772816"/>
            <a:ext cx="3886200" cy="432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5401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Παιχνίδι στην ολομέλεια (1/3)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476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Στη συνέχεια, οι ζωγραφιές σκορπίστηκαν στη μοκέτα του κύκλου, γύρω από τα δύο μεγάλα χαρτόνια, που θα ονομάζονταν </a:t>
            </a:r>
            <a:r>
              <a:rPr lang="el-GR" sz="2400" dirty="0" smtClean="0"/>
              <a:t>«ο </a:t>
            </a:r>
            <a:r>
              <a:rPr lang="el-GR" sz="2400" dirty="0"/>
              <a:t>πίνακας της </a:t>
            </a:r>
            <a:r>
              <a:rPr lang="el-GR" sz="2400" dirty="0" smtClean="0"/>
              <a:t>χαράς» </a:t>
            </a:r>
            <a:r>
              <a:rPr lang="el-GR" sz="2400" dirty="0"/>
              <a:t>και </a:t>
            </a:r>
            <a:r>
              <a:rPr lang="el-GR" sz="2400" dirty="0" smtClean="0"/>
              <a:t>«ο </a:t>
            </a:r>
            <a:r>
              <a:rPr lang="el-GR" sz="2400" dirty="0"/>
              <a:t>πίνακας του </a:t>
            </a:r>
            <a:r>
              <a:rPr lang="el-GR" sz="2400" dirty="0" smtClean="0"/>
              <a:t>θυμού». </a:t>
            </a:r>
            <a:r>
              <a:rPr lang="el-GR" sz="2400" dirty="0"/>
              <a:t>Αφού όλα τα παιδιά επανήλθαν στον κύκλο, τα ρώτησα ποιον πίνακα επέλεγαν για το θυμό και ποιον για τη χαρά. </a:t>
            </a:r>
          </a:p>
          <a:p>
            <a:endParaRPr lang="en-GB" sz="2400" dirty="0"/>
          </a:p>
        </p:txBody>
      </p:sp>
      <p:pic>
        <p:nvPicPr>
          <p:cNvPr id="5" name="Picture 2" descr="Χαρτόνια και ζωγραφιές στη μοκέτα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20673" y="1772816"/>
            <a:ext cx="437985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11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Παιχνίδι στην ολομέλεια </a:t>
            </a:r>
            <a:r>
              <a:rPr lang="el-GR" dirty="0" smtClean="0"/>
              <a:t>(2/3</a:t>
            </a:r>
            <a:r>
              <a:rPr lang="el-GR" dirty="0"/>
              <a:t>)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22712" cy="4525963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Έπειτα τους ζήτησα ένα – ένα να σηκώνονται και να βρίσκουν </a:t>
            </a:r>
            <a:r>
              <a:rPr lang="el-GR" dirty="0" smtClean="0"/>
              <a:t>μία </a:t>
            </a:r>
            <a:r>
              <a:rPr lang="el-GR" dirty="0"/>
              <a:t>ζωγραφιά θυμωμένη και μία χαρούμενη. </a:t>
            </a:r>
          </a:p>
          <a:p>
            <a:endParaRPr lang="en-GB" dirty="0"/>
          </a:p>
        </p:txBody>
      </p:sp>
      <p:pic>
        <p:nvPicPr>
          <p:cNvPr id="7" name="Θέση περιεχομένου 6" descr="Αγοράκι σηκώνεται και παίζει το παιχνίδι με τις ζωγραφιές.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77423" y="1772816"/>
            <a:ext cx="4709377" cy="340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95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Παιχνίδι στην ολομέλεια </a:t>
            </a:r>
            <a:r>
              <a:rPr lang="el-GR" dirty="0" smtClean="0"/>
              <a:t>(3/3</a:t>
            </a:r>
            <a:r>
              <a:rPr lang="el-GR" dirty="0"/>
              <a:t>)</a:t>
            </a:r>
            <a:endParaRPr lang="en-GB" dirty="0"/>
          </a:p>
        </p:txBody>
      </p:sp>
      <p:pic>
        <p:nvPicPr>
          <p:cNvPr id="8" name="Θέση περιεχομένου 7" descr="Αγοράκι σηκώνεται και παίζει το παιχνίδι με τις ζωγραφιές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529490"/>
            <a:ext cx="6912767" cy="449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8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τελικό </a:t>
            </a:r>
            <a:r>
              <a:rPr lang="el-GR" dirty="0"/>
              <a:t>α</a:t>
            </a:r>
            <a:r>
              <a:rPr lang="el-GR" dirty="0" smtClean="0"/>
              <a:t>ποτέλεσμα</a:t>
            </a:r>
            <a:endParaRPr lang="en-GB" dirty="0"/>
          </a:p>
        </p:txBody>
      </p:sp>
      <p:pic>
        <p:nvPicPr>
          <p:cNvPr id="4" name="Picture 2" descr="Η τελική σύνθεση.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62972" y="1557338"/>
            <a:ext cx="6030756" cy="4525962"/>
          </a:xfrm>
        </p:spPr>
      </p:pic>
    </p:spTree>
    <p:extLst>
      <p:ext uri="{BB962C8B-B14F-4D97-AF65-F5344CB8AC3E}">
        <p14:creationId xmlns:p14="http://schemas.microsoft.com/office/powerpoint/2010/main" val="1684278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Αγγελική </a:t>
            </a:r>
            <a:r>
              <a:rPr lang="el-GR" sz="2000" dirty="0" err="1" smtClean="0"/>
              <a:t>Γιαννικοπούλου</a:t>
            </a:r>
            <a:r>
              <a:rPr lang="el-GR" sz="2000" dirty="0" smtClean="0"/>
              <a:t> 2015. </a:t>
            </a:r>
            <a:r>
              <a:rPr lang="el-GR" sz="2000"/>
              <a:t>Μαργαρίτα </a:t>
            </a:r>
            <a:r>
              <a:rPr lang="el-GR" sz="2000" smtClean="0"/>
              <a:t>Γεωργίου, Αγγελική </a:t>
            </a:r>
            <a:r>
              <a:rPr lang="el-GR" sz="2000" dirty="0" err="1" smtClean="0"/>
              <a:t>Γιαννικοπούλου</a:t>
            </a:r>
            <a:r>
              <a:rPr lang="el-GR" sz="2000" dirty="0"/>
              <a:t>. «Το Εικονογραφημένο Βιβλίο στην Προσχολική </a:t>
            </a:r>
            <a:r>
              <a:rPr lang="el-GR" sz="2000" dirty="0" smtClean="0"/>
              <a:t>Εκπαίδευση. Συναισθήματα</a:t>
            </a:r>
            <a:r>
              <a:rPr lang="en-GB" sz="2000" dirty="0" smtClean="0"/>
              <a:t>. </a:t>
            </a:r>
            <a:r>
              <a:rPr lang="el-GR" sz="2000" dirty="0"/>
              <a:t>Η τελεία».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διεύθυνση: </a:t>
            </a:r>
            <a:r>
              <a:rPr lang="en-GB" sz="2000" dirty="0">
                <a:hlinkClick r:id="rId3" tooltip="Ανοιχτό Μάθημα: Το Εικονογραφημένο Βιβλίο στην Προσχολική Εκπαίδευση"/>
              </a:rPr>
              <a:t>http://opencourses.uoa.gr/courses/ECD5/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8234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Διδακτική Πρακτική</a:t>
            </a:r>
            <a:endParaRPr lang="en-GB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b="1" dirty="0"/>
              <a:t>Διδακτική </a:t>
            </a:r>
            <a:r>
              <a:rPr lang="el-GR" sz="2400" b="1" dirty="0" smtClean="0"/>
              <a:t>πρακτική</a:t>
            </a:r>
            <a:r>
              <a:rPr lang="en-GB" sz="2400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 smtClean="0"/>
              <a:t>Μαργαρίτα Γεωργίου.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l-GR" sz="2400" b="1" dirty="0" smtClean="0"/>
              <a:t>Βιβλίο</a:t>
            </a:r>
            <a:r>
              <a:rPr lang="el-GR" sz="2400" dirty="0" smtClean="0"/>
              <a:t>: </a:t>
            </a:r>
            <a:r>
              <a:rPr lang="en-GB" sz="2400" dirty="0"/>
              <a:t>Reynolds, Peter H. </a:t>
            </a:r>
            <a:r>
              <a:rPr lang="el-GR" sz="2400" b="1" dirty="0"/>
              <a:t>Η τελεία</a:t>
            </a:r>
            <a:r>
              <a:rPr lang="el-GR" sz="2400" dirty="0"/>
              <a:t> / </a:t>
            </a:r>
            <a:r>
              <a:rPr lang="en-GB" sz="2400" dirty="0"/>
              <a:t>Peter H. Reynolds · </a:t>
            </a:r>
            <a:r>
              <a:rPr lang="el-GR" sz="2400" dirty="0"/>
              <a:t>μετάφραση Άννα </a:t>
            </a:r>
            <a:r>
              <a:rPr lang="el-GR" sz="2400" dirty="0" err="1" smtClean="0"/>
              <a:t>Παπασταύρου</a:t>
            </a:r>
            <a:r>
              <a:rPr lang="el-GR" sz="2400" dirty="0" smtClean="0"/>
              <a:t> · </a:t>
            </a:r>
            <a:r>
              <a:rPr lang="el-GR" sz="2400" dirty="0"/>
              <a:t>εικονογράφηση </a:t>
            </a:r>
            <a:r>
              <a:rPr lang="en-GB" sz="2400" dirty="0"/>
              <a:t>Peter H. Reynolds. - 1</a:t>
            </a:r>
            <a:r>
              <a:rPr lang="el-GR" sz="2400" dirty="0"/>
              <a:t>η </a:t>
            </a:r>
            <a:r>
              <a:rPr lang="el-GR" sz="2400" dirty="0" err="1"/>
              <a:t>έκδ</a:t>
            </a:r>
            <a:r>
              <a:rPr lang="el-GR" sz="2400" dirty="0"/>
              <a:t>. - </a:t>
            </a:r>
            <a:r>
              <a:rPr lang="el-GR" sz="2400" dirty="0" smtClean="0"/>
              <a:t>Αθήνα: </a:t>
            </a:r>
            <a:r>
              <a:rPr lang="el-GR" sz="2400" dirty="0"/>
              <a:t>Αίσωπος, 2004.</a:t>
            </a:r>
            <a:endParaRPr lang="en-GB" sz="2400" dirty="0"/>
          </a:p>
        </p:txBody>
      </p:sp>
      <p:pic>
        <p:nvPicPr>
          <p:cNvPr id="6" name="Picture 2" descr="Εξώφυλλο του βιβλίου &quot;Η τελεία&quot;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97552" y="2150967"/>
            <a:ext cx="3739896" cy="342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172400" y="5661248"/>
            <a:ext cx="472173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l-GR" b="1" dirty="0" smtClean="0">
                <a:latin typeface="+mj-lt"/>
              </a:rPr>
              <a:t>[1]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</a:t>
            </a:r>
            <a:r>
              <a:rPr lang="el-GR" sz="2000" dirty="0" smtClean="0"/>
              <a:t>Έκδοση. 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smtClean="0"/>
              <a:t>κ.λπ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</a:t>
            </a:r>
            <a:r>
              <a:rPr lang="el-GR" dirty="0" smtClean="0"/>
              <a:t>τη </a:t>
            </a:r>
            <a:r>
              <a:rPr lang="el-GR" dirty="0"/>
              <a:t>χρήση του έργου, για </a:t>
            </a:r>
            <a:r>
              <a:rPr lang="el-GR" dirty="0" smtClean="0"/>
              <a:t>τον </a:t>
            </a:r>
            <a:r>
              <a:rPr lang="el-GR" dirty="0"/>
              <a:t>διανομέα του έργου και </a:t>
            </a:r>
            <a:r>
              <a:rPr lang="el-GR" dirty="0" err="1" smtClean="0"/>
              <a:t>αδειοδόχο</a:t>
            </a:r>
            <a:r>
              <a:rPr lang="el-GR" dirty="0" smtClean="0"/>
              <a:t>.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</a:t>
            </a:r>
            <a:r>
              <a:rPr lang="el-GR" dirty="0" smtClean="0"/>
              <a:t>έργο.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</a:t>
            </a:r>
            <a:r>
              <a:rPr lang="el-GR" dirty="0" smtClean="0"/>
              <a:t>στον </a:t>
            </a:r>
            <a:r>
              <a:rPr lang="el-GR" dirty="0"/>
              <a:t>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τόπο.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80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το Σημείωμα Αν</a:t>
            </a:r>
            <a:r>
              <a:rPr lang="en-US" sz="2000" dirty="0" smtClean="0"/>
              <a:t>α</a:t>
            </a:r>
            <a:r>
              <a:rPr lang="el-GR" sz="2000" dirty="0" smtClean="0"/>
              <a:t>φοράς,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</a:t>
            </a:r>
            <a:r>
              <a:rPr lang="el-GR" sz="2000" dirty="0" err="1" smtClean="0"/>
              <a:t>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τη δήλωση Διατήρησης Σημειωμάτων,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</a:t>
            </a:r>
            <a:r>
              <a:rPr lang="el-GR" sz="2000" dirty="0" smtClean="0"/>
              <a:t>),</a:t>
            </a:r>
            <a:endParaRPr lang="el-GR" sz="2000" dirty="0"/>
          </a:p>
          <a:p>
            <a:pPr marL="0" indent="0">
              <a:buNone/>
            </a:pPr>
            <a:r>
              <a:rPr lang="el-GR" sz="2400" dirty="0"/>
              <a:t>μαζί με τους </a:t>
            </a:r>
            <a:r>
              <a:rPr lang="el-GR" sz="2400" dirty="0" smtClean="0"/>
              <a:t>συνοδευτικούς </a:t>
            </a:r>
            <a:r>
              <a:rPr lang="el-GR" sz="2400" dirty="0" err="1" smtClean="0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38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dirty="0"/>
              <a:t>Εικόνα 1: Εξώφυλλο του βιβλίου «</a:t>
            </a:r>
            <a:r>
              <a:rPr lang="el-GR" sz="2000" u="sng" dirty="0">
                <a:hlinkClick r:id="rId3"/>
              </a:rPr>
              <a:t>Η τελεία</a:t>
            </a:r>
            <a:r>
              <a:rPr lang="el-GR" sz="2000" dirty="0"/>
              <a:t>» / </a:t>
            </a:r>
            <a:r>
              <a:rPr lang="el-GR" sz="2000" dirty="0" err="1"/>
              <a:t>Peter</a:t>
            </a:r>
            <a:r>
              <a:rPr lang="el-GR" sz="2000" dirty="0"/>
              <a:t> H. </a:t>
            </a:r>
            <a:r>
              <a:rPr lang="el-GR" sz="2000" dirty="0" err="1"/>
              <a:t>Reynolds</a:t>
            </a:r>
            <a:r>
              <a:rPr lang="el-GR" sz="2000" dirty="0"/>
              <a:t> · μετάφραση Άννα </a:t>
            </a:r>
            <a:r>
              <a:rPr lang="el-GR" sz="2000" dirty="0" err="1"/>
              <a:t>Παπασταύρου</a:t>
            </a:r>
            <a:r>
              <a:rPr lang="el-GR" sz="2000" dirty="0"/>
              <a:t> · εικονογράφηση </a:t>
            </a:r>
            <a:r>
              <a:rPr lang="el-GR" sz="2000" dirty="0" err="1"/>
              <a:t>Peter</a:t>
            </a:r>
            <a:r>
              <a:rPr lang="el-GR" sz="2000" dirty="0"/>
              <a:t> H. </a:t>
            </a:r>
            <a:r>
              <a:rPr lang="el-GR" sz="2000" dirty="0" err="1"/>
              <a:t>Reynolds</a:t>
            </a:r>
            <a:r>
              <a:rPr lang="el-GR" sz="2000" dirty="0"/>
              <a:t>. - 1η </a:t>
            </a:r>
            <a:r>
              <a:rPr lang="el-GR" sz="2000" dirty="0" err="1"/>
              <a:t>έκδ</a:t>
            </a:r>
            <a:r>
              <a:rPr lang="el-GR" sz="2000" dirty="0"/>
              <a:t>. - Αθήνα: Αίσωπος, 2004. </a:t>
            </a:r>
            <a:r>
              <a:rPr lang="en-GB" sz="2000" dirty="0" err="1"/>
              <a:t>Biblionet</a:t>
            </a:r>
            <a:r>
              <a:rPr lang="el-G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Κατά τη διάρκεια της </a:t>
            </a:r>
            <a:r>
              <a:rPr lang="el-GR" dirty="0" smtClean="0"/>
              <a:t>αφήγησης (1/2)</a:t>
            </a:r>
            <a:endParaRPr lang="en-GB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dirty="0" smtClean="0"/>
              <a:t>Εστίασα </a:t>
            </a:r>
            <a:r>
              <a:rPr lang="el-GR" dirty="0"/>
              <a:t>στα συναισθήματα της πρωταγωνίστριας (Λίας), μέσω των παρακάτω ερωτήσεων</a:t>
            </a:r>
            <a:r>
              <a:rPr lang="el-GR" dirty="0" smtClean="0"/>
              <a:t>:</a:t>
            </a:r>
          </a:p>
          <a:p>
            <a:r>
              <a:rPr lang="el-GR" dirty="0"/>
              <a:t>Πώς ένιωσε η Λία όταν είδε την τελεία της μέσα στην κορνίζα;  </a:t>
            </a:r>
          </a:p>
          <a:p>
            <a:pPr lvl="1"/>
            <a:r>
              <a:rPr lang="el-GR" sz="2800" dirty="0" smtClean="0"/>
              <a:t>Χάρηκε</a:t>
            </a:r>
            <a:r>
              <a:rPr lang="el-GR" sz="2800" dirty="0"/>
              <a:t>. / </a:t>
            </a:r>
            <a:r>
              <a:rPr lang="el-GR" sz="2800" dirty="0" smtClean="0"/>
              <a:t>Περήφανη.</a:t>
            </a:r>
            <a:endParaRPr lang="el-GR" sz="2800" dirty="0"/>
          </a:p>
          <a:p>
            <a:r>
              <a:rPr lang="el-GR" dirty="0"/>
              <a:t>Πώς νιώθει η Λία, τώρα που ζωγραφίζει; </a:t>
            </a:r>
          </a:p>
          <a:p>
            <a:pPr lvl="1"/>
            <a:r>
              <a:rPr lang="el-GR" sz="2800" dirty="0" smtClean="0"/>
              <a:t>Είναι </a:t>
            </a:r>
            <a:r>
              <a:rPr lang="el-GR" sz="2800" dirty="0"/>
              <a:t>χαρούμενη</a:t>
            </a:r>
            <a:r>
              <a:rPr lang="el-GR" sz="2800" dirty="0" smtClean="0"/>
              <a:t>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04255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Κατά τη διάρκεια της </a:t>
            </a:r>
            <a:r>
              <a:rPr lang="el-GR" dirty="0" smtClean="0"/>
              <a:t>αφήγησης (2/2)</a:t>
            </a:r>
            <a:endParaRPr lang="en-GB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Ασχολήθηκα </a:t>
            </a:r>
            <a:r>
              <a:rPr lang="el-GR" sz="2800" dirty="0"/>
              <a:t>επίσης, με τα στοιχεία εκείνα στις ζωγραφιές της Λίας, που φανέρωναν συναισθήματα. Έκανα ερωτήσεις του τύπου:</a:t>
            </a:r>
          </a:p>
          <a:p>
            <a:r>
              <a:rPr lang="el-GR" sz="2800" dirty="0"/>
              <a:t>Τι χρώμα έβαλε στην τελεία της; Γιατί; </a:t>
            </a:r>
            <a:endParaRPr lang="el-GR" sz="2800" dirty="0" smtClean="0"/>
          </a:p>
          <a:p>
            <a:pPr lvl="1"/>
            <a:r>
              <a:rPr lang="el-GR" sz="2400" dirty="0" smtClean="0"/>
              <a:t>Μαύρο</a:t>
            </a:r>
            <a:r>
              <a:rPr lang="el-GR" sz="2400" dirty="0"/>
              <a:t>, γιατί είναι </a:t>
            </a:r>
            <a:r>
              <a:rPr lang="el-GR" sz="2400" dirty="0" smtClean="0"/>
              <a:t>θυμωμένη.</a:t>
            </a:r>
            <a:endParaRPr lang="el-GR" sz="2400" dirty="0"/>
          </a:p>
          <a:p>
            <a:r>
              <a:rPr lang="el-GR" sz="2800" dirty="0"/>
              <a:t>Γιατί λέτε να έχει πολλά χρώματα η ζωγραφιά της;</a:t>
            </a:r>
          </a:p>
          <a:p>
            <a:r>
              <a:rPr lang="el-GR" sz="2800" dirty="0"/>
              <a:t>Γιατί επέλεξε να ζωγραφίσει μια τόσο μικρή τελεία; Γιατί δεν έκανε πολλές; </a:t>
            </a:r>
            <a:endParaRPr lang="el-GR" sz="2800" dirty="0" smtClean="0"/>
          </a:p>
          <a:p>
            <a:pPr lvl="1"/>
            <a:r>
              <a:rPr lang="el-GR" sz="2400" dirty="0" smtClean="0"/>
              <a:t>Της </a:t>
            </a:r>
            <a:r>
              <a:rPr lang="el-GR" sz="2400" dirty="0"/>
              <a:t>αρέσει να γεμίζει το χαρτί. </a:t>
            </a:r>
          </a:p>
        </p:txBody>
      </p:sp>
    </p:spTree>
    <p:extLst>
      <p:ext uri="{BB962C8B-B14F-4D97-AF65-F5344CB8AC3E}">
        <p14:creationId xmlns:p14="http://schemas.microsoft.com/office/powerpoint/2010/main" val="3202234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Μετά την </a:t>
            </a:r>
            <a:r>
              <a:rPr lang="el-GR" dirty="0" smtClean="0"/>
              <a:t>αφήγηση (1/</a:t>
            </a:r>
            <a:r>
              <a:rPr lang="en-GB" dirty="0" smtClean="0"/>
              <a:t>4</a:t>
            </a:r>
            <a:r>
              <a:rPr lang="el-GR" dirty="0" smtClean="0"/>
              <a:t>)</a:t>
            </a:r>
            <a:endParaRPr lang="en-GB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dirty="0" smtClean="0"/>
              <a:t>Χρησιμοποιώντας </a:t>
            </a:r>
            <a:r>
              <a:rPr lang="el-GR" dirty="0"/>
              <a:t>μια κορνίζα, παρουσίασα καλλιτέχνες, που χρησιμοποιούν στα έργα τους τελείες ή γραμμές. Έγιναν υποθέσεις για τα συναισθήματα των ζωγράφων, την ώρα που δημιουργούσαν τα έργα τους. </a:t>
            </a:r>
          </a:p>
          <a:p>
            <a:endParaRPr lang="en-GB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l-GR" sz="2600" dirty="0"/>
              <a:t>Πώς ένιωθε όταν ζωγράφιζε; </a:t>
            </a:r>
            <a:endParaRPr lang="el-GR" sz="2600" dirty="0" smtClean="0"/>
          </a:p>
          <a:p>
            <a:pPr lvl="1"/>
            <a:r>
              <a:rPr lang="el-GR" sz="2600" dirty="0" smtClean="0"/>
              <a:t>Θυμωμένη</a:t>
            </a:r>
            <a:endParaRPr lang="el-GR" sz="2600" dirty="0"/>
          </a:p>
          <a:p>
            <a:r>
              <a:rPr lang="el-GR" sz="2600" dirty="0"/>
              <a:t>Τι του άρεσε να φτιάχνει; Τι χρώματα βάζει; Γιατί;</a:t>
            </a:r>
          </a:p>
          <a:p>
            <a:r>
              <a:rPr lang="el-GR" sz="2600" dirty="0"/>
              <a:t>Βλέπετε κάτι διαφορετικό σε αυτές τις γραμμές από τις άλλες; </a:t>
            </a:r>
            <a:endParaRPr lang="el-GR" sz="2600" dirty="0" smtClean="0"/>
          </a:p>
          <a:p>
            <a:pPr lvl="1"/>
            <a:r>
              <a:rPr lang="el-GR" sz="2600" dirty="0" smtClean="0"/>
              <a:t>Είναι </a:t>
            </a:r>
            <a:r>
              <a:rPr lang="el-GR" sz="2600" dirty="0"/>
              <a:t>χρωματιστές/ πιο μεγάλες. </a:t>
            </a:r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25855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κειμένου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400" dirty="0"/>
              <a:t>Παρουσίαση καλλιτεχνών που χρησιμοποιούν τελείες ή </a:t>
            </a:r>
            <a:r>
              <a:rPr lang="el-GR" sz="2400" dirty="0" smtClean="0"/>
              <a:t>γραμμές.</a:t>
            </a:r>
            <a:endParaRPr lang="en-GB" sz="2400" dirty="0"/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Μετά την </a:t>
            </a:r>
            <a:r>
              <a:rPr lang="el-GR" dirty="0" smtClean="0"/>
              <a:t>αφήγηση (2/</a:t>
            </a:r>
            <a:r>
              <a:rPr lang="en-GB" dirty="0" smtClean="0"/>
              <a:t>4</a:t>
            </a:r>
            <a:r>
              <a:rPr lang="el-GR" dirty="0" smtClean="0"/>
              <a:t>)</a:t>
            </a:r>
            <a:endParaRPr lang="en-GB" dirty="0"/>
          </a:p>
        </p:txBody>
      </p:sp>
      <p:pic>
        <p:nvPicPr>
          <p:cNvPr id="14" name="Θέση εικόνας 13" descr="Παρουσίαση πίνακα ζωγραφικής με τελείες.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" b="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9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Μετά την </a:t>
            </a:r>
            <a:r>
              <a:rPr lang="el-GR" dirty="0" smtClean="0"/>
              <a:t>αφήγηση (3/</a:t>
            </a:r>
            <a:r>
              <a:rPr lang="en-GB" dirty="0" smtClean="0"/>
              <a:t>4</a:t>
            </a:r>
            <a:r>
              <a:rPr lang="el-GR" dirty="0" smtClean="0"/>
              <a:t>)</a:t>
            </a:r>
            <a:endParaRPr lang="en-GB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600" dirty="0" smtClean="0"/>
              <a:t>Καταλήξαμε </a:t>
            </a:r>
            <a:r>
              <a:rPr lang="el-GR" sz="2600" dirty="0"/>
              <a:t>στο τέλος, να συζητάμε</a:t>
            </a:r>
            <a:r>
              <a:rPr lang="el-GR" sz="2600" dirty="0" smtClean="0"/>
              <a:t>:</a:t>
            </a:r>
          </a:p>
          <a:p>
            <a:r>
              <a:rPr lang="el-GR" sz="2600" dirty="0"/>
              <a:t>Αν ήσαστε θυμωμένοι πώς θα φτιάχνατε τελείες ή γραμμές; </a:t>
            </a:r>
            <a:endParaRPr lang="el-GR" sz="2600" dirty="0" smtClean="0"/>
          </a:p>
          <a:p>
            <a:r>
              <a:rPr lang="el-GR" sz="2600" dirty="0" smtClean="0"/>
              <a:t>Αν </a:t>
            </a:r>
            <a:r>
              <a:rPr lang="el-GR" sz="2600" dirty="0"/>
              <a:t>ήσασταν χαρούμενοι; </a:t>
            </a:r>
            <a:endParaRPr lang="el-GR" sz="2600" dirty="0" smtClean="0"/>
          </a:p>
          <a:p>
            <a:pPr lvl="1"/>
            <a:r>
              <a:rPr lang="el-GR" dirty="0" smtClean="0"/>
              <a:t>Θα </a:t>
            </a:r>
            <a:r>
              <a:rPr lang="el-GR" dirty="0"/>
              <a:t>πίεζα τον μαρκαδόρο. </a:t>
            </a:r>
          </a:p>
          <a:p>
            <a:pPr lvl="1"/>
            <a:r>
              <a:rPr lang="el-GR" dirty="0" smtClean="0"/>
              <a:t>Θα </a:t>
            </a:r>
            <a:r>
              <a:rPr lang="el-GR" dirty="0"/>
              <a:t>έβαζα πολλά χρώματα. </a:t>
            </a:r>
          </a:p>
          <a:p>
            <a:pPr marL="0" indent="0">
              <a:buNone/>
            </a:pPr>
            <a:endParaRPr lang="el-GR" dirty="0" smtClean="0"/>
          </a:p>
          <a:p>
            <a:endParaRPr lang="en-GB" dirty="0"/>
          </a:p>
        </p:txBody>
      </p:sp>
      <p:pic>
        <p:nvPicPr>
          <p:cNvPr id="10" name="Θέση περιεχομένου 9" descr="Παρουσίαση πίνακα ζωγραφικής με γραμμές.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93200" y="1772816"/>
            <a:ext cx="3974263" cy="39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26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Μετά την </a:t>
            </a:r>
            <a:r>
              <a:rPr lang="el-GR" dirty="0" smtClean="0"/>
              <a:t>αφήγηση</a:t>
            </a:r>
            <a:r>
              <a:rPr lang="en-GB" dirty="0" smtClean="0"/>
              <a:t> (4/4)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50704" cy="4525963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Παράλληλα </a:t>
            </a:r>
            <a:r>
              <a:rPr lang="el-GR" dirty="0"/>
              <a:t>είδαμε και ζωγραφιές των παιδιών με γραμμές ή τελείες. </a:t>
            </a:r>
          </a:p>
          <a:p>
            <a:endParaRPr lang="en-GB" dirty="0"/>
          </a:p>
        </p:txBody>
      </p:sp>
      <p:pic>
        <p:nvPicPr>
          <p:cNvPr id="5" name="Θέση περιεχομένου 4" descr="Επίδειξη παιδικής ζωγραφιάς με γραμμές.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8133"/>
          <a:stretch/>
        </p:blipFill>
        <p:spPr>
          <a:xfrm>
            <a:off x="4346713" y="1737400"/>
            <a:ext cx="3972115" cy="437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42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παιδιά ζωγραφίζουν (1/3)</a:t>
            </a:r>
            <a:endParaRPr lang="en-GB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1074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600" dirty="0"/>
              <a:t>Ύστερα, μοίρασα στα παιδιά φύλλα μεγέθους Α4, τα οποία είχαν δύο κενά πλαίσια. Τους ζήτησα να ζωγραφίσουν τελείες στο ένα πλαίσιο και γραμμές στο άλλο, εκφράζοντας κάποιο συναίσθημα, κυρίως το θυμό ή τη χαρά. </a:t>
            </a:r>
          </a:p>
          <a:p>
            <a:endParaRPr lang="en-GB" sz="260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525963"/>
          </a:xfrm>
        </p:spPr>
        <p:txBody>
          <a:bodyPr>
            <a:noAutofit/>
          </a:bodyPr>
          <a:lstStyle/>
          <a:p>
            <a:r>
              <a:rPr lang="el-GR" sz="2400" dirty="0"/>
              <a:t>Αν ήσουν θυμωμένος πώς θα ζωγράφιζες τελείες; Γραμμές; Τι χρώματα θα έβαζες; </a:t>
            </a:r>
            <a:endParaRPr lang="en-GB" sz="2400" dirty="0"/>
          </a:p>
          <a:p>
            <a:pPr lvl="1"/>
            <a:r>
              <a:rPr lang="el-GR" sz="2200" dirty="0" smtClean="0"/>
              <a:t>Θα </a:t>
            </a:r>
            <a:r>
              <a:rPr lang="el-GR" sz="2200" dirty="0"/>
              <a:t>φτιάξω πολλές γραμμές με άλλα χρώματα.</a:t>
            </a:r>
          </a:p>
          <a:p>
            <a:r>
              <a:rPr lang="el-GR" sz="2400" dirty="0"/>
              <a:t>Πώς θα ζωγράφιζες τη χαρά με τελείες/γραμμές;</a:t>
            </a:r>
          </a:p>
          <a:p>
            <a:r>
              <a:rPr lang="el-GR" sz="2400" dirty="0"/>
              <a:t>Πώς η ζωγραφιά σου θα γίνει θυμωμένη; </a:t>
            </a:r>
            <a:endParaRPr lang="en-GB" sz="2400" dirty="0" smtClean="0"/>
          </a:p>
          <a:p>
            <a:pPr lvl="1"/>
            <a:r>
              <a:rPr lang="el-GR" sz="2200" dirty="0" smtClean="0"/>
              <a:t>Θα </a:t>
            </a:r>
            <a:r>
              <a:rPr lang="el-GR" sz="2200" dirty="0"/>
              <a:t>βάλω κόκκινο / </a:t>
            </a:r>
            <a:r>
              <a:rPr lang="el-GR" sz="2200" dirty="0" smtClean="0"/>
              <a:t>μαύρο</a:t>
            </a:r>
            <a:r>
              <a:rPr lang="en-GB" sz="2200" dirty="0"/>
              <a:t> </a:t>
            </a:r>
            <a:r>
              <a:rPr lang="el-GR" sz="2200" dirty="0" smtClean="0"/>
              <a:t>/ </a:t>
            </a:r>
            <a:r>
              <a:rPr lang="el-GR" sz="2200" dirty="0"/>
              <a:t>Θα κάνω μία μικρή τελεία.</a:t>
            </a:r>
          </a:p>
          <a:p>
            <a:pPr>
              <a:buNone/>
            </a:pPr>
            <a:endParaRPr lang="el-GR" sz="2600" dirty="0"/>
          </a:p>
          <a:p>
            <a:endParaRPr lang="en-GB" sz="2600" dirty="0"/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7067546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0/29/2015 1:01:37 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7,2,3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7,6,5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7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810152A1-55C1-416F-B555-D9F2F7769F47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902</Words>
  <Application>Microsoft Office PowerPoint</Application>
  <PresentationFormat>On-screen Show (4:3)</PresentationFormat>
  <Paragraphs>95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Θέμα του Office</vt:lpstr>
      <vt:lpstr>Το Εικονογραφημένο Βιβλίο στην Προσχολική Εκπαίδευση</vt:lpstr>
      <vt:lpstr>Διδακτική Πρακτική</vt:lpstr>
      <vt:lpstr>Κατά τη διάρκεια της αφήγησης (1/2)</vt:lpstr>
      <vt:lpstr>Κατά τη διάρκεια της αφήγησης (2/2)</vt:lpstr>
      <vt:lpstr>Μετά την αφήγηση (1/4)</vt:lpstr>
      <vt:lpstr>Μετά την αφήγηση (2/4)</vt:lpstr>
      <vt:lpstr>Μετά την αφήγηση (3/4)</vt:lpstr>
      <vt:lpstr>Μετά την αφήγηση (4/4)</vt:lpstr>
      <vt:lpstr>Τα παιδιά ζωγραφίζουν (1/3)</vt:lpstr>
      <vt:lpstr>Τα παιδιά ζωγραφίζουν (2/3)</vt:lpstr>
      <vt:lpstr>Τα παιδιά ζωγραφίζουν (3/3)</vt:lpstr>
      <vt:lpstr>Παιχνίδι στην ολομέλεια (1/3)</vt:lpstr>
      <vt:lpstr>Παιχνίδι στην ολομέλεια (2/3)</vt:lpstr>
      <vt:lpstr>Παιχνίδι στην ολομέλεια (3/3)</vt:lpstr>
      <vt:lpstr>Το τελικό αποτέλεσμα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τελεία </dc:title>
  <dc:subject>Το Εικονογραφημένο Βιβλίο στην Προσχολική Εκπαίδευση</dc:subject>
  <dc:creator> Αγγελική Γιαννικοπούλου</dc:creator>
  <cp:lastModifiedBy>Smaragda Papadopoulou</cp:lastModifiedBy>
  <cp:revision>205</cp:revision>
  <dcterms:created xsi:type="dcterms:W3CDTF">2012-09-06T09:03:05Z</dcterms:created>
  <dcterms:modified xsi:type="dcterms:W3CDTF">2015-10-28T23:04:58Z</dcterms:modified>
  <cp:category>Συναισθήματα</cp:category>
</cp:coreProperties>
</file>