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7"/>
  </p:notesMasterIdLst>
  <p:sldIdLst>
    <p:sldId id="375" r:id="rId3"/>
    <p:sldId id="343" r:id="rId4"/>
    <p:sldId id="342" r:id="rId5"/>
    <p:sldId id="344" r:id="rId6"/>
    <p:sldId id="345" r:id="rId7"/>
    <p:sldId id="346" r:id="rId8"/>
    <p:sldId id="347" r:id="rId9"/>
    <p:sldId id="348" r:id="rId10"/>
    <p:sldId id="350" r:id="rId11"/>
    <p:sldId id="351" r:id="rId12"/>
    <p:sldId id="367" r:id="rId13"/>
    <p:sldId id="353" r:id="rId14"/>
    <p:sldId id="355" r:id="rId15"/>
    <p:sldId id="356" r:id="rId16"/>
    <p:sldId id="357" r:id="rId17"/>
    <p:sldId id="359" r:id="rId18"/>
    <p:sldId id="360" r:id="rId19"/>
    <p:sldId id="361" r:id="rId20"/>
    <p:sldId id="362" r:id="rId21"/>
    <p:sldId id="363" r:id="rId22"/>
    <p:sldId id="373" r:id="rId23"/>
    <p:sldId id="374" r:id="rId24"/>
    <p:sldId id="369" r:id="rId25"/>
    <p:sldId id="370" r:id="rId26"/>
    <p:sldId id="371" r:id="rId27"/>
    <p:sldId id="372" r:id="rId28"/>
    <p:sldId id="364" r:id="rId29"/>
    <p:sldId id="290" r:id="rId30"/>
    <p:sldId id="295" r:id="rId31"/>
    <p:sldId id="299" r:id="rId32"/>
    <p:sldId id="378" r:id="rId33"/>
    <p:sldId id="376" r:id="rId34"/>
    <p:sldId id="377" r:id="rId35"/>
    <p:sldId id="293" r:id="rId36"/>
  </p:sldIdLst>
  <p:sldSz cx="9144000" cy="6858000" type="screen4x3"/>
  <p:notesSz cx="6858000" cy="9144000"/>
  <p:custDataLst>
    <p:tags r:id="rId38"/>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75"/>
            <p14:sldId id="343"/>
            <p14:sldId id="342"/>
            <p14:sldId id="344"/>
            <p14:sldId id="345"/>
            <p14:sldId id="346"/>
            <p14:sldId id="347"/>
            <p14:sldId id="348"/>
            <p14:sldId id="350"/>
            <p14:sldId id="351"/>
            <p14:sldId id="367"/>
            <p14:sldId id="353"/>
            <p14:sldId id="355"/>
            <p14:sldId id="356"/>
            <p14:sldId id="357"/>
            <p14:sldId id="359"/>
            <p14:sldId id="360"/>
            <p14:sldId id="361"/>
            <p14:sldId id="362"/>
            <p14:sldId id="363"/>
            <p14:sldId id="373"/>
            <p14:sldId id="374"/>
            <p14:sldId id="369"/>
            <p14:sldId id="370"/>
            <p14:sldId id="371"/>
            <p14:sldId id="372"/>
            <p14:sldId id="364"/>
            <p14:sldId id="290"/>
            <p14:sldId id="295"/>
            <p14:sldId id="299"/>
            <p14:sldId id="378"/>
            <p14:sldId id="376"/>
            <p14:sldId id="377"/>
          </p14:sldIdLst>
        </p14:section>
        <p14:section name="Untitled Section" id="{0F1CB131-A6BD-43D0-B8D4-1F27CEF7A05E}">
          <p14:sldIdLst>
            <p14:sldId id="29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42" autoAdjust="0"/>
    <p:restoredTop sz="99309" autoAdjust="0"/>
  </p:normalViewPr>
  <p:slideViewPr>
    <p:cSldViewPr>
      <p:cViewPr varScale="1">
        <p:scale>
          <a:sx n="57" d="100"/>
          <a:sy n="57" d="100"/>
        </p:scale>
        <p:origin x="-3234"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29/10/2015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Συναισθήματα</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a:xfrm>
            <a:off x="628650" y="6356351"/>
            <a:ext cx="2057400" cy="365125"/>
          </a:xfrm>
          <a:prstGeom prst="rect">
            <a:avLst/>
          </a:prstGeom>
        </p:spPr>
        <p:txBody>
          <a:bodyPr/>
          <a:lstStyle>
            <a:lvl1pPr>
              <a:defRPr/>
            </a:lvl1pPr>
          </a:lstStyle>
          <a:p>
            <a:pPr>
              <a:defRPr/>
            </a:pPr>
            <a:fld id="{87952D0C-62CA-43C0-8225-7EE986ADB23B}" type="datetimeFigureOut">
              <a:rPr lang="en-US"/>
              <a:pPr>
                <a:defRPr/>
              </a:pPr>
              <a:t>10/29/2015</a:t>
            </a:fld>
            <a:endParaRPr lang="en-US"/>
          </a:p>
        </p:txBody>
      </p:sp>
      <p:sp>
        <p:nvSpPr>
          <p:cNvPr id="6" name="Footer Placeholder 4"/>
          <p:cNvSpPr>
            <a:spLocks noGrp="1"/>
          </p:cNvSpPr>
          <p:nvPr>
            <p:ph type="ftr" sz="quarter" idx="11"/>
          </p:nvPr>
        </p:nvSpPr>
        <p:spPr>
          <a:xfrm>
            <a:off x="3028950" y="6356351"/>
            <a:ext cx="30861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457950" y="6356351"/>
            <a:ext cx="2057400" cy="365125"/>
          </a:xfrm>
          <a:prstGeom prst="rect">
            <a:avLst/>
          </a:prstGeom>
        </p:spPr>
        <p:txBody>
          <a:bodyPr/>
          <a:lstStyle>
            <a:lvl1pPr>
              <a:defRPr/>
            </a:lvl1pPr>
          </a:lstStyle>
          <a:p>
            <a:pPr>
              <a:defRPr/>
            </a:pPr>
            <a:fld id="{D87DE728-28A8-4911-94A1-10DEBDC872A3}" type="slidenum">
              <a:rPr lang="en-US"/>
              <a:pPr>
                <a:defRPr/>
              </a:pPr>
              <a:t>‹#›</a:t>
            </a:fld>
            <a:endParaRPr lang="en-US"/>
          </a:p>
        </p:txBody>
      </p:sp>
    </p:spTree>
    <p:extLst>
      <p:ext uri="{BB962C8B-B14F-4D97-AF65-F5344CB8AC3E}">
        <p14:creationId xmlns:p14="http://schemas.microsoft.com/office/powerpoint/2010/main" val="3327945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Συναισθήματα</a:t>
            </a:r>
          </a:p>
        </p:txBody>
      </p:sp>
      <p:pic>
        <p:nvPicPr>
          <p:cNvPr id="6" name="Picture 5"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ＭＳ Ｐゴシック" pitchFamily="34" charset="-128"/>
                <a:cs typeface="+mn-cs"/>
              </a:rPr>
              <a:t>Συναισθήματα</a:t>
            </a:r>
          </a:p>
        </p:txBody>
      </p:sp>
      <p:pic>
        <p:nvPicPr>
          <p:cNvPr id="7" name="Picture 6"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Συναισθήματα</a:t>
            </a:r>
          </a:p>
        </p:txBody>
      </p:sp>
      <p:pic>
        <p:nvPicPr>
          <p:cNvPr id="9" name="Picture 8"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Συναισθήματα</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Συναισθήματα</a:t>
            </a:r>
          </a:p>
        </p:txBody>
      </p:sp>
      <p:pic>
        <p:nvPicPr>
          <p:cNvPr id="8" name="Picture 7"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Συναισθήματα</a:t>
            </a:r>
          </a:p>
        </p:txBody>
      </p:sp>
      <p:pic>
        <p:nvPicPr>
          <p:cNvPr id="7" name="Picture 6"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 id="2147483662" r:id="rId12"/>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opencourses.uoa.gr/courses/ECD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31.png"/><Relationship Id="rId4" Type="http://schemas.openxmlformats.org/officeDocument/2006/relationships/hyperlink" Target="%5b1%5d%20http:/creativecommons.org/licenses/by-nc-sa/4.0/"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biblionet.gr/book/173754/%CE%97_%CE%9B%CE%B5%CE%BB%CE%AD%CE%BA%CE%B1_%CF%83%CE%B7%CE%BA%CF%8E%CE%BD%CE%B5%CE%B9_%CE%BA%CE%B5%CF%86%CE%AC%CE%BB%CE%B9"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4"/>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normAutofit/>
          </a:bodyPr>
          <a:lstStyle/>
          <a:p>
            <a:r>
              <a:rPr lang="el-GR" sz="4000" dirty="0"/>
              <a:t>Το Εικονογραφημένο Βιβλίο στην Προσχολική Εκπαίδευση</a:t>
            </a:r>
            <a:endParaRPr lang="el-GR" sz="4000" dirty="0">
              <a:solidFill>
                <a:srgbClr val="5075BC"/>
              </a:solidFill>
            </a:endParaRPr>
          </a:p>
        </p:txBody>
      </p:sp>
      <p:sp>
        <p:nvSpPr>
          <p:cNvPr id="3" name="Υπότιτλος 2"/>
          <p:cNvSpPr>
            <a:spLocks noGrp="1"/>
          </p:cNvSpPr>
          <p:nvPr>
            <p:ph type="subTitle" idx="1"/>
          </p:nvPr>
        </p:nvSpPr>
        <p:spPr>
          <a:xfrm>
            <a:off x="683568" y="3384822"/>
            <a:ext cx="7776864" cy="2492449"/>
          </a:xfrm>
        </p:spPr>
        <p:txBody>
          <a:bodyPr>
            <a:noAutofit/>
          </a:bodyPr>
          <a:lstStyle/>
          <a:p>
            <a:r>
              <a:rPr lang="el-GR" sz="2800" dirty="0" smtClean="0">
                <a:solidFill>
                  <a:srgbClr val="5075BC"/>
                </a:solidFill>
                <a:latin typeface="+mj-lt"/>
                <a:ea typeface="+mj-ea"/>
                <a:cs typeface="+mj-cs"/>
              </a:rPr>
              <a:t>Ενότητα </a:t>
            </a:r>
            <a:r>
              <a:rPr lang="en-US" sz="2800" dirty="0" smtClean="0">
                <a:solidFill>
                  <a:srgbClr val="5075BC"/>
                </a:solidFill>
                <a:latin typeface="+mj-lt"/>
                <a:ea typeface="+mj-ea"/>
                <a:cs typeface="+mj-cs"/>
              </a:rPr>
              <a:t>1.1</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smtClean="0"/>
              <a:t>Συναισθήματα</a:t>
            </a:r>
            <a:endParaRPr lang="en-GB" sz="2800" dirty="0" smtClean="0"/>
          </a:p>
          <a:p>
            <a:endParaRPr lang="el-GR" sz="2800" dirty="0" smtClean="0"/>
          </a:p>
          <a:p>
            <a:r>
              <a:rPr lang="el-GR" sz="2800" dirty="0" smtClean="0"/>
              <a:t>Αγγελική Γιαννικοπούλου</a:t>
            </a:r>
          </a:p>
          <a:p>
            <a:r>
              <a:rPr lang="el-GR" sz="2800" dirty="0" smtClean="0"/>
              <a:t>Τμήμα </a:t>
            </a:r>
            <a:r>
              <a:rPr lang="el-GR" sz="2800" dirty="0"/>
              <a:t>Εκπαίδευσης και Αγωγής στην Προσχολική Ηλικία (ΤΕΑΠΗ)</a:t>
            </a:r>
            <a:endParaRPr lang="en-US" sz="2800" dirty="0" smtClean="0"/>
          </a:p>
          <a:p>
            <a:endParaRPr lang="el-GR" sz="2800" dirty="0" smtClean="0"/>
          </a:p>
        </p:txBody>
      </p:sp>
    </p:spTree>
    <p:custDataLst>
      <p:tags r:id="rId1"/>
    </p:custDataLst>
    <p:extLst>
      <p:ext uri="{BB962C8B-B14F-4D97-AF65-F5344CB8AC3E}">
        <p14:creationId xmlns:p14="http://schemas.microsoft.com/office/powerpoint/2010/main" val="20460668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Μετά το βίντεο</a:t>
            </a:r>
            <a:endParaRPr lang="en-GB" dirty="0"/>
          </a:p>
        </p:txBody>
      </p:sp>
      <p:sp>
        <p:nvSpPr>
          <p:cNvPr id="3" name="Θέση περιεχομένου 2"/>
          <p:cNvSpPr>
            <a:spLocks noGrp="1"/>
          </p:cNvSpPr>
          <p:nvPr>
            <p:ph idx="1"/>
          </p:nvPr>
        </p:nvSpPr>
        <p:spPr/>
        <p:txBody>
          <a:bodyPr>
            <a:noAutofit/>
          </a:bodyPr>
          <a:lstStyle/>
          <a:p>
            <a:pPr marL="0" indent="0">
              <a:buNone/>
            </a:pPr>
            <a:r>
              <a:rPr lang="el-GR" sz="2800" dirty="0"/>
              <a:t>Σχολιάσαμε για τις καμηλοπαρδάλεις:</a:t>
            </a:r>
          </a:p>
          <a:p>
            <a:pPr>
              <a:buFont typeface="Calibri" panose="020F0502020204030204" pitchFamily="34" charset="0"/>
              <a:buChar char="⁻"/>
            </a:pPr>
            <a:r>
              <a:rPr lang="el-GR" sz="2800" dirty="0" smtClean="0"/>
              <a:t>Αυτές </a:t>
            </a:r>
            <a:r>
              <a:rPr lang="el-GR" sz="2800" dirty="0"/>
              <a:t>οι καμηλοπαρδάλεις στο βίντεο, τρέχανε σαν </a:t>
            </a:r>
            <a:r>
              <a:rPr lang="el-GR" sz="2800" dirty="0" err="1"/>
              <a:t>τσιτάχ</a:t>
            </a:r>
            <a:r>
              <a:rPr lang="el-GR" sz="2800" dirty="0"/>
              <a:t>! (Γιώργος)</a:t>
            </a:r>
          </a:p>
          <a:p>
            <a:pPr>
              <a:buFont typeface="Calibri" panose="020F0502020204030204" pitchFamily="34" charset="0"/>
              <a:buChar char="⁻"/>
            </a:pPr>
            <a:r>
              <a:rPr lang="el-GR" sz="2800" dirty="0" smtClean="0"/>
              <a:t>Και </a:t>
            </a:r>
            <a:r>
              <a:rPr lang="el-GR" sz="2800" dirty="0"/>
              <a:t>ήτανε τρομερά πανύψηλες! (Κωσταντίνος)</a:t>
            </a:r>
          </a:p>
          <a:p>
            <a:pPr>
              <a:buFont typeface="Calibri" panose="020F0502020204030204" pitchFamily="34" charset="0"/>
              <a:buChar char="⁻"/>
            </a:pPr>
            <a:r>
              <a:rPr lang="el-GR" sz="2800" dirty="0" smtClean="0"/>
              <a:t>Ναι</a:t>
            </a:r>
            <a:r>
              <a:rPr lang="el-GR" sz="2800" dirty="0"/>
              <a:t>, δεν μπορούσαν να σκύψουν! Είναι πολύ </a:t>
            </a:r>
            <a:r>
              <a:rPr lang="el-GR" sz="2800" dirty="0" smtClean="0"/>
              <a:t>ψηλές! ( </a:t>
            </a:r>
            <a:r>
              <a:rPr lang="el-GR" sz="2800" dirty="0"/>
              <a:t>Παναγιώτης)</a:t>
            </a:r>
          </a:p>
          <a:p>
            <a:pPr>
              <a:buFont typeface="Calibri" panose="020F0502020204030204" pitchFamily="34" charset="0"/>
              <a:buChar char="⁻"/>
            </a:pPr>
            <a:r>
              <a:rPr lang="el-GR" sz="2800" dirty="0" smtClean="0"/>
              <a:t>Εγώ </a:t>
            </a:r>
            <a:r>
              <a:rPr lang="el-GR" sz="2800" dirty="0"/>
              <a:t>έχω ταΐσει καμηλοπάρδαλη στο ζωολογικό κήπο, ήταν πολύ καλή! Ο μπαμπάς μου, με κρατούσε στους ώμους για να την φτάσω</a:t>
            </a:r>
            <a:r>
              <a:rPr lang="el-GR" sz="2800" dirty="0" smtClean="0"/>
              <a:t>... (</a:t>
            </a:r>
            <a:r>
              <a:rPr lang="el-GR" sz="2800" dirty="0" err="1"/>
              <a:t>Μαριτίνα</a:t>
            </a:r>
            <a:r>
              <a:rPr lang="el-GR" sz="2800" dirty="0"/>
              <a:t>)</a:t>
            </a:r>
          </a:p>
          <a:p>
            <a:endParaRPr lang="en-GB" sz="2800" dirty="0"/>
          </a:p>
        </p:txBody>
      </p:sp>
    </p:spTree>
    <p:extLst>
      <p:ext uri="{BB962C8B-B14F-4D97-AF65-F5344CB8AC3E}">
        <p14:creationId xmlns:p14="http://schemas.microsoft.com/office/powerpoint/2010/main" val="3759798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Κατά τη διάρκεια της ανάγνωσης</a:t>
            </a:r>
            <a:endParaRPr lang="en-GB" dirty="0"/>
          </a:p>
        </p:txBody>
      </p:sp>
      <p:sp>
        <p:nvSpPr>
          <p:cNvPr id="3" name="Θέση περιεχομένου 2"/>
          <p:cNvSpPr>
            <a:spLocks noGrp="1"/>
          </p:cNvSpPr>
          <p:nvPr>
            <p:ph idx="1"/>
          </p:nvPr>
        </p:nvSpPr>
        <p:spPr/>
        <p:txBody>
          <a:bodyPr>
            <a:normAutofit fontScale="92500"/>
          </a:bodyPr>
          <a:lstStyle/>
          <a:p>
            <a:pPr marL="0" indent="0">
              <a:buNone/>
            </a:pPr>
            <a:r>
              <a:rPr lang="el-GR" dirty="0"/>
              <a:t>Στις σελίδες που η </a:t>
            </a:r>
            <a:r>
              <a:rPr lang="el-GR" dirty="0" err="1"/>
              <a:t>Λελέκα</a:t>
            </a:r>
            <a:r>
              <a:rPr lang="el-GR" dirty="0"/>
              <a:t> συνειδητοποιούσε αυτά που δεν </a:t>
            </a:r>
            <a:r>
              <a:rPr lang="el-GR" dirty="0" smtClean="0"/>
              <a:t>φοβάται, </a:t>
            </a:r>
            <a:r>
              <a:rPr lang="el-GR" dirty="0"/>
              <a:t>κάποια παιδιά είχαν ταυτιστεί με την καμηλοπάρδαλη και διέκοπταν την ανάγνωση για να προσθέσουν</a:t>
            </a:r>
            <a:r>
              <a:rPr lang="el-GR" dirty="0" smtClean="0"/>
              <a:t>:</a:t>
            </a:r>
          </a:p>
          <a:p>
            <a:pPr>
              <a:buFont typeface="Calibri" panose="020F0502020204030204" pitchFamily="34" charset="0"/>
              <a:buChar char="‐"/>
            </a:pPr>
            <a:r>
              <a:rPr lang="el-GR" dirty="0"/>
              <a:t>Ούτε κι εγώ φοβάμαι το σκοτάδι!! (Γιώργος Κ</a:t>
            </a:r>
            <a:r>
              <a:rPr lang="el-GR" dirty="0" smtClean="0"/>
              <a:t>.)</a:t>
            </a:r>
          </a:p>
          <a:p>
            <a:pPr>
              <a:buFont typeface="Calibri" panose="020F0502020204030204" pitchFamily="34" charset="0"/>
              <a:buChar char="‐"/>
            </a:pPr>
            <a:r>
              <a:rPr lang="el-GR" dirty="0"/>
              <a:t>Κι εγώ, δεν φοβάμαι τα ποντίκια!! (</a:t>
            </a:r>
            <a:r>
              <a:rPr lang="el-GR" dirty="0" err="1"/>
              <a:t>Διαμάντης</a:t>
            </a:r>
            <a:r>
              <a:rPr lang="el-GR" dirty="0" smtClean="0"/>
              <a:t>)</a:t>
            </a:r>
          </a:p>
          <a:p>
            <a:pPr>
              <a:buFont typeface="Calibri" panose="020F0502020204030204" pitchFamily="34" charset="0"/>
              <a:buChar char="‐"/>
            </a:pPr>
            <a:r>
              <a:rPr lang="el-GR" dirty="0"/>
              <a:t>Και εμένα με λένε Μελίνα αλλά δεν φοβάμαι το νερό! (Μελίνα</a:t>
            </a:r>
            <a:r>
              <a:rPr lang="el-GR" dirty="0" smtClean="0"/>
              <a:t>)</a:t>
            </a:r>
            <a:endParaRPr lang="el-GR" dirty="0"/>
          </a:p>
          <a:p>
            <a:pPr marL="0" indent="0">
              <a:buNone/>
            </a:pPr>
            <a:endParaRPr lang="el-GR" dirty="0" smtClean="0"/>
          </a:p>
          <a:p>
            <a:endParaRPr lang="en-GB" dirty="0"/>
          </a:p>
        </p:txBody>
      </p:sp>
    </p:spTree>
    <p:extLst>
      <p:ext uri="{BB962C8B-B14F-4D97-AF65-F5344CB8AC3E}">
        <p14:creationId xmlns:p14="http://schemas.microsoft.com/office/powerpoint/2010/main" val="4159034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descr="Τα παιδιά παριστάνουν τη Λελέκα."/>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t="12149" b="12149"/>
          <a:stretch/>
        </p:blipFill>
        <p:spPr>
          <a:prstGeom prst="rect">
            <a:avLst/>
          </a:prstGeom>
        </p:spPr>
      </p:pic>
      <p:sp>
        <p:nvSpPr>
          <p:cNvPr id="4" name="Θέση κειμένου 3"/>
          <p:cNvSpPr>
            <a:spLocks noGrp="1"/>
          </p:cNvSpPr>
          <p:nvPr>
            <p:ph type="body" sz="half" idx="2"/>
          </p:nvPr>
        </p:nvSpPr>
        <p:spPr/>
        <p:txBody>
          <a:bodyPr>
            <a:noAutofit/>
          </a:bodyPr>
          <a:lstStyle/>
          <a:p>
            <a:r>
              <a:rPr lang="el-GR" sz="2200" dirty="0" smtClean="0"/>
              <a:t>Ρίχνουμε </a:t>
            </a:r>
            <a:r>
              <a:rPr lang="el-GR" sz="2200" dirty="0"/>
              <a:t>το κεφάλι μας χαμηλά και </a:t>
            </a:r>
            <a:r>
              <a:rPr lang="el-GR" sz="2200" dirty="0" smtClean="0"/>
              <a:t>φοβισμένα, όπως </a:t>
            </a:r>
            <a:r>
              <a:rPr lang="el-GR" sz="2200" dirty="0"/>
              <a:t>η </a:t>
            </a:r>
            <a:r>
              <a:rPr lang="el-GR" sz="2200" dirty="0" err="1"/>
              <a:t>Λελέκα</a:t>
            </a:r>
            <a:r>
              <a:rPr lang="el-GR" sz="2200" dirty="0"/>
              <a:t> στην αρχή του βιβλίου</a:t>
            </a:r>
            <a:r>
              <a:rPr lang="el-GR" sz="2200" dirty="0" smtClean="0"/>
              <a:t>.</a:t>
            </a:r>
            <a:endParaRPr lang="en-US" sz="2200" dirty="0"/>
          </a:p>
          <a:p>
            <a:endParaRPr lang="en-GB" sz="2200" dirty="0"/>
          </a:p>
          <a:p>
            <a:endParaRPr lang="en-GB" sz="2200" dirty="0"/>
          </a:p>
        </p:txBody>
      </p:sp>
      <p:sp>
        <p:nvSpPr>
          <p:cNvPr id="2" name="Τίτλος 1"/>
          <p:cNvSpPr>
            <a:spLocks noGrp="1"/>
          </p:cNvSpPr>
          <p:nvPr>
            <p:ph type="title"/>
          </p:nvPr>
        </p:nvSpPr>
        <p:spPr/>
        <p:txBody>
          <a:bodyPr>
            <a:normAutofit fontScale="90000"/>
          </a:bodyPr>
          <a:lstStyle/>
          <a:p>
            <a:r>
              <a:rPr lang="el-GR" dirty="0"/>
              <a:t>Παριστάνουμε κι εμείς τη </a:t>
            </a:r>
            <a:r>
              <a:rPr lang="el-GR" dirty="0" err="1" smtClean="0"/>
              <a:t>Λελέκα</a:t>
            </a:r>
            <a:r>
              <a:rPr lang="el-GR" dirty="0" smtClean="0"/>
              <a:t> (1/2)</a:t>
            </a:r>
            <a:endParaRPr lang="en-GB" dirty="0"/>
          </a:p>
        </p:txBody>
      </p:sp>
    </p:spTree>
    <p:extLst>
      <p:ext uri="{BB962C8B-B14F-4D97-AF65-F5344CB8AC3E}">
        <p14:creationId xmlns:p14="http://schemas.microsoft.com/office/powerpoint/2010/main" val="1285322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p:cNvSpPr>
            <a:spLocks noGrp="1"/>
          </p:cNvSpPr>
          <p:nvPr>
            <p:ph type="body" sz="half" idx="2"/>
          </p:nvPr>
        </p:nvSpPr>
        <p:spPr>
          <a:xfrm>
            <a:off x="457201" y="1556792"/>
            <a:ext cx="2746648" cy="4608512"/>
          </a:xfrm>
        </p:spPr>
        <p:txBody>
          <a:bodyPr>
            <a:noAutofit/>
          </a:bodyPr>
          <a:lstStyle/>
          <a:p>
            <a:r>
              <a:rPr lang="el-GR" sz="2200" dirty="0"/>
              <a:t>Σηκώνουμε το κεφάλι μας ψηλά και ατρόμητα! Όπως η </a:t>
            </a:r>
            <a:r>
              <a:rPr lang="el-GR" sz="2200" dirty="0" err="1"/>
              <a:t>Λελέκα</a:t>
            </a:r>
            <a:r>
              <a:rPr lang="el-GR" sz="2200" dirty="0"/>
              <a:t>, σήκωσε το κεφάλι της στον φόβο, στο τέλος του βιβλίου!</a:t>
            </a:r>
          </a:p>
          <a:p>
            <a:endParaRPr lang="en-GB" sz="2200" dirty="0"/>
          </a:p>
          <a:p>
            <a:endParaRPr lang="en-GB" sz="2200" dirty="0"/>
          </a:p>
        </p:txBody>
      </p:sp>
      <p:sp>
        <p:nvSpPr>
          <p:cNvPr id="2" name="Τίτλος 1"/>
          <p:cNvSpPr>
            <a:spLocks noGrp="1"/>
          </p:cNvSpPr>
          <p:nvPr>
            <p:ph type="title"/>
          </p:nvPr>
        </p:nvSpPr>
        <p:spPr/>
        <p:txBody>
          <a:bodyPr>
            <a:normAutofit fontScale="90000"/>
          </a:bodyPr>
          <a:lstStyle/>
          <a:p>
            <a:r>
              <a:rPr lang="el-GR" dirty="0"/>
              <a:t>Παριστάνουμε κι εμείς τη </a:t>
            </a:r>
            <a:r>
              <a:rPr lang="el-GR" dirty="0" err="1" smtClean="0"/>
              <a:t>Λελέκα</a:t>
            </a:r>
            <a:r>
              <a:rPr lang="el-GR" dirty="0" smtClean="0"/>
              <a:t> (2/2)</a:t>
            </a:r>
            <a:endParaRPr lang="en-GB" dirty="0"/>
          </a:p>
        </p:txBody>
      </p:sp>
      <p:pic>
        <p:nvPicPr>
          <p:cNvPr id="11" name="Θέση περιεχομένου 10" descr="Τα παιδιά παριστάνουν τη Λελέκα."/>
          <p:cNvPicPr>
            <a:picLocks noGrp="1" noChangeAspect="1"/>
          </p:cNvPicPr>
          <p:nvPr>
            <p:ph idx="1"/>
          </p:nvPr>
        </p:nvPicPr>
        <p:blipFill>
          <a:blip r:embed="rId2"/>
          <a:stretch>
            <a:fillRect/>
          </a:stretch>
        </p:blipFill>
        <p:spPr>
          <a:xfrm>
            <a:off x="3635896" y="1556792"/>
            <a:ext cx="5057125" cy="4058630"/>
          </a:xfrm>
          <a:prstGeom prst="rect">
            <a:avLst/>
          </a:prstGeom>
        </p:spPr>
      </p:pic>
    </p:spTree>
    <p:extLst>
      <p:ext uri="{BB962C8B-B14F-4D97-AF65-F5344CB8AC3E}">
        <p14:creationId xmlns:p14="http://schemas.microsoft.com/office/powerpoint/2010/main" val="2524244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Μοιραζόμαστε τους </a:t>
            </a:r>
            <a:r>
              <a:rPr lang="el-GR" dirty="0" smtClean="0"/>
              <a:t>μη-φόβους μας  </a:t>
            </a:r>
            <a:endParaRPr lang="en-GB" dirty="0"/>
          </a:p>
        </p:txBody>
      </p:sp>
      <p:sp>
        <p:nvSpPr>
          <p:cNvPr id="5" name="Θέση περιεχομένου 4"/>
          <p:cNvSpPr>
            <a:spLocks noGrp="1"/>
          </p:cNvSpPr>
          <p:nvPr>
            <p:ph idx="1"/>
          </p:nvPr>
        </p:nvSpPr>
        <p:spPr/>
        <p:txBody>
          <a:bodyPr/>
          <a:lstStyle/>
          <a:p>
            <a:pPr marL="0" indent="0">
              <a:buNone/>
            </a:pPr>
            <a:r>
              <a:rPr lang="el-GR" dirty="0">
                <a:solidFill>
                  <a:srgbClr val="000000"/>
                </a:solidFill>
              </a:rPr>
              <a:t>Τα παιδιά άρχισαν να μοιράζονται τους </a:t>
            </a:r>
            <a:r>
              <a:rPr lang="el-GR" b="1" dirty="0"/>
              <a:t>μη-φόβους</a:t>
            </a:r>
            <a:r>
              <a:rPr lang="el-GR" dirty="0">
                <a:solidFill>
                  <a:srgbClr val="000000"/>
                </a:solidFill>
              </a:rPr>
              <a:t> τους στην </a:t>
            </a:r>
            <a:r>
              <a:rPr lang="el-GR" dirty="0" err="1">
                <a:solidFill>
                  <a:srgbClr val="000000"/>
                </a:solidFill>
              </a:rPr>
              <a:t>παρεούλα</a:t>
            </a:r>
            <a:r>
              <a:rPr lang="el-GR" dirty="0">
                <a:solidFill>
                  <a:srgbClr val="000000"/>
                </a:solidFill>
              </a:rPr>
              <a:t>. Τους μετρήσαμε όλοι μαζί και συνειδητοποιήσαμε ότι τα πράγματα που </a:t>
            </a:r>
            <a:r>
              <a:rPr lang="el-GR" b="1" dirty="0"/>
              <a:t>δεν φοβόμαστε</a:t>
            </a:r>
            <a:r>
              <a:rPr lang="el-GR" dirty="0">
                <a:solidFill>
                  <a:srgbClr val="000000"/>
                </a:solidFill>
              </a:rPr>
              <a:t>, είναι πολύ περισσότερα από τα πράγματα που φοβόμαστε.</a:t>
            </a:r>
          </a:p>
          <a:p>
            <a:endParaRPr lang="en-GB" dirty="0"/>
          </a:p>
        </p:txBody>
      </p:sp>
    </p:spTree>
    <p:extLst>
      <p:ext uri="{BB962C8B-B14F-4D97-AF65-F5344CB8AC3E}">
        <p14:creationId xmlns:p14="http://schemas.microsoft.com/office/powerpoint/2010/main" val="2559948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smtClean="0"/>
              <a:t>Παρουσίαση της </a:t>
            </a:r>
            <a:r>
              <a:rPr lang="el-GR" dirty="0"/>
              <a:t>κ</a:t>
            </a:r>
            <a:r>
              <a:rPr lang="el-GR" dirty="0" smtClean="0"/>
              <a:t>αμηλοπάρδαλης </a:t>
            </a:r>
            <a:r>
              <a:rPr lang="el-GR" dirty="0"/>
              <a:t>– </a:t>
            </a:r>
            <a:r>
              <a:rPr lang="el-GR" dirty="0" smtClean="0"/>
              <a:t>κατασκευής (1/2)</a:t>
            </a:r>
            <a:endParaRPr lang="en-GB" dirty="0"/>
          </a:p>
        </p:txBody>
      </p:sp>
      <p:sp>
        <p:nvSpPr>
          <p:cNvPr id="5" name="Θέση περιεχομένου 4"/>
          <p:cNvSpPr>
            <a:spLocks noGrp="1"/>
          </p:cNvSpPr>
          <p:nvPr>
            <p:ph sz="half" idx="1"/>
          </p:nvPr>
        </p:nvSpPr>
        <p:spPr>
          <a:xfrm>
            <a:off x="457199" y="1600200"/>
            <a:ext cx="4499113" cy="4525963"/>
          </a:xfrm>
        </p:spPr>
        <p:txBody>
          <a:bodyPr>
            <a:noAutofit/>
          </a:bodyPr>
          <a:lstStyle/>
          <a:p>
            <a:pPr marL="0" indent="0">
              <a:spcBef>
                <a:spcPts val="600"/>
              </a:spcBef>
              <a:buNone/>
            </a:pPr>
            <a:r>
              <a:rPr lang="el-GR" sz="2600" dirty="0">
                <a:solidFill>
                  <a:srgbClr val="000000"/>
                </a:solidFill>
              </a:rPr>
              <a:t>Στη συνέχεια, παρουσίασα στα παιδιά μια καμηλοπάρδαλη – κατασκευή. Τα παιδιά είπαν</a:t>
            </a:r>
            <a:r>
              <a:rPr lang="en-US" sz="2600" dirty="0">
                <a:solidFill>
                  <a:srgbClr val="000000"/>
                </a:solidFill>
              </a:rPr>
              <a:t>:</a:t>
            </a:r>
            <a:endParaRPr lang="el-GR" sz="2600" dirty="0">
              <a:solidFill>
                <a:srgbClr val="000000"/>
              </a:solidFill>
            </a:endParaRPr>
          </a:p>
          <a:p>
            <a:pPr>
              <a:spcBef>
                <a:spcPts val="600"/>
              </a:spcBef>
              <a:buFont typeface="Calibri" panose="020F0502020204030204" pitchFamily="34" charset="0"/>
              <a:buChar char="‐"/>
            </a:pPr>
            <a:r>
              <a:rPr lang="el-GR" sz="2600" dirty="0" smtClean="0">
                <a:solidFill>
                  <a:srgbClr val="000000"/>
                </a:solidFill>
              </a:rPr>
              <a:t>Κυρία</a:t>
            </a:r>
            <a:r>
              <a:rPr lang="el-GR" sz="2600" dirty="0">
                <a:solidFill>
                  <a:srgbClr val="000000"/>
                </a:solidFill>
              </a:rPr>
              <a:t>, αυτή η καμηλοπάρδαλη είναι η </a:t>
            </a:r>
            <a:r>
              <a:rPr lang="el-GR" sz="2600" dirty="0" err="1">
                <a:solidFill>
                  <a:srgbClr val="000000"/>
                </a:solidFill>
              </a:rPr>
              <a:t>Λελέκα</a:t>
            </a:r>
            <a:r>
              <a:rPr lang="el-GR" sz="2600" dirty="0">
                <a:solidFill>
                  <a:srgbClr val="000000"/>
                </a:solidFill>
              </a:rPr>
              <a:t>!!!</a:t>
            </a:r>
          </a:p>
          <a:p>
            <a:pPr>
              <a:spcBef>
                <a:spcPts val="600"/>
              </a:spcBef>
              <a:buFont typeface="Calibri" panose="020F0502020204030204" pitchFamily="34" charset="0"/>
              <a:buChar char="‐"/>
            </a:pPr>
            <a:r>
              <a:rPr lang="el-GR" sz="2600" dirty="0" smtClean="0">
                <a:solidFill>
                  <a:srgbClr val="000000"/>
                </a:solidFill>
              </a:rPr>
              <a:t>Κι </a:t>
            </a:r>
            <a:r>
              <a:rPr lang="el-GR" sz="2600" dirty="0">
                <a:solidFill>
                  <a:srgbClr val="000000"/>
                </a:solidFill>
              </a:rPr>
              <a:t>εγώ αυτό πιστεύω παιδιά, </a:t>
            </a:r>
            <a:r>
              <a:rPr lang="el-GR" sz="2600" dirty="0" smtClean="0">
                <a:solidFill>
                  <a:srgbClr val="000000"/>
                </a:solidFill>
              </a:rPr>
              <a:t>ότι </a:t>
            </a:r>
            <a:r>
              <a:rPr lang="el-GR" sz="2600" dirty="0">
                <a:solidFill>
                  <a:srgbClr val="000000"/>
                </a:solidFill>
              </a:rPr>
              <a:t>είναι η </a:t>
            </a:r>
            <a:r>
              <a:rPr lang="el-GR" sz="2600" dirty="0" err="1">
                <a:solidFill>
                  <a:srgbClr val="000000"/>
                </a:solidFill>
              </a:rPr>
              <a:t>Λελέκα</a:t>
            </a:r>
            <a:r>
              <a:rPr lang="el-GR" sz="2600" dirty="0">
                <a:solidFill>
                  <a:srgbClr val="000000"/>
                </a:solidFill>
              </a:rPr>
              <a:t>! Αλλά γιατί λέτε να έχει το κεφάλι της κάτω</a:t>
            </a:r>
            <a:r>
              <a:rPr lang="en-US" sz="2600" dirty="0">
                <a:solidFill>
                  <a:srgbClr val="000000"/>
                </a:solidFill>
              </a:rPr>
              <a:t>;</a:t>
            </a:r>
            <a:endParaRPr lang="el-GR" sz="2600" dirty="0">
              <a:solidFill>
                <a:srgbClr val="000000"/>
              </a:solidFill>
            </a:endParaRPr>
          </a:p>
          <a:p>
            <a:pPr marL="214313" indent="-214313">
              <a:spcBef>
                <a:spcPts val="600"/>
              </a:spcBef>
            </a:pPr>
            <a:endParaRPr lang="en-US" sz="2600" dirty="0">
              <a:solidFill>
                <a:srgbClr val="000000"/>
              </a:solidFill>
            </a:endParaRPr>
          </a:p>
          <a:p>
            <a:endParaRPr lang="en-GB" sz="2600" dirty="0"/>
          </a:p>
        </p:txBody>
      </p:sp>
      <p:pic>
        <p:nvPicPr>
          <p:cNvPr id="6" name="Θέση περιεχομένου 5" descr="Μια κατασκευή που θυμίζει καμηλοπάρδαλη."/>
          <p:cNvPicPr>
            <a:picLocks noGrp="1" noChangeAspect="1"/>
          </p:cNvPicPr>
          <p:nvPr>
            <p:ph sz="half" idx="2"/>
          </p:nvPr>
        </p:nvPicPr>
        <p:blipFill>
          <a:blip r:embed="rId2"/>
          <a:stretch>
            <a:fillRect/>
          </a:stretch>
        </p:blipFill>
        <p:spPr>
          <a:xfrm>
            <a:off x="5076056" y="1600200"/>
            <a:ext cx="3486624" cy="4138842"/>
          </a:xfrm>
          <a:prstGeom prst="rect">
            <a:avLst/>
          </a:prstGeom>
        </p:spPr>
      </p:pic>
    </p:spTree>
    <p:extLst>
      <p:ext uri="{BB962C8B-B14F-4D97-AF65-F5344CB8AC3E}">
        <p14:creationId xmlns:p14="http://schemas.microsoft.com/office/powerpoint/2010/main" val="359312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Παρουσίαση της καμηλοπάρδαλης – κατασκευής </a:t>
            </a:r>
            <a:r>
              <a:rPr lang="el-GR" dirty="0" smtClean="0"/>
              <a:t>(2/2</a:t>
            </a:r>
            <a:r>
              <a:rPr lang="el-GR" dirty="0"/>
              <a:t>)</a:t>
            </a:r>
            <a:endParaRPr lang="en-GB" dirty="0"/>
          </a:p>
        </p:txBody>
      </p:sp>
      <p:sp>
        <p:nvSpPr>
          <p:cNvPr id="5" name="Θέση περιεχομένου 4"/>
          <p:cNvSpPr>
            <a:spLocks noGrp="1"/>
          </p:cNvSpPr>
          <p:nvPr>
            <p:ph sz="half" idx="1"/>
          </p:nvPr>
        </p:nvSpPr>
        <p:spPr>
          <a:xfrm>
            <a:off x="457199" y="1600200"/>
            <a:ext cx="4499113" cy="4525963"/>
          </a:xfrm>
        </p:spPr>
        <p:txBody>
          <a:bodyPr>
            <a:noAutofit/>
          </a:bodyPr>
          <a:lstStyle/>
          <a:p>
            <a:pPr>
              <a:spcBef>
                <a:spcPts val="600"/>
              </a:spcBef>
              <a:buFont typeface="Calibri" panose="020F0502020204030204" pitchFamily="34" charset="0"/>
              <a:buChar char="‐"/>
            </a:pPr>
            <a:r>
              <a:rPr lang="el-GR" sz="2600" dirty="0">
                <a:solidFill>
                  <a:srgbClr val="000000"/>
                </a:solidFill>
              </a:rPr>
              <a:t>Επειδή φοβάται το ύψος… όπως και στο βιβλίο!</a:t>
            </a:r>
          </a:p>
          <a:p>
            <a:pPr>
              <a:spcBef>
                <a:spcPts val="600"/>
              </a:spcBef>
              <a:buFont typeface="Calibri" panose="020F0502020204030204" pitchFamily="34" charset="0"/>
              <a:buChar char="‐"/>
            </a:pPr>
            <a:r>
              <a:rPr lang="el-GR" sz="2600" dirty="0" err="1">
                <a:solidFill>
                  <a:srgbClr val="000000"/>
                </a:solidFill>
              </a:rPr>
              <a:t>Ααα</a:t>
            </a:r>
            <a:r>
              <a:rPr lang="el-GR" sz="2600" dirty="0">
                <a:solidFill>
                  <a:srgbClr val="000000"/>
                </a:solidFill>
              </a:rPr>
              <a:t>! Μάλιστα… Θέλετε να τη βοηθήσουμε να σηκώσει το κεφάλι της ψηλά και να μην φοβάται πια</a:t>
            </a:r>
            <a:r>
              <a:rPr lang="en-US" sz="2600" dirty="0">
                <a:solidFill>
                  <a:srgbClr val="000000"/>
                </a:solidFill>
              </a:rPr>
              <a:t>;</a:t>
            </a:r>
            <a:r>
              <a:rPr lang="el-GR" sz="2600" dirty="0">
                <a:solidFill>
                  <a:srgbClr val="000000"/>
                </a:solidFill>
              </a:rPr>
              <a:t> Θέλετε να ζωγραφίσουμε αυτά που δεν φοβόμαστε και να της τα δώσουμε, για να μην φοβάται</a:t>
            </a:r>
            <a:r>
              <a:rPr lang="en-US" sz="2600" dirty="0">
                <a:solidFill>
                  <a:srgbClr val="000000"/>
                </a:solidFill>
              </a:rPr>
              <a:t>;</a:t>
            </a:r>
            <a:endParaRPr lang="el-GR" sz="2600" dirty="0">
              <a:solidFill>
                <a:srgbClr val="000000"/>
              </a:solidFill>
            </a:endParaRPr>
          </a:p>
          <a:p>
            <a:pPr>
              <a:spcBef>
                <a:spcPts val="600"/>
              </a:spcBef>
              <a:buFont typeface="Calibri" panose="020F0502020204030204" pitchFamily="34" charset="0"/>
              <a:buChar char="‐"/>
            </a:pPr>
            <a:r>
              <a:rPr lang="el-GR" sz="2600" dirty="0">
                <a:solidFill>
                  <a:srgbClr val="000000"/>
                </a:solidFill>
              </a:rPr>
              <a:t>Ναι!</a:t>
            </a:r>
          </a:p>
          <a:p>
            <a:pPr marL="214313" indent="-214313">
              <a:spcBef>
                <a:spcPts val="600"/>
              </a:spcBef>
            </a:pPr>
            <a:endParaRPr lang="en-US" sz="2600" dirty="0">
              <a:solidFill>
                <a:srgbClr val="000000"/>
              </a:solidFill>
            </a:endParaRPr>
          </a:p>
          <a:p>
            <a:endParaRPr lang="en-GB" sz="2600" dirty="0"/>
          </a:p>
        </p:txBody>
      </p:sp>
      <p:pic>
        <p:nvPicPr>
          <p:cNvPr id="6" name="Θέση περιεχομένου 5" descr="Μια κατασκευή που θυμίζει καμηλοπάρδαλη."/>
          <p:cNvPicPr>
            <a:picLocks noGrp="1" noChangeAspect="1"/>
          </p:cNvPicPr>
          <p:nvPr>
            <p:ph sz="half" idx="2"/>
          </p:nvPr>
        </p:nvPicPr>
        <p:blipFill>
          <a:blip r:embed="rId2"/>
          <a:stretch>
            <a:fillRect/>
          </a:stretch>
        </p:blipFill>
        <p:spPr>
          <a:xfrm>
            <a:off x="5076056" y="1600200"/>
            <a:ext cx="3486624" cy="4138842"/>
          </a:xfrm>
          <a:prstGeom prst="rect">
            <a:avLst/>
          </a:prstGeom>
        </p:spPr>
      </p:pic>
    </p:spTree>
    <p:extLst>
      <p:ext uri="{BB962C8B-B14F-4D97-AF65-F5344CB8AC3E}">
        <p14:creationId xmlns:p14="http://schemas.microsoft.com/office/powerpoint/2010/main" val="2989058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fontScale="90000"/>
          </a:bodyPr>
          <a:lstStyle/>
          <a:p>
            <a:r>
              <a:rPr lang="el-GR" dirty="0" smtClean="0"/>
              <a:t>Καμηλοπάρδαλη </a:t>
            </a:r>
            <a:r>
              <a:rPr lang="el-GR" dirty="0"/>
              <a:t>– </a:t>
            </a:r>
            <a:r>
              <a:rPr lang="el-GR" dirty="0" smtClean="0"/>
              <a:t>κατασκευή (1/3)</a:t>
            </a:r>
            <a:endParaRPr lang="en-GB" dirty="0"/>
          </a:p>
        </p:txBody>
      </p:sp>
      <p:sp>
        <p:nvSpPr>
          <p:cNvPr id="6" name="Θέση κειμένου 5"/>
          <p:cNvSpPr>
            <a:spLocks noGrp="1"/>
          </p:cNvSpPr>
          <p:nvPr>
            <p:ph type="body" idx="1"/>
          </p:nvPr>
        </p:nvSpPr>
        <p:spPr>
          <a:xfrm>
            <a:off x="457200" y="1629372"/>
            <a:ext cx="4040188" cy="863524"/>
          </a:xfrm>
        </p:spPr>
        <p:txBody>
          <a:bodyPr>
            <a:noAutofit/>
          </a:bodyPr>
          <a:lstStyle/>
          <a:p>
            <a:pPr>
              <a:defRPr/>
            </a:pPr>
            <a:r>
              <a:rPr lang="el-GR" sz="2000" dirty="0"/>
              <a:t>Αρχικό προσχέδιο και </a:t>
            </a:r>
            <a:r>
              <a:rPr lang="el-GR" sz="2000" dirty="0" err="1"/>
              <a:t>πατρόν</a:t>
            </a:r>
            <a:r>
              <a:rPr lang="el-GR" sz="2000" dirty="0"/>
              <a:t> για την κατασκευή της αρθρωτής καμηλοπάρδαλης.</a:t>
            </a:r>
          </a:p>
        </p:txBody>
      </p:sp>
      <p:sp>
        <p:nvSpPr>
          <p:cNvPr id="8" name="Θέση κειμένου 7"/>
          <p:cNvSpPr>
            <a:spLocks noGrp="1"/>
          </p:cNvSpPr>
          <p:nvPr>
            <p:ph type="body" sz="quarter" idx="3"/>
          </p:nvPr>
        </p:nvSpPr>
        <p:spPr>
          <a:xfrm>
            <a:off x="4645025" y="1547640"/>
            <a:ext cx="4041775" cy="945256"/>
          </a:xfrm>
        </p:spPr>
        <p:txBody>
          <a:bodyPr>
            <a:noAutofit/>
          </a:bodyPr>
          <a:lstStyle/>
          <a:p>
            <a:r>
              <a:rPr lang="el-GR" sz="2000" dirty="0"/>
              <a:t>Α</a:t>
            </a:r>
            <a:r>
              <a:rPr lang="el-GR" sz="2000" dirty="0" smtClean="0"/>
              <a:t>ρθρωτή </a:t>
            </a:r>
            <a:r>
              <a:rPr lang="el-GR" sz="2000" dirty="0"/>
              <a:t>καμηλοπάρδαλη </a:t>
            </a:r>
            <a:r>
              <a:rPr lang="el-GR" sz="2000" dirty="0" smtClean="0"/>
              <a:t>φτιαγμένη </a:t>
            </a:r>
            <a:r>
              <a:rPr lang="el-GR" sz="2000" dirty="0"/>
              <a:t>από χαρτόκουτα και </a:t>
            </a:r>
            <a:r>
              <a:rPr lang="el-GR" sz="2000" dirty="0" err="1"/>
              <a:t>κανσόν</a:t>
            </a:r>
            <a:r>
              <a:rPr lang="el-GR" sz="2000" dirty="0" smtClean="0"/>
              <a:t>.</a:t>
            </a:r>
            <a:endParaRPr lang="en-US" sz="2000" dirty="0"/>
          </a:p>
        </p:txBody>
      </p:sp>
      <p:pic>
        <p:nvPicPr>
          <p:cNvPr id="10" name="Content Placeholder 6" descr="Σχέδιο κατασκευής και η υλοποίησή του."/>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a:stretch/>
        </p:blipFill>
        <p:spPr>
          <a:xfrm>
            <a:off x="457200" y="2708920"/>
            <a:ext cx="3353474" cy="3383904"/>
          </a:xfrm>
        </p:spPr>
      </p:pic>
      <p:pic>
        <p:nvPicPr>
          <p:cNvPr id="11" name="Content Placeholder 12" descr="Η υλοποίηση του σχεδίου. Η κατασκευή καμηλοπάρδαλης."/>
          <p:cNvPicPr>
            <a:picLocks noGrp="1" noChangeAspect="1"/>
          </p:cNvPicPr>
          <p:nvPr>
            <p:ph sz="quarter" idx="4"/>
          </p:nvPr>
        </p:nvPicPr>
        <p:blipFill>
          <a:blip r:embed="rId3" cstate="screen">
            <a:extLst>
              <a:ext uri="{28A0092B-C50C-407E-A947-70E740481C1C}">
                <a14:useLocalDpi xmlns:a14="http://schemas.microsoft.com/office/drawing/2010/main"/>
              </a:ext>
            </a:extLst>
          </a:blip>
          <a:srcRect/>
          <a:stretch>
            <a:fillRect/>
          </a:stretch>
        </p:blipFill>
        <p:spPr bwMode="auto">
          <a:xfrm>
            <a:off x="4788024" y="2708920"/>
            <a:ext cx="3532321" cy="3383904"/>
          </a:xfrm>
          <a:prstGeom prst="rect">
            <a:avLst/>
          </a:prstGeom>
          <a:noFill/>
          <a:ln w="9525">
            <a:noFill/>
            <a:miter lim="800000"/>
            <a:headEnd/>
            <a:tailEnd/>
          </a:ln>
        </p:spPr>
      </p:pic>
    </p:spTree>
    <p:extLst>
      <p:ext uri="{BB962C8B-B14F-4D97-AF65-F5344CB8AC3E}">
        <p14:creationId xmlns:p14="http://schemas.microsoft.com/office/powerpoint/2010/main" val="209590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8"/>
          <p:cNvSpPr>
            <a:spLocks noGrp="1"/>
          </p:cNvSpPr>
          <p:nvPr>
            <p:ph type="title"/>
          </p:nvPr>
        </p:nvSpPr>
        <p:spPr/>
        <p:txBody>
          <a:bodyPr>
            <a:normAutofit fontScale="90000"/>
          </a:bodyPr>
          <a:lstStyle/>
          <a:p>
            <a:r>
              <a:rPr lang="el-GR" dirty="0"/>
              <a:t>Καμηλοπάρδαλη – κατασκευή </a:t>
            </a:r>
            <a:r>
              <a:rPr lang="el-GR" dirty="0" smtClean="0"/>
              <a:t>(2/3</a:t>
            </a:r>
            <a:r>
              <a:rPr lang="el-GR" dirty="0"/>
              <a:t>)</a:t>
            </a:r>
            <a:endParaRPr lang="en-GB" dirty="0"/>
          </a:p>
        </p:txBody>
      </p:sp>
      <p:sp>
        <p:nvSpPr>
          <p:cNvPr id="10" name="Θέση περιεχομένου 9"/>
          <p:cNvSpPr>
            <a:spLocks noGrp="1"/>
          </p:cNvSpPr>
          <p:nvPr>
            <p:ph sz="half" idx="1"/>
          </p:nvPr>
        </p:nvSpPr>
        <p:spPr>
          <a:xfrm>
            <a:off x="457200" y="1600200"/>
            <a:ext cx="3682752" cy="4525963"/>
          </a:xfrm>
        </p:spPr>
        <p:txBody>
          <a:bodyPr>
            <a:noAutofit/>
          </a:bodyPr>
          <a:lstStyle/>
          <a:p>
            <a:pPr marL="0" indent="0">
              <a:spcBef>
                <a:spcPts val="600"/>
              </a:spcBef>
              <a:buNone/>
            </a:pPr>
            <a:r>
              <a:rPr lang="el-GR" dirty="0"/>
              <a:t>Ένας σπάγκος ξεκινάει από το κεφάλι της καμηλοπάρδαλης, περνάει από μία τροχαλία στο ταβάνι και καταλήγει να κρέμεται κάθετα φτάνοντας σε ένα αντίβαρο, το κουτί των ΕΛΤΑ</a:t>
            </a:r>
            <a:r>
              <a:rPr lang="el-GR" dirty="0" smtClean="0"/>
              <a:t>.</a:t>
            </a:r>
            <a:endParaRPr lang="el-GR" dirty="0"/>
          </a:p>
        </p:txBody>
      </p:sp>
      <p:pic>
        <p:nvPicPr>
          <p:cNvPr id="12" name="Θέση περιεχομένου 11" descr="Η καμηλοπάρδαλη – κατασκευή."/>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l="9890"/>
          <a:stretch/>
        </p:blipFill>
        <p:spPr>
          <a:xfrm>
            <a:off x="4644009" y="1600200"/>
            <a:ext cx="4007326" cy="4525963"/>
          </a:xfrm>
          <a:prstGeom prst="rect">
            <a:avLst/>
          </a:prstGeom>
        </p:spPr>
      </p:pic>
    </p:spTree>
    <p:extLst>
      <p:ext uri="{BB962C8B-B14F-4D97-AF65-F5344CB8AC3E}">
        <p14:creationId xmlns:p14="http://schemas.microsoft.com/office/powerpoint/2010/main" val="2780255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Καμηλοπάρδαλη – κατασκευή </a:t>
            </a:r>
            <a:r>
              <a:rPr lang="el-GR" dirty="0" smtClean="0"/>
              <a:t>(3/3</a:t>
            </a:r>
            <a:r>
              <a:rPr lang="el-GR" dirty="0"/>
              <a:t>)</a:t>
            </a:r>
            <a:endParaRPr lang="en-GB" dirty="0"/>
          </a:p>
        </p:txBody>
      </p:sp>
      <p:sp>
        <p:nvSpPr>
          <p:cNvPr id="3" name="Θέση περιεχομένου 2"/>
          <p:cNvSpPr>
            <a:spLocks noGrp="1"/>
          </p:cNvSpPr>
          <p:nvPr>
            <p:ph sz="half" idx="1"/>
          </p:nvPr>
        </p:nvSpPr>
        <p:spPr/>
        <p:txBody>
          <a:bodyPr/>
          <a:lstStyle/>
          <a:p>
            <a:pPr marL="0" indent="0">
              <a:spcBef>
                <a:spcPts val="600"/>
              </a:spcBef>
              <a:buNone/>
            </a:pPr>
            <a:r>
              <a:rPr lang="el-GR" dirty="0"/>
              <a:t>Τοποθετώντας βάρος μέσα στο κουτί των ΕΛΤΑ, σηκώνεται σταδιακά ο αρθρωτός λαιμός της καμηλοπάρδαλης.</a:t>
            </a:r>
          </a:p>
          <a:p>
            <a:pPr marL="0" indent="0">
              <a:spcBef>
                <a:spcPts val="600"/>
              </a:spcBef>
              <a:buNone/>
            </a:pPr>
            <a:endParaRPr lang="en-GB" dirty="0"/>
          </a:p>
        </p:txBody>
      </p:sp>
      <p:pic>
        <p:nvPicPr>
          <p:cNvPr id="5" name="Picture 12" descr="Το κουτί των ΕΛΤΑ."/>
          <p:cNvPicPr>
            <a:picLocks noGrp="1" noChangeAspect="1"/>
          </p:cNvPicPr>
          <p:nvPr>
            <p:ph sz="half" idx="2"/>
          </p:nvPr>
        </p:nvPicPr>
        <p:blipFill>
          <a:blip r:embed="rId2"/>
          <a:srcRect/>
          <a:stretch>
            <a:fillRect/>
          </a:stretch>
        </p:blipFill>
        <p:spPr bwMode="auto">
          <a:xfrm>
            <a:off x="4860032" y="1772815"/>
            <a:ext cx="3672984" cy="3505393"/>
          </a:xfrm>
          <a:prstGeom prst="rect">
            <a:avLst/>
          </a:prstGeom>
          <a:noFill/>
          <a:ln w="9525">
            <a:noFill/>
            <a:miter lim="800000"/>
            <a:headEnd/>
            <a:tailEnd/>
          </a:ln>
        </p:spPr>
      </p:pic>
    </p:spTree>
    <p:extLst>
      <p:ext uri="{BB962C8B-B14F-4D97-AF65-F5344CB8AC3E}">
        <p14:creationId xmlns:p14="http://schemas.microsoft.com/office/powerpoint/2010/main" val="3785779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Διδακτική Πρακτική</a:t>
            </a:r>
            <a:endParaRPr lang="en-GB" dirty="0"/>
          </a:p>
        </p:txBody>
      </p:sp>
      <p:sp>
        <p:nvSpPr>
          <p:cNvPr id="7" name="Θέση περιεχομένου 6"/>
          <p:cNvSpPr>
            <a:spLocks noGrp="1"/>
          </p:cNvSpPr>
          <p:nvPr>
            <p:ph sz="half" idx="1"/>
          </p:nvPr>
        </p:nvSpPr>
        <p:spPr/>
        <p:txBody>
          <a:bodyPr>
            <a:noAutofit/>
          </a:bodyPr>
          <a:lstStyle/>
          <a:p>
            <a:pPr marL="0" indent="0">
              <a:buNone/>
            </a:pPr>
            <a:r>
              <a:rPr lang="el-GR" sz="2400" b="1" dirty="0"/>
              <a:t>Διδακτική </a:t>
            </a:r>
            <a:r>
              <a:rPr lang="el-GR" sz="2400" b="1" dirty="0" smtClean="0"/>
              <a:t>πρακτική</a:t>
            </a:r>
            <a:r>
              <a:rPr lang="en-GB" sz="2400" dirty="0" smtClean="0"/>
              <a:t>:</a:t>
            </a:r>
          </a:p>
          <a:p>
            <a:pPr marL="0" indent="0">
              <a:buNone/>
            </a:pPr>
            <a:r>
              <a:rPr lang="el-GR" sz="2400" dirty="0"/>
              <a:t>Μαρία-Πηγή </a:t>
            </a:r>
            <a:r>
              <a:rPr lang="el-GR" sz="2400" dirty="0" err="1" smtClean="0"/>
              <a:t>Ευταξιοπούλου</a:t>
            </a:r>
            <a:r>
              <a:rPr lang="el-GR" sz="2400" dirty="0" smtClean="0"/>
              <a:t>.</a:t>
            </a:r>
            <a:endParaRPr lang="el-GR" sz="2400" dirty="0"/>
          </a:p>
          <a:p>
            <a:pPr marL="0" indent="0">
              <a:spcBef>
                <a:spcPts val="1200"/>
              </a:spcBef>
              <a:spcAft>
                <a:spcPts val="600"/>
              </a:spcAft>
              <a:buNone/>
            </a:pPr>
            <a:r>
              <a:rPr lang="el-GR" sz="2400" b="1" dirty="0" smtClean="0"/>
              <a:t>Βιβλίο</a:t>
            </a:r>
            <a:r>
              <a:rPr lang="el-GR" sz="2400" dirty="0" smtClean="0"/>
              <a:t>: </a:t>
            </a:r>
            <a:r>
              <a:rPr lang="el-GR" sz="2400" dirty="0" err="1"/>
              <a:t>Αρματάς</a:t>
            </a:r>
            <a:r>
              <a:rPr lang="el-GR" sz="2400" dirty="0"/>
              <a:t>, Ανδρέας. </a:t>
            </a:r>
            <a:r>
              <a:rPr lang="el-GR" sz="2400" b="1" dirty="0"/>
              <a:t>Η </a:t>
            </a:r>
            <a:r>
              <a:rPr lang="el-GR" sz="2400" b="1" dirty="0" err="1"/>
              <a:t>Λελέκα</a:t>
            </a:r>
            <a:r>
              <a:rPr lang="el-GR" sz="2400" b="1" dirty="0"/>
              <a:t> σηκώνει κεφάλι</a:t>
            </a:r>
            <a:r>
              <a:rPr lang="el-GR" sz="2400" dirty="0"/>
              <a:t> / Ανδρέας </a:t>
            </a:r>
            <a:r>
              <a:rPr lang="el-GR" sz="2400" dirty="0" err="1"/>
              <a:t>Αρματάς</a:t>
            </a:r>
            <a:r>
              <a:rPr lang="el-GR" sz="2400" dirty="0"/>
              <a:t> · εικονογράφηση </a:t>
            </a:r>
            <a:r>
              <a:rPr lang="el-GR" sz="2400" dirty="0" err="1"/>
              <a:t>Φραντσέσκα</a:t>
            </a:r>
            <a:r>
              <a:rPr lang="el-GR" sz="2400" dirty="0"/>
              <a:t> </a:t>
            </a:r>
            <a:r>
              <a:rPr lang="el-GR" sz="2400" dirty="0" err="1"/>
              <a:t>Ασσιρέλλι</a:t>
            </a:r>
            <a:r>
              <a:rPr lang="el-GR" sz="2400" dirty="0"/>
              <a:t>. - 2η </a:t>
            </a:r>
            <a:r>
              <a:rPr lang="el-GR" sz="2400" dirty="0" err="1"/>
              <a:t>έκδ</a:t>
            </a:r>
            <a:r>
              <a:rPr lang="el-GR" sz="2400" dirty="0"/>
              <a:t>. - Αθήνα : Εκδόσεις Πατάκη, 2015</a:t>
            </a:r>
            <a:r>
              <a:rPr lang="el-GR" sz="2400" dirty="0" smtClean="0"/>
              <a:t>.</a:t>
            </a:r>
          </a:p>
          <a:p>
            <a:pPr marL="0" indent="0">
              <a:spcBef>
                <a:spcPts val="1200"/>
              </a:spcBef>
              <a:spcAft>
                <a:spcPts val="600"/>
              </a:spcAft>
              <a:buNone/>
            </a:pPr>
            <a:r>
              <a:rPr lang="el-GR" sz="2400" b="1" dirty="0"/>
              <a:t>Μήνυμα: </a:t>
            </a:r>
            <a:r>
              <a:rPr lang="el-GR" sz="2400" dirty="0"/>
              <a:t>Μάθε πώς τον φόβο να μειώσεις</a:t>
            </a:r>
            <a:r>
              <a:rPr lang="el-GR" sz="2400" dirty="0" smtClean="0"/>
              <a:t>... κι </a:t>
            </a:r>
            <a:r>
              <a:rPr lang="el-GR" sz="2400" dirty="0"/>
              <a:t>εσύ κεφάλι να σηκώσεις!</a:t>
            </a:r>
          </a:p>
          <a:p>
            <a:pPr marL="0" indent="0">
              <a:spcBef>
                <a:spcPts val="1200"/>
              </a:spcBef>
              <a:spcAft>
                <a:spcPts val="600"/>
              </a:spcAft>
              <a:buNone/>
            </a:pPr>
            <a:endParaRPr lang="en-GB" sz="2400" dirty="0"/>
          </a:p>
        </p:txBody>
      </p:sp>
      <p:pic>
        <p:nvPicPr>
          <p:cNvPr id="6" name="Content Placeholder 5" descr="Εξώφυλλο του βιβλίου &quot;Η Λελέκα σηκώνει κεφάλι&quot;"/>
          <p:cNvPicPr>
            <a:picLocks noGrp="1" noChangeAspect="1"/>
          </p:cNvPicPr>
          <p:nvPr>
            <p:ph sz="half" idx="2"/>
          </p:nvPr>
        </p:nvPicPr>
        <p:blipFill>
          <a:blip r:embed="rId3"/>
          <a:srcRect/>
          <a:stretch>
            <a:fillRect/>
          </a:stretch>
        </p:blipFill>
        <p:spPr>
          <a:xfrm>
            <a:off x="4730910" y="1600200"/>
            <a:ext cx="3873179" cy="4525963"/>
          </a:xfrm>
        </p:spPr>
      </p:pic>
      <p:sp>
        <p:nvSpPr>
          <p:cNvPr id="5" name="TextBox 4"/>
          <p:cNvSpPr txBox="1"/>
          <p:nvPr/>
        </p:nvSpPr>
        <p:spPr>
          <a:xfrm>
            <a:off x="4315851" y="5805264"/>
            <a:ext cx="472173" cy="360040"/>
          </a:xfrm>
          <a:prstGeom prst="rect">
            <a:avLst/>
          </a:prstGeom>
        </p:spPr>
        <p:txBody>
          <a:bodyPr vert="horz" wrap="square" lIns="91440" tIns="45720" rIns="91440" bIns="45720" rtlCol="0" anchor="ctr">
            <a:noAutofit/>
          </a:bodyPr>
          <a:lstStyle/>
          <a:p>
            <a:r>
              <a:rPr lang="el-GR" b="1" dirty="0" smtClean="0">
                <a:latin typeface="+mj-lt"/>
              </a:rPr>
              <a:t>[1]</a:t>
            </a:r>
          </a:p>
        </p:txBody>
      </p:sp>
    </p:spTree>
    <p:custDataLst>
      <p:tags r:id="rId1"/>
    </p:custDataLst>
    <p:extLst>
      <p:ext uri="{BB962C8B-B14F-4D97-AF65-F5344CB8AC3E}">
        <p14:creationId xmlns:p14="http://schemas.microsoft.com/office/powerpoint/2010/main" val="42361309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Δραστηριότητα (1/3)</a:t>
            </a:r>
            <a:endParaRPr lang="en-GB" dirty="0"/>
          </a:p>
        </p:txBody>
      </p:sp>
      <p:sp>
        <p:nvSpPr>
          <p:cNvPr id="3" name="Θέση περιεχομένου 2"/>
          <p:cNvSpPr>
            <a:spLocks noGrp="1"/>
          </p:cNvSpPr>
          <p:nvPr>
            <p:ph sz="half" idx="1"/>
          </p:nvPr>
        </p:nvSpPr>
        <p:spPr/>
        <p:txBody>
          <a:bodyPr>
            <a:noAutofit/>
          </a:bodyPr>
          <a:lstStyle/>
          <a:p>
            <a:pPr marL="0" indent="0">
              <a:buNone/>
            </a:pPr>
            <a:r>
              <a:rPr lang="el-GR" sz="2400" dirty="0"/>
              <a:t>Δίνεται στο κάθε παιδί: </a:t>
            </a:r>
          </a:p>
          <a:p>
            <a:r>
              <a:rPr lang="el-GR" sz="2400" dirty="0"/>
              <a:t>1 λευκό χαρτόνι διπλωμένο στην μέση με 4 ελεύθερες επιφάνειες, για να ζωγραφίσουν περιγραφικά μέχρι 4 πράγματα που δεν φοβούνται.</a:t>
            </a:r>
          </a:p>
          <a:p>
            <a:r>
              <a:rPr lang="el-GR" sz="2400" dirty="0"/>
              <a:t>Ένας μικρός ξύλινος κύβος για να γράψουν το όνομα τους και να τον τοποθετήσουν στο κουτί των ΕΛΤΑ.</a:t>
            </a:r>
          </a:p>
          <a:p>
            <a:endParaRPr lang="en-GB" sz="2400" dirty="0"/>
          </a:p>
        </p:txBody>
      </p:sp>
      <p:pic>
        <p:nvPicPr>
          <p:cNvPr id="5" name="Θέση περιεχομένου 4" descr="Τα παιδιά ζωγραφίζουν."/>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4648200" y="1670958"/>
            <a:ext cx="4038600" cy="4384447"/>
          </a:xfrm>
          <a:prstGeom prst="rect">
            <a:avLst/>
          </a:prstGeom>
        </p:spPr>
      </p:pic>
    </p:spTree>
    <p:extLst>
      <p:ext uri="{BB962C8B-B14F-4D97-AF65-F5344CB8AC3E}">
        <p14:creationId xmlns:p14="http://schemas.microsoft.com/office/powerpoint/2010/main" val="3222489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Δραστηριότητα </a:t>
            </a:r>
            <a:r>
              <a:rPr lang="el-GR" dirty="0" smtClean="0"/>
              <a:t>(2/3</a:t>
            </a:r>
            <a:r>
              <a:rPr lang="el-GR" dirty="0"/>
              <a:t>)</a:t>
            </a:r>
            <a:endParaRPr lang="en-GB" dirty="0"/>
          </a:p>
        </p:txBody>
      </p:sp>
      <p:sp>
        <p:nvSpPr>
          <p:cNvPr id="3" name="Θέση περιεχομένου 2"/>
          <p:cNvSpPr>
            <a:spLocks noGrp="1"/>
          </p:cNvSpPr>
          <p:nvPr>
            <p:ph sz="half" idx="1"/>
          </p:nvPr>
        </p:nvSpPr>
        <p:spPr/>
        <p:txBody>
          <a:bodyPr/>
          <a:lstStyle/>
          <a:p>
            <a:pPr marL="0" indent="0">
              <a:buNone/>
            </a:pPr>
            <a:r>
              <a:rPr lang="el-GR" dirty="0">
                <a:solidFill>
                  <a:prstClr val="black"/>
                </a:solidFill>
              </a:rPr>
              <a:t>Το κάθε παιδί αφού ζωγραφίσει στο χαρτί του αυτά που </a:t>
            </a:r>
            <a:r>
              <a:rPr lang="el-GR" b="1" dirty="0"/>
              <a:t>δεν</a:t>
            </a:r>
            <a:r>
              <a:rPr lang="el-GR" b="1" dirty="0">
                <a:solidFill>
                  <a:srgbClr val="FF0000"/>
                </a:solidFill>
              </a:rPr>
              <a:t> </a:t>
            </a:r>
            <a:r>
              <a:rPr lang="el-GR" dirty="0">
                <a:solidFill>
                  <a:prstClr val="black"/>
                </a:solidFill>
              </a:rPr>
              <a:t>φοβάται, σηκώνεται και το κρεμάει με ξύλινο μανταλάκι στον κάθετο σπάγκο. </a:t>
            </a:r>
            <a:endParaRPr lang="en-GB" dirty="0"/>
          </a:p>
        </p:txBody>
      </p:sp>
      <p:pic>
        <p:nvPicPr>
          <p:cNvPr id="5" name="Θέση περιεχομένου 4" descr="Τα παιδιά κρεμούν τις ζωγραφιές τους."/>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r="16643"/>
          <a:stretch/>
        </p:blipFill>
        <p:spPr>
          <a:xfrm>
            <a:off x="4730823" y="1700808"/>
            <a:ext cx="3657601" cy="4421710"/>
          </a:xfrm>
          <a:prstGeom prst="rect">
            <a:avLst/>
          </a:prstGeom>
        </p:spPr>
      </p:pic>
    </p:spTree>
    <p:extLst>
      <p:ext uri="{BB962C8B-B14F-4D97-AF65-F5344CB8AC3E}">
        <p14:creationId xmlns:p14="http://schemas.microsoft.com/office/powerpoint/2010/main" val="1058316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Δραστηριότητα </a:t>
            </a:r>
            <a:r>
              <a:rPr lang="el-GR" dirty="0" smtClean="0"/>
              <a:t>(3/3</a:t>
            </a:r>
            <a:r>
              <a:rPr lang="el-GR" dirty="0"/>
              <a:t>)</a:t>
            </a:r>
            <a:endParaRPr lang="en-GB" dirty="0"/>
          </a:p>
        </p:txBody>
      </p:sp>
      <p:sp>
        <p:nvSpPr>
          <p:cNvPr id="3" name="Θέση περιεχομένου 2"/>
          <p:cNvSpPr>
            <a:spLocks noGrp="1"/>
          </p:cNvSpPr>
          <p:nvPr>
            <p:ph sz="half" idx="1"/>
          </p:nvPr>
        </p:nvSpPr>
        <p:spPr>
          <a:xfrm>
            <a:off x="457200" y="1600200"/>
            <a:ext cx="3610744" cy="4525963"/>
          </a:xfrm>
        </p:spPr>
        <p:txBody>
          <a:bodyPr/>
          <a:lstStyle/>
          <a:p>
            <a:pPr marL="0" indent="0">
              <a:buNone/>
            </a:pPr>
            <a:r>
              <a:rPr lang="el-GR" dirty="0" smtClean="0">
                <a:solidFill>
                  <a:prstClr val="black"/>
                </a:solidFill>
              </a:rPr>
              <a:t>Ταυτόχρονα</a:t>
            </a:r>
            <a:r>
              <a:rPr lang="el-GR" dirty="0">
                <a:solidFill>
                  <a:prstClr val="black"/>
                </a:solidFill>
              </a:rPr>
              <a:t>, τοποθετεί τον κύβο με το όνομα του στο κουτί των ΕΛΤΑ, για να κινηθεί ανοδικά η </a:t>
            </a:r>
            <a:r>
              <a:rPr lang="el-GR" dirty="0" err="1">
                <a:solidFill>
                  <a:prstClr val="black"/>
                </a:solidFill>
              </a:rPr>
              <a:t>Λελέκα</a:t>
            </a:r>
            <a:r>
              <a:rPr lang="el-GR" dirty="0">
                <a:solidFill>
                  <a:prstClr val="black"/>
                </a:solidFill>
              </a:rPr>
              <a:t>.</a:t>
            </a:r>
            <a:endParaRPr lang="en-US" dirty="0">
              <a:solidFill>
                <a:prstClr val="black"/>
              </a:solidFill>
            </a:endParaRPr>
          </a:p>
          <a:p>
            <a:pPr marL="0" indent="0">
              <a:buNone/>
            </a:pPr>
            <a:endParaRPr lang="en-GB" dirty="0"/>
          </a:p>
        </p:txBody>
      </p:sp>
      <p:pic>
        <p:nvPicPr>
          <p:cNvPr id="5" name="Content Placeholder 8" descr="Το καλαθάκι των ΕΛΤΑ γεμίζει με κύβους."/>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a:stretch/>
        </p:blipFill>
        <p:spPr>
          <a:xfrm>
            <a:off x="4355976" y="1772816"/>
            <a:ext cx="3978203" cy="3672408"/>
          </a:xfrm>
          <a:solidFill>
            <a:schemeClr val="accent2"/>
          </a:solidFill>
          <a:ln>
            <a:noFill/>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162221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8"/>
          <p:cNvSpPr>
            <a:spLocks noGrp="1"/>
          </p:cNvSpPr>
          <p:nvPr>
            <p:ph type="title"/>
          </p:nvPr>
        </p:nvSpPr>
        <p:spPr/>
        <p:txBody>
          <a:bodyPr>
            <a:normAutofit fontScale="90000"/>
          </a:bodyPr>
          <a:lstStyle/>
          <a:p>
            <a:r>
              <a:rPr lang="el-GR" dirty="0"/>
              <a:t>Κάποια από τα πράγματα που δεν φοβούνται τα </a:t>
            </a:r>
            <a:r>
              <a:rPr lang="el-GR" dirty="0" smtClean="0"/>
              <a:t>παιδιά</a:t>
            </a:r>
            <a:endParaRPr lang="en-GB" dirty="0"/>
          </a:p>
        </p:txBody>
      </p:sp>
      <p:sp>
        <p:nvSpPr>
          <p:cNvPr id="10" name="Θέση κειμένου 9"/>
          <p:cNvSpPr>
            <a:spLocks noGrp="1"/>
          </p:cNvSpPr>
          <p:nvPr>
            <p:ph type="body" idx="1"/>
          </p:nvPr>
        </p:nvSpPr>
        <p:spPr/>
        <p:txBody>
          <a:bodyPr/>
          <a:lstStyle/>
          <a:p>
            <a:r>
              <a:rPr lang="el-GR" dirty="0"/>
              <a:t>«Δεν φοβάμαι τους κλόουν</a:t>
            </a:r>
            <a:r>
              <a:rPr lang="el-GR" dirty="0" smtClean="0"/>
              <a:t>!»</a:t>
            </a:r>
            <a:endParaRPr lang="en-US" dirty="0"/>
          </a:p>
        </p:txBody>
      </p:sp>
      <p:sp>
        <p:nvSpPr>
          <p:cNvPr id="12" name="Θέση κειμένου 11"/>
          <p:cNvSpPr>
            <a:spLocks noGrp="1"/>
          </p:cNvSpPr>
          <p:nvPr>
            <p:ph type="body" sz="quarter" idx="3"/>
          </p:nvPr>
        </p:nvSpPr>
        <p:spPr/>
        <p:txBody>
          <a:bodyPr/>
          <a:lstStyle/>
          <a:p>
            <a:r>
              <a:rPr lang="el-GR" dirty="0"/>
              <a:t>«Δεν φοβάμαι το νερό</a:t>
            </a:r>
            <a:r>
              <a:rPr lang="el-GR" dirty="0" smtClean="0"/>
              <a:t>!»</a:t>
            </a:r>
            <a:endParaRPr lang="el-GR" dirty="0"/>
          </a:p>
        </p:txBody>
      </p:sp>
      <p:pic>
        <p:nvPicPr>
          <p:cNvPr id="14" name="Content Placeholder 6" descr="Ζωγραφιά - Ένας κλόουν."/>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a:stretch/>
        </p:blipFill>
        <p:spPr>
          <a:xfrm>
            <a:off x="1187624" y="2380571"/>
            <a:ext cx="2520280" cy="3736967"/>
          </a:xfrm>
          <a:solidFill>
            <a:schemeClr val="bg1"/>
          </a:solidFill>
          <a:ln w="12700" cap="flat" algn="ctr">
            <a:noFill/>
          </a:ln>
        </p:spPr>
      </p:pic>
      <p:pic>
        <p:nvPicPr>
          <p:cNvPr id="15" name="Picture 5" descr="Ζωγραφιά - Θάλασσα."/>
          <p:cNvPicPr>
            <a:picLocks noGrp="1" noChangeAspect="1"/>
          </p:cNvPicPr>
          <p:nvPr>
            <p:ph sz="quarter" idx="4"/>
          </p:nvPr>
        </p:nvPicPr>
        <p:blipFill rotWithShape="1">
          <a:blip r:embed="rId3" cstate="screen">
            <a:extLst>
              <a:ext uri="{28A0092B-C50C-407E-A947-70E740481C1C}">
                <a14:useLocalDpi xmlns:a14="http://schemas.microsoft.com/office/drawing/2010/main"/>
              </a:ext>
            </a:extLst>
          </a:blip>
          <a:srcRect l="6600" t="9033" r="4779" b="5558"/>
          <a:stretch/>
        </p:blipFill>
        <p:spPr bwMode="auto">
          <a:xfrm>
            <a:off x="4788024" y="2397001"/>
            <a:ext cx="3310494" cy="3714213"/>
          </a:xfrm>
          <a:prstGeom prst="rect">
            <a:avLst/>
          </a:prstGeom>
          <a:noFill/>
          <a:ln w="9525">
            <a:noFill/>
            <a:miter lim="800000"/>
            <a:headEnd/>
            <a:tailEnd/>
          </a:ln>
        </p:spPr>
      </p:pic>
    </p:spTree>
    <p:extLst>
      <p:ext uri="{BB962C8B-B14F-4D97-AF65-F5344CB8AC3E}">
        <p14:creationId xmlns:p14="http://schemas.microsoft.com/office/powerpoint/2010/main" val="164002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8"/>
          <p:cNvSpPr>
            <a:spLocks noGrp="1"/>
          </p:cNvSpPr>
          <p:nvPr>
            <p:ph type="title"/>
          </p:nvPr>
        </p:nvSpPr>
        <p:spPr/>
        <p:txBody>
          <a:bodyPr>
            <a:normAutofit fontScale="90000"/>
          </a:bodyPr>
          <a:lstStyle/>
          <a:p>
            <a:r>
              <a:rPr lang="el-GR" dirty="0"/>
              <a:t>Κάποια από τα πράγματα που δεν φοβούνται τα </a:t>
            </a:r>
            <a:r>
              <a:rPr lang="el-GR" dirty="0" smtClean="0"/>
              <a:t>παιδιά (1/3)</a:t>
            </a:r>
            <a:endParaRPr lang="en-GB" dirty="0"/>
          </a:p>
        </p:txBody>
      </p:sp>
      <p:sp>
        <p:nvSpPr>
          <p:cNvPr id="10" name="Θέση κειμένου 9"/>
          <p:cNvSpPr>
            <a:spLocks noGrp="1"/>
          </p:cNvSpPr>
          <p:nvPr>
            <p:ph type="body" idx="1"/>
          </p:nvPr>
        </p:nvSpPr>
        <p:spPr/>
        <p:txBody>
          <a:bodyPr/>
          <a:lstStyle/>
          <a:p>
            <a:pPr>
              <a:defRPr/>
            </a:pPr>
            <a:r>
              <a:rPr lang="el-GR" dirty="0"/>
              <a:t>«Δεν φοβάμαι </a:t>
            </a:r>
            <a:r>
              <a:rPr lang="el-GR" dirty="0" smtClean="0"/>
              <a:t>τη </a:t>
            </a:r>
            <a:r>
              <a:rPr lang="el-GR" dirty="0"/>
              <a:t>λάβα!»</a:t>
            </a:r>
            <a:endParaRPr lang="en-US" dirty="0"/>
          </a:p>
        </p:txBody>
      </p:sp>
      <p:sp>
        <p:nvSpPr>
          <p:cNvPr id="12" name="Θέση κειμένου 11"/>
          <p:cNvSpPr>
            <a:spLocks noGrp="1"/>
          </p:cNvSpPr>
          <p:nvPr>
            <p:ph type="body" sz="quarter" idx="3"/>
          </p:nvPr>
        </p:nvSpPr>
        <p:spPr/>
        <p:txBody>
          <a:bodyPr/>
          <a:lstStyle/>
          <a:p>
            <a:pPr>
              <a:defRPr/>
            </a:pPr>
            <a:r>
              <a:rPr lang="el-GR" dirty="0"/>
              <a:t>«Δεν φοβάμαι το σκοτάδι!»</a:t>
            </a:r>
            <a:endParaRPr lang="en-US" dirty="0"/>
          </a:p>
        </p:txBody>
      </p:sp>
      <p:pic>
        <p:nvPicPr>
          <p:cNvPr id="11" name="Picture 7" descr="Ζωγραφιά - Λάβα."/>
          <p:cNvPicPr>
            <a:picLocks noGrp="1" noChangeAspect="1"/>
          </p:cNvPicPr>
          <p:nvPr>
            <p:ph sz="half" idx="2"/>
          </p:nvPr>
        </p:nvPicPr>
        <p:blipFill>
          <a:blip r:embed="rId2"/>
          <a:srcRect/>
          <a:stretch>
            <a:fillRect/>
          </a:stretch>
        </p:blipFill>
        <p:spPr bwMode="auto">
          <a:xfrm>
            <a:off x="496258" y="2227517"/>
            <a:ext cx="3962072" cy="3852353"/>
          </a:xfrm>
          <a:prstGeom prst="rect">
            <a:avLst/>
          </a:prstGeom>
          <a:noFill/>
          <a:ln w="9525">
            <a:noFill/>
            <a:miter lim="800000"/>
            <a:headEnd/>
            <a:tailEnd/>
          </a:ln>
        </p:spPr>
      </p:pic>
      <p:pic>
        <p:nvPicPr>
          <p:cNvPr id="16" name="Content Placeholder 3" descr="Ζωγραφιά - Παιδάκι κοιμάται χωρίς φως αναμμένο."/>
          <p:cNvPicPr>
            <a:picLocks noGrp="1" noChangeAspect="1"/>
          </p:cNvPicPr>
          <p:nvPr>
            <p:ph sz="quarter" idx="4"/>
          </p:nvPr>
        </p:nvPicPr>
        <p:blipFill>
          <a:blip r:embed="rId3" cstate="screen">
            <a:extLst>
              <a:ext uri="{28A0092B-C50C-407E-A947-70E740481C1C}">
                <a14:useLocalDpi xmlns:a14="http://schemas.microsoft.com/office/drawing/2010/main"/>
              </a:ext>
            </a:extLst>
          </a:blip>
          <a:srcRect/>
          <a:stretch>
            <a:fillRect/>
          </a:stretch>
        </p:blipFill>
        <p:spPr>
          <a:xfrm>
            <a:off x="4817285" y="2201608"/>
            <a:ext cx="3298015" cy="3878262"/>
          </a:xfrm>
        </p:spPr>
      </p:pic>
    </p:spTree>
    <p:extLst>
      <p:ext uri="{BB962C8B-B14F-4D97-AF65-F5344CB8AC3E}">
        <p14:creationId xmlns:p14="http://schemas.microsoft.com/office/powerpoint/2010/main" val="157708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8"/>
          <p:cNvSpPr>
            <a:spLocks noGrp="1"/>
          </p:cNvSpPr>
          <p:nvPr>
            <p:ph type="title"/>
          </p:nvPr>
        </p:nvSpPr>
        <p:spPr/>
        <p:txBody>
          <a:bodyPr>
            <a:normAutofit fontScale="90000"/>
          </a:bodyPr>
          <a:lstStyle/>
          <a:p>
            <a:r>
              <a:rPr lang="el-GR" dirty="0"/>
              <a:t>Κάποια από τα πράγματα που δεν φοβούνται τα παιδιά </a:t>
            </a:r>
            <a:r>
              <a:rPr lang="el-GR" dirty="0" smtClean="0"/>
              <a:t>(2/3</a:t>
            </a:r>
            <a:r>
              <a:rPr lang="el-GR" dirty="0"/>
              <a:t>)</a:t>
            </a:r>
            <a:endParaRPr lang="en-GB" dirty="0"/>
          </a:p>
        </p:txBody>
      </p:sp>
      <p:sp>
        <p:nvSpPr>
          <p:cNvPr id="10" name="Θέση κειμένου 9"/>
          <p:cNvSpPr>
            <a:spLocks noGrp="1"/>
          </p:cNvSpPr>
          <p:nvPr>
            <p:ph type="body" idx="1"/>
          </p:nvPr>
        </p:nvSpPr>
        <p:spPr/>
        <p:txBody>
          <a:bodyPr/>
          <a:lstStyle/>
          <a:p>
            <a:pPr>
              <a:defRPr/>
            </a:pPr>
            <a:r>
              <a:rPr lang="el-GR" dirty="0"/>
              <a:t>«Δεν φοβάμαι</a:t>
            </a:r>
            <a:r>
              <a:rPr lang="en-US" dirty="0"/>
              <a:t> </a:t>
            </a:r>
            <a:r>
              <a:rPr lang="el-GR" dirty="0"/>
              <a:t>το ύψος!»</a:t>
            </a:r>
            <a:endParaRPr lang="en-US" dirty="0"/>
          </a:p>
        </p:txBody>
      </p:sp>
      <p:sp>
        <p:nvSpPr>
          <p:cNvPr id="12" name="Θέση κειμένου 11"/>
          <p:cNvSpPr>
            <a:spLocks noGrp="1"/>
          </p:cNvSpPr>
          <p:nvPr>
            <p:ph type="body" sz="quarter" idx="3"/>
          </p:nvPr>
        </p:nvSpPr>
        <p:spPr>
          <a:xfrm>
            <a:off x="4645025" y="1574252"/>
            <a:ext cx="4041775" cy="1422699"/>
          </a:xfrm>
        </p:spPr>
        <p:txBody>
          <a:bodyPr>
            <a:normAutofit/>
          </a:bodyPr>
          <a:lstStyle/>
          <a:p>
            <a:r>
              <a:rPr lang="el-GR" dirty="0">
                <a:solidFill>
                  <a:srgbClr val="000000"/>
                </a:solidFill>
                <a:cs typeface="Arial" charset="0"/>
              </a:rPr>
              <a:t>«Δεν φοβάμαι τους πυραύλους!» </a:t>
            </a:r>
            <a:endParaRPr lang="el-GR" dirty="0" smtClean="0">
              <a:solidFill>
                <a:srgbClr val="000000"/>
              </a:solidFill>
              <a:cs typeface="Arial" charset="0"/>
            </a:endParaRPr>
          </a:p>
          <a:p>
            <a:r>
              <a:rPr lang="el-GR" dirty="0" smtClean="0">
                <a:solidFill>
                  <a:srgbClr val="000000"/>
                </a:solidFill>
                <a:cs typeface="Arial" charset="0"/>
              </a:rPr>
              <a:t>(</a:t>
            </a:r>
            <a:r>
              <a:rPr lang="el-GR" dirty="0">
                <a:solidFill>
                  <a:srgbClr val="000000"/>
                </a:solidFill>
                <a:cs typeface="Arial" charset="0"/>
              </a:rPr>
              <a:t>Φάνης από Συρία)</a:t>
            </a:r>
            <a:endParaRPr lang="en-US" dirty="0">
              <a:solidFill>
                <a:srgbClr val="000000"/>
              </a:solidFill>
              <a:cs typeface="Arial" charset="0"/>
            </a:endParaRPr>
          </a:p>
        </p:txBody>
      </p:sp>
      <p:pic>
        <p:nvPicPr>
          <p:cNvPr id="14" name="Content Placeholder 6" descr="Ζωγραφιά - Ψηλό Σημείο"/>
          <p:cNvPicPr>
            <a:picLocks noGrp="1" noChangeAspect="1"/>
          </p:cNvPicPr>
          <p:nvPr>
            <p:ph sz="half" idx="2"/>
          </p:nvPr>
        </p:nvPicPr>
        <p:blipFill>
          <a:blip r:embed="rId2" cstate="screen">
            <a:extLst>
              <a:ext uri="{28A0092B-C50C-407E-A947-70E740481C1C}">
                <a14:useLocalDpi xmlns:a14="http://schemas.microsoft.com/office/drawing/2010/main"/>
              </a:ext>
            </a:extLst>
          </a:blip>
          <a:srcRect/>
          <a:stretch>
            <a:fillRect/>
          </a:stretch>
        </p:blipFill>
        <p:spPr>
          <a:xfrm>
            <a:off x="611560" y="2395580"/>
            <a:ext cx="3312368" cy="3708349"/>
          </a:xfrm>
          <a:solidFill>
            <a:schemeClr val="bg1"/>
          </a:solidFill>
          <a:ln w="12700" cap="flat" algn="ctr">
            <a:noFill/>
          </a:ln>
        </p:spPr>
      </p:pic>
      <p:pic>
        <p:nvPicPr>
          <p:cNvPr id="17" name="Picture 7" descr="Ζωγραφιά - Πύραυλος"/>
          <p:cNvPicPr>
            <a:picLocks noGrp="1" noChangeAspect="1"/>
          </p:cNvPicPr>
          <p:nvPr>
            <p:ph sz="quarter" idx="4"/>
          </p:nvPr>
        </p:nvPicPr>
        <p:blipFill rotWithShape="1">
          <a:blip r:embed="rId3" cstate="screen">
            <a:extLst>
              <a:ext uri="{28A0092B-C50C-407E-A947-70E740481C1C}">
                <a14:useLocalDpi xmlns:a14="http://schemas.microsoft.com/office/drawing/2010/main"/>
              </a:ext>
            </a:extLst>
          </a:blip>
          <a:srcRect/>
          <a:stretch/>
        </p:blipFill>
        <p:spPr bwMode="auto">
          <a:xfrm>
            <a:off x="4788024" y="3356992"/>
            <a:ext cx="2903743" cy="2746937"/>
          </a:xfrm>
          <a:prstGeom prst="rect">
            <a:avLst/>
          </a:prstGeom>
          <a:noFill/>
          <a:ln w="9525">
            <a:noFill/>
            <a:miter lim="800000"/>
            <a:headEnd/>
            <a:tailEnd/>
          </a:ln>
        </p:spPr>
      </p:pic>
    </p:spTree>
    <p:extLst>
      <p:ext uri="{BB962C8B-B14F-4D97-AF65-F5344CB8AC3E}">
        <p14:creationId xmlns:p14="http://schemas.microsoft.com/office/powerpoint/2010/main" val="12307911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8"/>
          <p:cNvSpPr>
            <a:spLocks noGrp="1"/>
          </p:cNvSpPr>
          <p:nvPr>
            <p:ph type="title"/>
          </p:nvPr>
        </p:nvSpPr>
        <p:spPr/>
        <p:txBody>
          <a:bodyPr>
            <a:normAutofit fontScale="90000"/>
          </a:bodyPr>
          <a:lstStyle/>
          <a:p>
            <a:r>
              <a:rPr lang="el-GR" dirty="0"/>
              <a:t>Κάποια από τα πράγματα που δεν φοβούνται τα παιδιά </a:t>
            </a:r>
            <a:r>
              <a:rPr lang="el-GR" dirty="0" smtClean="0"/>
              <a:t>(3/3</a:t>
            </a:r>
            <a:r>
              <a:rPr lang="el-GR" dirty="0"/>
              <a:t>)</a:t>
            </a:r>
            <a:endParaRPr lang="en-GB" dirty="0"/>
          </a:p>
        </p:txBody>
      </p:sp>
      <p:sp>
        <p:nvSpPr>
          <p:cNvPr id="10" name="Θέση κειμένου 9"/>
          <p:cNvSpPr>
            <a:spLocks noGrp="1"/>
          </p:cNvSpPr>
          <p:nvPr>
            <p:ph type="body" idx="1"/>
          </p:nvPr>
        </p:nvSpPr>
        <p:spPr>
          <a:xfrm>
            <a:off x="457200" y="1574254"/>
            <a:ext cx="3826768" cy="639762"/>
          </a:xfrm>
        </p:spPr>
        <p:txBody>
          <a:bodyPr/>
          <a:lstStyle/>
          <a:p>
            <a:pPr>
              <a:defRPr/>
            </a:pPr>
            <a:r>
              <a:rPr lang="el-GR" dirty="0" smtClean="0"/>
              <a:t>«Δεν φοβάμαι</a:t>
            </a:r>
            <a:r>
              <a:rPr lang="en-US" dirty="0" smtClean="0"/>
              <a:t> </a:t>
            </a:r>
            <a:r>
              <a:rPr lang="el-GR" dirty="0" smtClean="0"/>
              <a:t>το ύψος!»</a:t>
            </a:r>
            <a:endParaRPr lang="en-US" dirty="0"/>
          </a:p>
        </p:txBody>
      </p:sp>
      <p:pic>
        <p:nvPicPr>
          <p:cNvPr id="11" name="Picture 5" descr="Ζωγραφιά -  Νύχτα"/>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611560" y="2409476"/>
            <a:ext cx="3312368" cy="3488436"/>
          </a:xfrm>
          <a:prstGeom prst="rect">
            <a:avLst/>
          </a:prstGeom>
          <a:noFill/>
          <a:ln w="9525">
            <a:noFill/>
            <a:miter lim="800000"/>
            <a:headEnd/>
            <a:tailEnd/>
          </a:ln>
        </p:spPr>
      </p:pic>
      <p:sp>
        <p:nvSpPr>
          <p:cNvPr id="12" name="Θέση κειμένου 11"/>
          <p:cNvSpPr>
            <a:spLocks noGrp="1"/>
          </p:cNvSpPr>
          <p:nvPr>
            <p:ph type="body" sz="quarter" idx="3"/>
          </p:nvPr>
        </p:nvSpPr>
        <p:spPr>
          <a:xfrm>
            <a:off x="4499993" y="1574254"/>
            <a:ext cx="4186808" cy="639762"/>
          </a:xfrm>
        </p:spPr>
        <p:txBody>
          <a:bodyPr>
            <a:noAutofit/>
          </a:bodyPr>
          <a:lstStyle/>
          <a:p>
            <a:pPr>
              <a:defRPr/>
            </a:pPr>
            <a:r>
              <a:rPr lang="el-GR" dirty="0"/>
              <a:t>«Δεν φοβάμαι τα κουνούπια!»</a:t>
            </a:r>
            <a:endParaRPr lang="en-US" dirty="0"/>
          </a:p>
        </p:txBody>
      </p:sp>
      <p:pic>
        <p:nvPicPr>
          <p:cNvPr id="13" name="Content Placeholder 3" descr="Ζωγραφιά - Κουνούπια"/>
          <p:cNvPicPr>
            <a:picLocks noGrp="1" noChangeAspect="1"/>
          </p:cNvPicPr>
          <p:nvPr>
            <p:ph sz="quarter" idx="4"/>
          </p:nvPr>
        </p:nvPicPr>
        <p:blipFill>
          <a:blip r:embed="rId3"/>
          <a:srcRect/>
          <a:stretch>
            <a:fillRect/>
          </a:stretch>
        </p:blipFill>
        <p:spPr>
          <a:xfrm>
            <a:off x="4706408" y="2409475"/>
            <a:ext cx="3682016" cy="3488437"/>
          </a:xfrm>
        </p:spPr>
      </p:pic>
    </p:spTree>
    <p:extLst>
      <p:ext uri="{BB962C8B-B14F-4D97-AF65-F5344CB8AC3E}">
        <p14:creationId xmlns:p14="http://schemas.microsoft.com/office/powerpoint/2010/main" val="3380337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l-GR" dirty="0" smtClean="0"/>
              <a:t>Το τελικό </a:t>
            </a:r>
            <a:r>
              <a:rPr lang="el-GR" dirty="0"/>
              <a:t>α</a:t>
            </a:r>
            <a:r>
              <a:rPr lang="el-GR" dirty="0" smtClean="0"/>
              <a:t>ποτέλεσμα</a:t>
            </a:r>
            <a:endParaRPr lang="en-GB" dirty="0"/>
          </a:p>
        </p:txBody>
      </p:sp>
      <p:pic>
        <p:nvPicPr>
          <p:cNvPr id="8" name="Content Placeholder 7" descr="Η καμηλοπάρδαλη - κατασκευή και οιζωγραφιές των παιδιών."/>
          <p:cNvPicPr>
            <a:picLocks noGrp="1" noChangeAspect="1"/>
          </p:cNvPicPr>
          <p:nvPr>
            <p:ph idx="1"/>
          </p:nvPr>
        </p:nvPicPr>
        <p:blipFill>
          <a:blip r:embed="rId2"/>
          <a:srcRect/>
          <a:stretch>
            <a:fillRect/>
          </a:stretch>
        </p:blipFill>
        <p:spPr>
          <a:xfrm>
            <a:off x="1982552" y="1557338"/>
            <a:ext cx="5178896" cy="4525962"/>
          </a:xfrm>
        </p:spPr>
      </p:pic>
    </p:spTree>
    <p:extLst>
      <p:ext uri="{BB962C8B-B14F-4D97-AF65-F5344CB8AC3E}">
        <p14:creationId xmlns:p14="http://schemas.microsoft.com/office/powerpoint/2010/main" val="3727854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Λίγα λόγια για </a:t>
            </a:r>
            <a:r>
              <a:rPr lang="el-GR" dirty="0" smtClean="0"/>
              <a:t>τη δραστηριότητα (1/2)</a:t>
            </a:r>
            <a:endParaRPr lang="en-GB" dirty="0"/>
          </a:p>
        </p:txBody>
      </p:sp>
      <p:sp>
        <p:nvSpPr>
          <p:cNvPr id="8" name="Θέση περιεχομένου 7"/>
          <p:cNvSpPr>
            <a:spLocks noGrp="1"/>
          </p:cNvSpPr>
          <p:nvPr>
            <p:ph sz="half" idx="2"/>
          </p:nvPr>
        </p:nvSpPr>
        <p:spPr>
          <a:xfrm>
            <a:off x="2555776" y="1600200"/>
            <a:ext cx="6131024" cy="4525963"/>
          </a:xfrm>
        </p:spPr>
        <p:txBody>
          <a:bodyPr>
            <a:normAutofit/>
          </a:bodyPr>
          <a:lstStyle/>
          <a:p>
            <a:pPr marL="0" indent="0">
              <a:buNone/>
            </a:pPr>
            <a:r>
              <a:rPr lang="el-GR" dirty="0"/>
              <a:t>Στόχος μας είναι να διαχειριστούμε με παιγνιώδη τρόπο, το αντίστροφο συναίσθημα του φόβου. </a:t>
            </a:r>
            <a:endParaRPr lang="en-GB" dirty="0" smtClean="0"/>
          </a:p>
          <a:p>
            <a:pPr marL="0" indent="0">
              <a:buNone/>
            </a:pPr>
            <a:r>
              <a:rPr lang="el-GR" dirty="0" smtClean="0"/>
              <a:t>Δηλαδή</a:t>
            </a:r>
            <a:r>
              <a:rPr lang="el-GR" dirty="0"/>
              <a:t>, θέλουμε να ανακαλύψουμε τον </a:t>
            </a:r>
            <a:r>
              <a:rPr lang="el-GR" b="1" dirty="0"/>
              <a:t>μη-φόβο</a:t>
            </a:r>
            <a:r>
              <a:rPr lang="el-GR" dirty="0"/>
              <a:t> και να συνειδητοποιήσουμε όλα τα πράγματα που </a:t>
            </a:r>
            <a:r>
              <a:rPr lang="el-GR" b="1" dirty="0"/>
              <a:t>δεν</a:t>
            </a:r>
            <a:r>
              <a:rPr lang="el-GR" dirty="0"/>
              <a:t> φοβόμαστε και μας κάνουν ατρόμητους.</a:t>
            </a:r>
          </a:p>
          <a:p>
            <a:endParaRPr lang="en-GB" dirty="0"/>
          </a:p>
        </p:txBody>
      </p:sp>
      <p:pic>
        <p:nvPicPr>
          <p:cNvPr id="1026" name="Picture 2" descr="arrow, target icon"/>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bwMode="auto">
          <a:xfrm>
            <a:off x="971600" y="1700808"/>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5522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 </a:t>
            </a:r>
            <a:r>
              <a:rPr lang="el-GR" sz="2000" dirty="0" smtClean="0"/>
              <a:t>Αγγελική </a:t>
            </a:r>
            <a:r>
              <a:rPr lang="el-GR" sz="2000" dirty="0" err="1" smtClean="0"/>
              <a:t>Γιαννικοπούλου</a:t>
            </a:r>
            <a:r>
              <a:rPr lang="el-GR" sz="2000" dirty="0" smtClean="0"/>
              <a:t> 2015. </a:t>
            </a:r>
            <a:r>
              <a:rPr lang="el-GR" sz="2000" dirty="0"/>
              <a:t>Μαρία-Πηγή </a:t>
            </a:r>
            <a:r>
              <a:rPr lang="el-GR" sz="2000" dirty="0" err="1" smtClean="0"/>
              <a:t>Ευταξιοπούλου</a:t>
            </a:r>
            <a:r>
              <a:rPr lang="el-GR" sz="2000" smtClean="0"/>
              <a:t>. Αγγελική </a:t>
            </a:r>
            <a:r>
              <a:rPr lang="el-GR" sz="2000" dirty="0" err="1" smtClean="0"/>
              <a:t>Γιαννικοπούλου</a:t>
            </a:r>
            <a:r>
              <a:rPr lang="el-GR" sz="2000" dirty="0"/>
              <a:t>. «Το Εικονογραφημένο Βιβλίο στην Προσχολική </a:t>
            </a:r>
            <a:r>
              <a:rPr lang="el-GR" sz="2000" dirty="0" smtClean="0"/>
              <a:t>Εκπαίδευση. Συναισθήματα</a:t>
            </a:r>
            <a:r>
              <a:rPr lang="en-GB" sz="2000" dirty="0" smtClean="0"/>
              <a:t>. </a:t>
            </a:r>
            <a:r>
              <a:rPr lang="el-GR" sz="2000" dirty="0"/>
              <a:t>Η </a:t>
            </a:r>
            <a:r>
              <a:rPr lang="el-GR" sz="2000" dirty="0" err="1"/>
              <a:t>Λελέκα</a:t>
            </a:r>
            <a:r>
              <a:rPr lang="el-GR" sz="2000" dirty="0"/>
              <a:t> σηκώνει κεφάλι». Έκδοση: </a:t>
            </a:r>
            <a:r>
              <a:rPr lang="el-GR" sz="2000" dirty="0" smtClean="0"/>
              <a:t>1.0</a:t>
            </a:r>
            <a:r>
              <a:rPr lang="el-GR" sz="2000" dirty="0"/>
              <a:t>. Αθήνα </a:t>
            </a:r>
            <a:r>
              <a:rPr lang="el-GR" sz="2000" dirty="0" smtClean="0"/>
              <a:t>2015. </a:t>
            </a:r>
            <a:r>
              <a:rPr lang="el-GR" sz="2000" dirty="0"/>
              <a:t>Διαθέσιμο από τη δικτυακή διεύθυνση: </a:t>
            </a:r>
            <a:r>
              <a:rPr lang="en-GB" sz="2000" dirty="0">
                <a:hlinkClick r:id="rId3" tooltip="Ανοιχτό Μάθημα: Το Εικονογραφημένο Βιβλίο στην Προσχολική Εκπαίδευση"/>
              </a:rPr>
              <a:t>http://opencourses.uoa.gr/courses/ECD5/</a:t>
            </a:r>
            <a:r>
              <a:rPr lang="el-GR" sz="2000" dirty="0" smtClean="0"/>
              <a:t>.</a:t>
            </a:r>
            <a:endParaRPr lang="el-GR" sz="2000" dirty="0"/>
          </a:p>
          <a:p>
            <a:endParaRPr lang="el-GR" sz="2000" dirty="0"/>
          </a:p>
        </p:txBody>
      </p:sp>
    </p:spTree>
    <p:extLst>
      <p:ext uri="{BB962C8B-B14F-4D97-AF65-F5344CB8AC3E}">
        <p14:creationId xmlns:p14="http://schemas.microsoft.com/office/powerpoint/2010/main" val="19870207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a:t>
            </a:r>
            <a:r>
              <a:rPr lang="el-GR" sz="2000" dirty="0" smtClean="0"/>
              <a:t>Έκδοση. Εξαιρούνται </a:t>
            </a:r>
            <a:r>
              <a:rPr lang="el-GR" sz="2000" dirty="0"/>
              <a:t>τα αυτοτελή έργα τρίτων π.χ. φωτογραφίες, διαγράμματα </a:t>
            </a:r>
            <a:r>
              <a:rPr lang="el-GR" sz="2000" dirty="0" smtClean="0"/>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a:t>
            </a:r>
            <a:r>
              <a:rPr lang="el-GR" dirty="0" smtClean="0"/>
              <a:t>τη </a:t>
            </a:r>
            <a:r>
              <a:rPr lang="el-GR" dirty="0"/>
              <a:t>χρήση του έργου, για </a:t>
            </a:r>
            <a:r>
              <a:rPr lang="el-GR" dirty="0" smtClean="0"/>
              <a:t>τον </a:t>
            </a:r>
            <a:r>
              <a:rPr lang="el-GR" dirty="0"/>
              <a:t>διανομέα του έργου και </a:t>
            </a:r>
            <a:r>
              <a:rPr lang="el-GR" dirty="0" err="1" smtClean="0"/>
              <a:t>αδειοδόχο</a:t>
            </a:r>
            <a:r>
              <a:rPr lang="el-GR" dirty="0" smtClean="0"/>
              <a:t>.</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a:t>
            </a:r>
            <a:r>
              <a:rPr lang="el-GR" dirty="0" smtClean="0"/>
              <a:t>έργο.</a:t>
            </a:r>
            <a:endParaRPr lang="el-GR" dirty="0"/>
          </a:p>
          <a:p>
            <a:pPr marL="342900" lvl="0" indent="-342900">
              <a:buFont typeface="Arial" panose="020B0604020202020204" pitchFamily="34" charset="0"/>
              <a:buChar char="•"/>
            </a:pPr>
            <a:r>
              <a:rPr lang="el-GR" dirty="0"/>
              <a:t>που</a:t>
            </a:r>
            <a:r>
              <a:rPr lang="en-GB" dirty="0"/>
              <a:t> </a:t>
            </a:r>
            <a:r>
              <a:rPr lang="el-GR" dirty="0"/>
              <a:t>δεν προσπορίζει </a:t>
            </a:r>
            <a:r>
              <a:rPr lang="el-GR" dirty="0" smtClean="0"/>
              <a:t>στον </a:t>
            </a:r>
            <a:r>
              <a:rPr lang="el-GR" dirty="0"/>
              <a:t>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custDataLst>
      <p:tags r:id="rId1"/>
    </p:custDataLst>
    <p:extLst>
      <p:ext uri="{BB962C8B-B14F-4D97-AF65-F5344CB8AC3E}">
        <p14:creationId xmlns:p14="http://schemas.microsoft.com/office/powerpoint/2010/main" val="38879586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smtClean="0"/>
              <a:t>το Σημείωμα Αν</a:t>
            </a:r>
            <a:r>
              <a:rPr lang="en-US" sz="2000" dirty="0" smtClean="0"/>
              <a:t>α</a:t>
            </a:r>
            <a:r>
              <a:rPr lang="el-GR" sz="2000" dirty="0" smtClean="0"/>
              <a:t>φοράς,</a:t>
            </a:r>
            <a:endParaRPr lang="el-GR" sz="2000" dirty="0"/>
          </a:p>
          <a:p>
            <a:pPr lvl="1">
              <a:buFont typeface="Wingdings" panose="05000000000000000000" pitchFamily="2" charset="2"/>
              <a:buChar cha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a:buFont typeface="Wingdings" panose="05000000000000000000" pitchFamily="2" charset="2"/>
              <a:buChar char="§"/>
            </a:pPr>
            <a:r>
              <a:rPr lang="el-GR" sz="2000" dirty="0" smtClean="0"/>
              <a:t>τη δήλωση Διατήρησης 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a:buNone/>
            </a:pPr>
            <a:r>
              <a:rPr lang="el-GR" sz="2400" dirty="0"/>
              <a:t>μαζί με τους </a:t>
            </a:r>
            <a:r>
              <a:rPr lang="el-GR" sz="2400" dirty="0" smtClean="0"/>
              <a:t>συνοδευτικούς </a:t>
            </a:r>
            <a:r>
              <a:rPr lang="el-GR" sz="2400" dirty="0" err="1" smtClean="0"/>
              <a:t>υπερσυνδέσμους</a:t>
            </a:r>
            <a:r>
              <a:rPr lang="el-GR" sz="2400" dirty="0"/>
              <a:t>.</a:t>
            </a:r>
          </a:p>
          <a:p>
            <a:endParaRPr lang="el-GR" sz="2000" dirty="0"/>
          </a:p>
        </p:txBody>
      </p:sp>
    </p:spTree>
    <p:extLst>
      <p:ext uri="{BB962C8B-B14F-4D97-AF65-F5344CB8AC3E}">
        <p14:creationId xmlns:p14="http://schemas.microsoft.com/office/powerpoint/2010/main" val="33176456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dirty="0" smtClean="0"/>
              <a:t>Εικόνα 1, 2, 3, 4, 5: Εξώφυλλο και ενδεικτικές σελίδες του βιβλίου</a:t>
            </a:r>
            <a:r>
              <a:rPr lang="en-GB" sz="2000" dirty="0" smtClean="0"/>
              <a:t> </a:t>
            </a:r>
            <a:r>
              <a:rPr lang="el-GR" sz="2000" dirty="0" smtClean="0"/>
              <a:t>«</a:t>
            </a:r>
            <a:r>
              <a:rPr lang="el-GR" sz="2000" dirty="0" smtClean="0">
                <a:hlinkClick r:id="rId3"/>
              </a:rPr>
              <a:t>Η </a:t>
            </a:r>
            <a:r>
              <a:rPr lang="el-GR" sz="2000" dirty="0" err="1">
                <a:hlinkClick r:id="rId3"/>
              </a:rPr>
              <a:t>Λελέκα</a:t>
            </a:r>
            <a:r>
              <a:rPr lang="el-GR" sz="2000" dirty="0">
                <a:hlinkClick r:id="rId3"/>
              </a:rPr>
              <a:t> σηκώνει </a:t>
            </a:r>
            <a:r>
              <a:rPr lang="el-GR" sz="2000" dirty="0" smtClean="0">
                <a:hlinkClick r:id="rId3"/>
              </a:rPr>
              <a:t>κεφάλι</a:t>
            </a:r>
            <a:r>
              <a:rPr lang="el-GR" sz="2000" dirty="0" smtClean="0"/>
              <a:t>» </a:t>
            </a:r>
            <a:r>
              <a:rPr lang="el-GR" sz="2000" dirty="0"/>
              <a:t>/ Ανδρέας </a:t>
            </a:r>
            <a:r>
              <a:rPr lang="el-GR" sz="2000" dirty="0" err="1"/>
              <a:t>Αρματάς</a:t>
            </a:r>
            <a:r>
              <a:rPr lang="el-GR" sz="2000" dirty="0"/>
              <a:t> · εικονογράφηση </a:t>
            </a:r>
            <a:r>
              <a:rPr lang="el-GR" sz="2000" dirty="0" err="1"/>
              <a:t>Φραντσέσκα</a:t>
            </a:r>
            <a:r>
              <a:rPr lang="el-GR" sz="2000" dirty="0"/>
              <a:t> </a:t>
            </a:r>
            <a:r>
              <a:rPr lang="el-GR" sz="2000" dirty="0" err="1"/>
              <a:t>Ασσιρέλλι</a:t>
            </a:r>
            <a:r>
              <a:rPr lang="el-GR" sz="2000" dirty="0"/>
              <a:t>. - 2η </a:t>
            </a:r>
            <a:r>
              <a:rPr lang="el-GR" sz="2000" dirty="0" err="1"/>
              <a:t>έκδ</a:t>
            </a:r>
            <a:r>
              <a:rPr lang="el-GR" sz="2000" dirty="0"/>
              <a:t>. - Αθήνα : Εκδόσεις Πατάκη, 2015</a:t>
            </a:r>
            <a:r>
              <a:rPr lang="el-GR" sz="2000" dirty="0" smtClean="0"/>
              <a:t>.</a:t>
            </a:r>
            <a:r>
              <a:rPr lang="en-US" sz="2000" dirty="0" smtClean="0"/>
              <a:t> </a:t>
            </a:r>
            <a:r>
              <a:rPr lang="en-GB" sz="2000" dirty="0" err="1" smtClean="0"/>
              <a:t>Biblionet</a:t>
            </a:r>
            <a:r>
              <a:rPr lang="en-GB" sz="2000" dirty="0" smtClean="0"/>
              <a:t>.</a:t>
            </a:r>
            <a:endParaRPr lang="el-GR" sz="2000" dirty="0"/>
          </a:p>
          <a:p>
            <a:pPr marL="0" indent="0">
              <a:buNone/>
            </a:pPr>
            <a:r>
              <a:rPr lang="en-GB" sz="2000" dirty="0" smtClean="0"/>
              <a:t> </a:t>
            </a:r>
            <a:endParaRPr lang="el-GR" sz="2000" dirty="0">
              <a:solidFill>
                <a:srgbClr val="FF0000"/>
              </a:solidFill>
            </a:endParaRPr>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Λίγα λόγια για </a:t>
            </a:r>
            <a:r>
              <a:rPr lang="el-GR" dirty="0" smtClean="0"/>
              <a:t>τη δραστηριότητα (2/2)</a:t>
            </a:r>
            <a:endParaRPr lang="en-GB" dirty="0"/>
          </a:p>
        </p:txBody>
      </p:sp>
      <p:sp>
        <p:nvSpPr>
          <p:cNvPr id="4" name="Θέση περιεχομένου 3"/>
          <p:cNvSpPr>
            <a:spLocks noGrp="1"/>
          </p:cNvSpPr>
          <p:nvPr>
            <p:ph sz="half" idx="2"/>
          </p:nvPr>
        </p:nvSpPr>
        <p:spPr>
          <a:xfrm>
            <a:off x="3563888" y="1600200"/>
            <a:ext cx="5122912" cy="4525963"/>
          </a:xfrm>
        </p:spPr>
        <p:txBody>
          <a:bodyPr>
            <a:noAutofit/>
          </a:bodyPr>
          <a:lstStyle/>
          <a:p>
            <a:pPr marL="0" indent="0">
              <a:buNone/>
              <a:tabLst>
                <a:tab pos="1789113" algn="l"/>
              </a:tabLst>
              <a:defRPr/>
            </a:pPr>
            <a:r>
              <a:rPr lang="el-GR" sz="2500" dirty="0"/>
              <a:t>Διαβάζουμε στα παιδιά το βραβευμένο βιβλίο του Ανδρέα </a:t>
            </a:r>
            <a:r>
              <a:rPr lang="el-GR" sz="2500" dirty="0" err="1"/>
              <a:t>Αρματά</a:t>
            </a:r>
            <a:r>
              <a:rPr lang="el-GR" sz="2500" dirty="0"/>
              <a:t> </a:t>
            </a:r>
            <a:r>
              <a:rPr lang="el-GR" sz="2500" b="1" dirty="0"/>
              <a:t>«Η </a:t>
            </a:r>
            <a:r>
              <a:rPr lang="el-GR" sz="2500" b="1" dirty="0" err="1"/>
              <a:t>Λελέκα</a:t>
            </a:r>
            <a:r>
              <a:rPr lang="el-GR" sz="2500" b="1" dirty="0"/>
              <a:t> σηκώνει κεφάλι»</a:t>
            </a:r>
            <a:r>
              <a:rPr lang="el-GR" sz="2500" dirty="0"/>
              <a:t>, το οποίο μιλάει για </a:t>
            </a:r>
            <a:r>
              <a:rPr lang="el-GR" sz="2500" dirty="0" smtClean="0"/>
              <a:t>τη </a:t>
            </a:r>
            <a:r>
              <a:rPr lang="el-GR" sz="2500" dirty="0" err="1"/>
              <a:t>Λελέκα</a:t>
            </a:r>
            <a:r>
              <a:rPr lang="el-GR" sz="2500" dirty="0"/>
              <a:t>, μία μικρή καμηλοπάρδαλη, που φοβάται το ύψος. Ωστόσο στην πορεία, ανακαλύπτει με τη βοήθεια των φίλων της, ότι υπάρχουν πολύ περισσότερα πράγματα που δεν φοβάται, όπως το νερό, το σκοτάδι και τα ποντίκια και τελικά καταφέρνει και σηκώνει κεφάλι στον φόβο. </a:t>
            </a:r>
            <a:endParaRPr lang="en-US" sz="2500" dirty="0"/>
          </a:p>
          <a:p>
            <a:pPr>
              <a:tabLst>
                <a:tab pos="1789113" algn="l"/>
              </a:tabLst>
            </a:pPr>
            <a:endParaRPr lang="en-GB" sz="2500" dirty="0"/>
          </a:p>
          <a:p>
            <a:endParaRPr lang="en-GB" sz="2500" dirty="0"/>
          </a:p>
        </p:txBody>
      </p:sp>
      <p:pic>
        <p:nvPicPr>
          <p:cNvPr id="7" name="Content Placeholder 4" descr="Λελέκα, η καμηλοπάρδαλη."/>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a:stretch/>
        </p:blipFill>
        <p:spPr>
          <a:xfrm>
            <a:off x="457200" y="1600199"/>
            <a:ext cx="2653878" cy="4277073"/>
          </a:xfrm>
        </p:spPr>
      </p:pic>
      <p:sp>
        <p:nvSpPr>
          <p:cNvPr id="5" name="TextBox 4"/>
          <p:cNvSpPr txBox="1"/>
          <p:nvPr/>
        </p:nvSpPr>
        <p:spPr>
          <a:xfrm>
            <a:off x="2771800" y="5924271"/>
            <a:ext cx="472173" cy="360040"/>
          </a:xfrm>
          <a:prstGeom prst="rect">
            <a:avLst/>
          </a:prstGeom>
        </p:spPr>
        <p:txBody>
          <a:bodyPr vert="horz" wrap="square" lIns="91440" tIns="45720" rIns="91440" bIns="45720" rtlCol="0" anchor="ctr">
            <a:noAutofit/>
          </a:bodyPr>
          <a:lstStyle/>
          <a:p>
            <a:r>
              <a:rPr lang="el-GR" b="1" dirty="0" smtClean="0">
                <a:latin typeface="+mj-lt"/>
              </a:rPr>
              <a:t>[</a:t>
            </a:r>
            <a:r>
              <a:rPr lang="en-GB" b="1" dirty="0" smtClean="0">
                <a:latin typeface="+mj-lt"/>
              </a:rPr>
              <a:t>2</a:t>
            </a:r>
            <a:r>
              <a:rPr lang="el-GR" b="1" dirty="0" smtClean="0">
                <a:latin typeface="+mj-lt"/>
              </a:rPr>
              <a:t>]</a:t>
            </a:r>
          </a:p>
        </p:txBody>
      </p:sp>
    </p:spTree>
    <p:custDataLst>
      <p:tags r:id="rId1"/>
    </p:custDataLst>
    <p:extLst>
      <p:ext uri="{BB962C8B-B14F-4D97-AF65-F5344CB8AC3E}">
        <p14:creationId xmlns:p14="http://schemas.microsoft.com/office/powerpoint/2010/main" val="3432583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Απόσπασμα από το βιβλίο (1/3)</a:t>
            </a:r>
            <a:endParaRPr lang="en-GB" dirty="0"/>
          </a:p>
        </p:txBody>
      </p:sp>
      <p:pic>
        <p:nvPicPr>
          <p:cNvPr id="5" name="Content Placeholder 6" descr="[DECORATIVE]"/>
          <p:cNvPicPr>
            <a:picLocks noGrp="1" noChangeAspect="1"/>
          </p:cNvPicPr>
          <p:nvPr>
            <p:ph sz="half" idx="1"/>
          </p:nvPr>
        </p:nvPicPr>
        <p:blipFill>
          <a:blip r:embed="rId3" cstate="screen">
            <a:extLst>
              <a:ext uri="{28A0092B-C50C-407E-A947-70E740481C1C}">
                <a14:useLocalDpi xmlns:a14="http://schemas.microsoft.com/office/drawing/2010/main"/>
              </a:ext>
            </a:extLst>
          </a:blip>
          <a:srcRect/>
          <a:stretch>
            <a:fillRect/>
          </a:stretch>
        </p:blipFill>
        <p:spPr>
          <a:xfrm>
            <a:off x="524487" y="1600201"/>
            <a:ext cx="2782229" cy="4349080"/>
          </a:xfrm>
        </p:spPr>
      </p:pic>
      <p:sp>
        <p:nvSpPr>
          <p:cNvPr id="7" name="Θέση περιεχομένου 6"/>
          <p:cNvSpPr>
            <a:spLocks noGrp="1"/>
          </p:cNvSpPr>
          <p:nvPr>
            <p:ph sz="half" idx="2"/>
          </p:nvPr>
        </p:nvSpPr>
        <p:spPr>
          <a:xfrm>
            <a:off x="3635896" y="1600200"/>
            <a:ext cx="5050904" cy="4525963"/>
          </a:xfrm>
        </p:spPr>
        <p:txBody>
          <a:bodyPr>
            <a:noAutofit/>
          </a:bodyPr>
          <a:lstStyle/>
          <a:p>
            <a:pPr marL="0" indent="0">
              <a:buNone/>
            </a:pPr>
            <a:r>
              <a:rPr lang="el-GR" sz="2400" dirty="0"/>
              <a:t>«</a:t>
            </a:r>
            <a:r>
              <a:rPr lang="el-GR" sz="2400" dirty="0" err="1"/>
              <a:t>Μμμμ</a:t>
            </a:r>
            <a:r>
              <a:rPr lang="el-GR" sz="2400" dirty="0"/>
              <a:t>!» φώναξε ο </a:t>
            </a:r>
            <a:r>
              <a:rPr lang="el-GR" sz="2400" dirty="0" err="1"/>
              <a:t>Γκρίμο</a:t>
            </a:r>
            <a:r>
              <a:rPr lang="el-GR" sz="2400" dirty="0"/>
              <a:t>. «Μη σβήσεις το φώς, φοβάμαι το σκοτάδι!»</a:t>
            </a:r>
          </a:p>
          <a:p>
            <a:pPr marL="0" indent="0">
              <a:buNone/>
            </a:pPr>
            <a:r>
              <a:rPr lang="el-GR" sz="2400" dirty="0"/>
              <a:t>«Αλήθεια;» απόρησε η </a:t>
            </a:r>
            <a:r>
              <a:rPr lang="el-GR" sz="2400" dirty="0" err="1"/>
              <a:t>Λελέκα</a:t>
            </a:r>
            <a:r>
              <a:rPr lang="el-GR" sz="2400" dirty="0"/>
              <a:t>. «Δεν το ήξερα, συγγνώμη</a:t>
            </a:r>
            <a:r>
              <a:rPr lang="el-GR" sz="2400" dirty="0" smtClean="0"/>
              <a:t>.»</a:t>
            </a:r>
          </a:p>
          <a:p>
            <a:pPr marL="0" indent="0">
              <a:buNone/>
              <a:defRPr/>
            </a:pPr>
            <a:r>
              <a:rPr lang="el-GR" sz="2400" dirty="0"/>
              <a:t>«Εσύ </a:t>
            </a:r>
            <a:r>
              <a:rPr lang="el-GR" sz="2400" dirty="0" err="1"/>
              <a:t>Λελέκα</a:t>
            </a:r>
            <a:r>
              <a:rPr lang="el-GR" sz="2400" dirty="0"/>
              <a:t>, δεν φοβάσαι το σκοτάδι</a:t>
            </a:r>
            <a:r>
              <a:rPr lang="en-US" sz="2400" dirty="0"/>
              <a:t>;</a:t>
            </a:r>
            <a:r>
              <a:rPr lang="el-GR" sz="2400" dirty="0"/>
              <a:t>»</a:t>
            </a:r>
          </a:p>
          <a:p>
            <a:pPr marL="0" indent="0">
              <a:buNone/>
              <a:defRPr/>
            </a:pPr>
            <a:r>
              <a:rPr lang="el-GR" sz="2400" dirty="0"/>
              <a:t>«Όχι, πάντα με κλειστό το φώς κοιμάμαι.»</a:t>
            </a:r>
          </a:p>
          <a:p>
            <a:pPr marL="0" indent="0">
              <a:buNone/>
              <a:defRPr/>
            </a:pPr>
            <a:r>
              <a:rPr lang="el-GR" sz="2400" dirty="0"/>
              <a:t>«Τελικά, δεν είσαι και τόσο </a:t>
            </a:r>
            <a:r>
              <a:rPr lang="el-GR" sz="2400" dirty="0" err="1"/>
              <a:t>φοβιτσιάρα</a:t>
            </a:r>
            <a:r>
              <a:rPr lang="el-GR" sz="2400" dirty="0"/>
              <a:t>!», είπε με θαυμασμό ο </a:t>
            </a:r>
            <a:r>
              <a:rPr lang="el-GR" sz="2400" dirty="0" err="1"/>
              <a:t>Γκρίμο</a:t>
            </a:r>
            <a:r>
              <a:rPr lang="el-GR" sz="2400" dirty="0"/>
              <a:t>!</a:t>
            </a:r>
            <a:endParaRPr lang="en-US" sz="2400" dirty="0"/>
          </a:p>
          <a:p>
            <a:endParaRPr lang="el-GR" sz="2400" dirty="0"/>
          </a:p>
          <a:p>
            <a:endParaRPr lang="en-GB" sz="2400" dirty="0"/>
          </a:p>
        </p:txBody>
      </p:sp>
      <p:sp>
        <p:nvSpPr>
          <p:cNvPr id="6" name="TextBox 5"/>
          <p:cNvSpPr txBox="1"/>
          <p:nvPr/>
        </p:nvSpPr>
        <p:spPr>
          <a:xfrm>
            <a:off x="2987824" y="5949280"/>
            <a:ext cx="472173" cy="360040"/>
          </a:xfrm>
          <a:prstGeom prst="rect">
            <a:avLst/>
          </a:prstGeom>
        </p:spPr>
        <p:txBody>
          <a:bodyPr vert="horz" wrap="square" lIns="91440" tIns="45720" rIns="91440" bIns="45720" rtlCol="0" anchor="ctr">
            <a:noAutofit/>
          </a:bodyPr>
          <a:lstStyle/>
          <a:p>
            <a:r>
              <a:rPr lang="el-GR" b="1" dirty="0" smtClean="0">
                <a:latin typeface="+mj-lt"/>
              </a:rPr>
              <a:t>[</a:t>
            </a:r>
            <a:r>
              <a:rPr lang="en-GB" b="1" dirty="0" smtClean="0">
                <a:latin typeface="+mj-lt"/>
              </a:rPr>
              <a:t>3</a:t>
            </a:r>
            <a:r>
              <a:rPr lang="el-GR" b="1" dirty="0" smtClean="0">
                <a:latin typeface="+mj-lt"/>
              </a:rPr>
              <a:t>]</a:t>
            </a:r>
          </a:p>
        </p:txBody>
      </p:sp>
    </p:spTree>
    <p:custDataLst>
      <p:tags r:id="rId1"/>
    </p:custDataLst>
    <p:extLst>
      <p:ext uri="{BB962C8B-B14F-4D97-AF65-F5344CB8AC3E}">
        <p14:creationId xmlns:p14="http://schemas.microsoft.com/office/powerpoint/2010/main" val="681684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Απόσπασμα από το </a:t>
            </a:r>
            <a:r>
              <a:rPr lang="el-GR" dirty="0" smtClean="0"/>
              <a:t>βιβλίο (2/3)</a:t>
            </a:r>
            <a:endParaRPr lang="en-GB" dirty="0"/>
          </a:p>
        </p:txBody>
      </p:sp>
      <p:sp>
        <p:nvSpPr>
          <p:cNvPr id="4" name="Θέση περιεχομένου 3"/>
          <p:cNvSpPr>
            <a:spLocks noGrp="1"/>
          </p:cNvSpPr>
          <p:nvPr>
            <p:ph sz="half" idx="2"/>
          </p:nvPr>
        </p:nvSpPr>
        <p:spPr>
          <a:xfrm>
            <a:off x="3995936" y="1600200"/>
            <a:ext cx="4690864" cy="4525963"/>
          </a:xfrm>
        </p:spPr>
        <p:txBody>
          <a:bodyPr>
            <a:noAutofit/>
          </a:bodyPr>
          <a:lstStyle/>
          <a:p>
            <a:pPr marL="0" indent="0">
              <a:buNone/>
              <a:defRPr/>
            </a:pPr>
            <a:r>
              <a:rPr lang="el-GR" sz="2400" dirty="0"/>
              <a:t>«Πώς κι εσύ δεν φοβάσαι τα ποντίκια</a:t>
            </a:r>
            <a:r>
              <a:rPr lang="en-US" sz="2400" dirty="0"/>
              <a:t>;</a:t>
            </a:r>
            <a:r>
              <a:rPr lang="el-GR" sz="2400" dirty="0"/>
              <a:t>»</a:t>
            </a:r>
          </a:p>
          <a:p>
            <a:pPr marL="0" indent="0">
              <a:buNone/>
              <a:defRPr/>
            </a:pPr>
            <a:r>
              <a:rPr lang="el-GR" sz="2400" dirty="0"/>
              <a:t>«Δεν ξέρω» απάντησε η </a:t>
            </a:r>
            <a:r>
              <a:rPr lang="el-GR" sz="2400" dirty="0" err="1"/>
              <a:t>Λελέκα</a:t>
            </a:r>
            <a:r>
              <a:rPr lang="el-GR" sz="2400" dirty="0"/>
              <a:t> «απλώς δεν τα φοβάμαι</a:t>
            </a:r>
            <a:r>
              <a:rPr lang="el-GR" sz="2400" dirty="0" smtClean="0"/>
              <a:t>!».</a:t>
            </a:r>
          </a:p>
          <a:p>
            <a:pPr marL="0" indent="0">
              <a:buNone/>
              <a:defRPr/>
            </a:pPr>
            <a:r>
              <a:rPr lang="el-GR" sz="2400" dirty="0"/>
              <a:t>«Τελικά, δεν είσαι και τόσο </a:t>
            </a:r>
            <a:r>
              <a:rPr lang="el-GR" sz="2400" dirty="0" err="1"/>
              <a:t>φοβιτσιάρα</a:t>
            </a:r>
            <a:r>
              <a:rPr lang="el-GR" sz="2400" dirty="0"/>
              <a:t>!» είπε με δυνατή φωνή ο Ηλίας ο ελέφαντας</a:t>
            </a:r>
            <a:r>
              <a:rPr lang="el-GR" sz="2400" dirty="0" smtClean="0"/>
              <a:t>.</a:t>
            </a:r>
          </a:p>
          <a:p>
            <a:pPr marL="0" indent="0">
              <a:buNone/>
              <a:defRPr/>
            </a:pPr>
            <a:r>
              <a:rPr lang="el-GR" sz="2400" b="1" dirty="0"/>
              <a:t>Η </a:t>
            </a:r>
            <a:r>
              <a:rPr lang="el-GR" sz="2400" b="1" dirty="0" err="1"/>
              <a:t>Λελέκα</a:t>
            </a:r>
            <a:r>
              <a:rPr lang="el-GR" sz="2400" b="1" dirty="0"/>
              <a:t>, άρχισε να πιστεύει περισσότερο στον εαυτό της. Όσο περισσότερο πίστευε στον εαυτό της, τόσο πιο ψηλά σήκωνε το κεφάλι της.</a:t>
            </a:r>
            <a:endParaRPr lang="en-US" sz="2400" b="1" dirty="0"/>
          </a:p>
          <a:p>
            <a:pPr marL="0" indent="0">
              <a:buNone/>
              <a:defRPr/>
            </a:pPr>
            <a:endParaRPr lang="el-GR" sz="2400" dirty="0"/>
          </a:p>
          <a:p>
            <a:pPr marL="0" indent="0">
              <a:buNone/>
              <a:defRPr/>
            </a:pPr>
            <a:endParaRPr lang="en-US" sz="2400" dirty="0"/>
          </a:p>
          <a:p>
            <a:endParaRPr lang="en-GB" sz="2400" dirty="0"/>
          </a:p>
        </p:txBody>
      </p:sp>
      <p:pic>
        <p:nvPicPr>
          <p:cNvPr id="7" name="Content Placeholder 6" descr="[DECORATIVE]"/>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a:stretch/>
        </p:blipFill>
        <p:spPr>
          <a:xfrm>
            <a:off x="491886" y="1600201"/>
            <a:ext cx="3071158" cy="4421088"/>
          </a:xfrm>
          <a:ln>
            <a:noFill/>
          </a:ln>
        </p:spPr>
        <p:style>
          <a:lnRef idx="2">
            <a:schemeClr val="dk1"/>
          </a:lnRef>
          <a:fillRef idx="1">
            <a:schemeClr val="lt1"/>
          </a:fillRef>
          <a:effectRef idx="0">
            <a:schemeClr val="dk1"/>
          </a:effectRef>
          <a:fontRef idx="minor">
            <a:schemeClr val="dk1"/>
          </a:fontRef>
        </p:style>
      </p:pic>
      <p:sp>
        <p:nvSpPr>
          <p:cNvPr id="5" name="TextBox 4"/>
          <p:cNvSpPr txBox="1"/>
          <p:nvPr/>
        </p:nvSpPr>
        <p:spPr>
          <a:xfrm>
            <a:off x="3235731" y="6021288"/>
            <a:ext cx="472173" cy="360040"/>
          </a:xfrm>
          <a:prstGeom prst="rect">
            <a:avLst/>
          </a:prstGeom>
        </p:spPr>
        <p:txBody>
          <a:bodyPr vert="horz" wrap="square" lIns="91440" tIns="45720" rIns="91440" bIns="45720" rtlCol="0" anchor="ctr">
            <a:noAutofit/>
          </a:bodyPr>
          <a:lstStyle/>
          <a:p>
            <a:r>
              <a:rPr lang="el-GR" b="1" dirty="0" smtClean="0">
                <a:latin typeface="+mj-lt"/>
              </a:rPr>
              <a:t>[</a:t>
            </a:r>
            <a:r>
              <a:rPr lang="en-GB" b="1" dirty="0" smtClean="0">
                <a:latin typeface="+mj-lt"/>
              </a:rPr>
              <a:t>4</a:t>
            </a:r>
            <a:r>
              <a:rPr lang="el-GR" b="1" dirty="0" smtClean="0">
                <a:latin typeface="+mj-lt"/>
              </a:rPr>
              <a:t>]</a:t>
            </a:r>
          </a:p>
        </p:txBody>
      </p:sp>
    </p:spTree>
    <p:custDataLst>
      <p:tags r:id="rId1"/>
    </p:custDataLst>
    <p:extLst>
      <p:ext uri="{BB962C8B-B14F-4D97-AF65-F5344CB8AC3E}">
        <p14:creationId xmlns:p14="http://schemas.microsoft.com/office/powerpoint/2010/main" val="2135229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Απόσπασμα από το </a:t>
            </a:r>
            <a:r>
              <a:rPr lang="el-GR" dirty="0" smtClean="0"/>
              <a:t>βιβλίο (3/3)</a:t>
            </a:r>
            <a:endParaRPr lang="en-GB" dirty="0"/>
          </a:p>
        </p:txBody>
      </p:sp>
      <p:sp>
        <p:nvSpPr>
          <p:cNvPr id="4" name="Θέση περιεχομένου 3"/>
          <p:cNvSpPr>
            <a:spLocks noGrp="1"/>
          </p:cNvSpPr>
          <p:nvPr>
            <p:ph sz="half" idx="2"/>
          </p:nvPr>
        </p:nvSpPr>
        <p:spPr>
          <a:xfrm>
            <a:off x="4499992" y="1600200"/>
            <a:ext cx="4186808" cy="4525963"/>
          </a:xfrm>
        </p:spPr>
        <p:txBody>
          <a:bodyPr>
            <a:noAutofit/>
          </a:bodyPr>
          <a:lstStyle/>
          <a:p>
            <a:pPr marL="0" indent="0">
              <a:buNone/>
              <a:defRPr/>
            </a:pPr>
            <a:r>
              <a:rPr lang="el-GR" sz="2600" dirty="0"/>
              <a:t>«Εσύ δεν φοβάσαι το νερό</a:t>
            </a:r>
            <a:r>
              <a:rPr lang="en-US" sz="2600" dirty="0"/>
              <a:t>;</a:t>
            </a:r>
            <a:r>
              <a:rPr lang="el-GR" sz="2600" dirty="0"/>
              <a:t>», ρώτησε η γάτα η Μελίνα.</a:t>
            </a:r>
            <a:endParaRPr lang="en-US" sz="2600" dirty="0"/>
          </a:p>
          <a:p>
            <a:pPr marL="0" indent="0">
              <a:buNone/>
              <a:defRPr/>
            </a:pPr>
            <a:r>
              <a:rPr lang="el-GR" sz="2600" dirty="0"/>
              <a:t>«</a:t>
            </a:r>
            <a:r>
              <a:rPr lang="en-US" sz="2600" dirty="0"/>
              <a:t>‘Ox</a:t>
            </a:r>
            <a:r>
              <a:rPr lang="el-GR" sz="2600" dirty="0"/>
              <a:t>ι!», απάντησε η </a:t>
            </a:r>
            <a:r>
              <a:rPr lang="el-GR" sz="2600" dirty="0" err="1"/>
              <a:t>Λελέκα</a:t>
            </a:r>
            <a:r>
              <a:rPr lang="el-GR" sz="2600" dirty="0" smtClean="0"/>
              <a:t>.</a:t>
            </a:r>
          </a:p>
          <a:p>
            <a:pPr marL="0" indent="0">
              <a:buNone/>
              <a:defRPr/>
            </a:pPr>
            <a:r>
              <a:rPr lang="el-GR" sz="2600" dirty="0"/>
              <a:t>«Τελικά </a:t>
            </a:r>
            <a:r>
              <a:rPr lang="el-GR" sz="2600" dirty="0" err="1"/>
              <a:t>Λελέκα</a:t>
            </a:r>
            <a:r>
              <a:rPr lang="el-GR" sz="2600" dirty="0"/>
              <a:t>, δεν είσαι και τόσο </a:t>
            </a:r>
            <a:r>
              <a:rPr lang="el-GR" sz="2600" dirty="0" err="1"/>
              <a:t>φοβιτσιάρα</a:t>
            </a:r>
            <a:r>
              <a:rPr lang="el-GR" sz="2600" dirty="0"/>
              <a:t>!», φώναξε η Μελίνα</a:t>
            </a:r>
            <a:r>
              <a:rPr lang="el-GR" sz="2600" dirty="0" smtClean="0"/>
              <a:t>.</a:t>
            </a:r>
          </a:p>
          <a:p>
            <a:pPr marL="0" indent="0">
              <a:buNone/>
              <a:defRPr/>
            </a:pPr>
            <a:r>
              <a:rPr lang="el-GR" sz="2600" b="1" dirty="0"/>
              <a:t>Και η </a:t>
            </a:r>
            <a:r>
              <a:rPr lang="el-GR" sz="2600" b="1" dirty="0" err="1"/>
              <a:t>Λελέκα</a:t>
            </a:r>
            <a:r>
              <a:rPr lang="el-GR" sz="2600" b="1" dirty="0"/>
              <a:t> άρχισε να </a:t>
            </a:r>
            <a:r>
              <a:rPr lang="el-GR" sz="2600" b="1" dirty="0" smtClean="0"/>
              <a:t>αναρωτιέται: «Λες </a:t>
            </a:r>
            <a:r>
              <a:rPr lang="el-GR" sz="2600" b="1" dirty="0"/>
              <a:t>να μην είμαι και τόσο </a:t>
            </a:r>
            <a:r>
              <a:rPr lang="el-GR" sz="2600" b="1" dirty="0" err="1"/>
              <a:t>φοβιτσιάρα</a:t>
            </a:r>
            <a:r>
              <a:rPr lang="el-GR" sz="2600" b="1" dirty="0"/>
              <a:t> τελικά</a:t>
            </a:r>
            <a:r>
              <a:rPr lang="en-US" sz="2600" b="1" dirty="0" smtClean="0"/>
              <a:t>;</a:t>
            </a:r>
            <a:r>
              <a:rPr lang="el-GR" sz="2600" b="1" dirty="0" smtClean="0"/>
              <a:t>»</a:t>
            </a:r>
            <a:endParaRPr lang="en-US" sz="2600" dirty="0" smtClean="0"/>
          </a:p>
          <a:p>
            <a:pPr marL="0" indent="0">
              <a:buNone/>
              <a:defRPr/>
            </a:pPr>
            <a:endParaRPr lang="en-US" sz="2600" dirty="0"/>
          </a:p>
          <a:p>
            <a:endParaRPr lang="en-GB" sz="2600" dirty="0"/>
          </a:p>
        </p:txBody>
      </p:sp>
      <p:pic>
        <p:nvPicPr>
          <p:cNvPr id="5" name="Content Placeholder 7" descr="[DECORATIVE]"/>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a:stretch/>
        </p:blipFill>
        <p:spPr>
          <a:xfrm>
            <a:off x="550819" y="1600201"/>
            <a:ext cx="3445117" cy="4334720"/>
          </a:xfrm>
        </p:spPr>
      </p:pic>
      <p:sp>
        <p:nvSpPr>
          <p:cNvPr id="6" name="TextBox 5"/>
          <p:cNvSpPr txBox="1"/>
          <p:nvPr/>
        </p:nvSpPr>
        <p:spPr>
          <a:xfrm>
            <a:off x="3667779" y="5949280"/>
            <a:ext cx="472173" cy="360040"/>
          </a:xfrm>
          <a:prstGeom prst="rect">
            <a:avLst/>
          </a:prstGeom>
        </p:spPr>
        <p:txBody>
          <a:bodyPr vert="horz" wrap="square" lIns="91440" tIns="45720" rIns="91440" bIns="45720" rtlCol="0" anchor="ctr">
            <a:noAutofit/>
          </a:bodyPr>
          <a:lstStyle/>
          <a:p>
            <a:r>
              <a:rPr lang="el-GR" b="1" dirty="0" smtClean="0">
                <a:latin typeface="+mj-lt"/>
              </a:rPr>
              <a:t>[</a:t>
            </a:r>
            <a:r>
              <a:rPr lang="en-GB" b="1" dirty="0" smtClean="0">
                <a:latin typeface="+mj-lt"/>
              </a:rPr>
              <a:t>5</a:t>
            </a:r>
            <a:r>
              <a:rPr lang="el-GR" b="1" dirty="0" smtClean="0">
                <a:latin typeface="+mj-lt"/>
              </a:rPr>
              <a:t>]</a:t>
            </a:r>
          </a:p>
        </p:txBody>
      </p:sp>
    </p:spTree>
    <p:custDataLst>
      <p:tags r:id="rId1"/>
    </p:custDataLst>
    <p:extLst>
      <p:ext uri="{BB962C8B-B14F-4D97-AF65-F5344CB8AC3E}">
        <p14:creationId xmlns:p14="http://schemas.microsoft.com/office/powerpoint/2010/main" val="1908267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Πριν την ανάγνωση του </a:t>
            </a:r>
            <a:r>
              <a:rPr lang="el-GR" dirty="0" smtClean="0"/>
              <a:t>βιβλίου</a:t>
            </a:r>
            <a:endParaRPr lang="en-GB" dirty="0"/>
          </a:p>
        </p:txBody>
      </p:sp>
      <p:pic>
        <p:nvPicPr>
          <p:cNvPr id="6" name="Θέση περιεχομένου 5" descr="Η νηπιαγωγός δείχνει το εξώφυλλο."/>
          <p:cNvPicPr>
            <a:picLocks noGrp="1" noChangeAspect="1"/>
          </p:cNvPicPr>
          <p:nvPr>
            <p:ph sz="half" idx="1"/>
          </p:nvPr>
        </p:nvPicPr>
        <p:blipFill>
          <a:blip r:embed="rId2"/>
          <a:stretch>
            <a:fillRect/>
          </a:stretch>
        </p:blipFill>
        <p:spPr>
          <a:xfrm>
            <a:off x="457200" y="1600200"/>
            <a:ext cx="3336503" cy="4474105"/>
          </a:xfrm>
          <a:prstGeom prst="rect">
            <a:avLst/>
          </a:prstGeom>
        </p:spPr>
      </p:pic>
      <p:sp>
        <p:nvSpPr>
          <p:cNvPr id="4" name="Θέση περιεχομένου 3"/>
          <p:cNvSpPr>
            <a:spLocks noGrp="1"/>
          </p:cNvSpPr>
          <p:nvPr>
            <p:ph sz="half" idx="2"/>
          </p:nvPr>
        </p:nvSpPr>
        <p:spPr>
          <a:xfrm>
            <a:off x="4139952" y="1600200"/>
            <a:ext cx="4546848" cy="4525963"/>
          </a:xfrm>
        </p:spPr>
        <p:txBody>
          <a:bodyPr>
            <a:noAutofit/>
          </a:bodyPr>
          <a:lstStyle/>
          <a:p>
            <a:pPr marL="0" indent="0">
              <a:buNone/>
            </a:pPr>
            <a:r>
              <a:rPr lang="el-GR" sz="2200" dirty="0">
                <a:solidFill>
                  <a:srgbClr val="000000"/>
                </a:solidFill>
              </a:rPr>
              <a:t>Έδειξα στα παιδιά το εξώφυλλο του βιβλίου και τα ρώτησα </a:t>
            </a:r>
            <a:r>
              <a:rPr lang="en-US" sz="2200" dirty="0" smtClean="0">
                <a:solidFill>
                  <a:srgbClr val="000000"/>
                </a:solidFill>
              </a:rPr>
              <a:t>:</a:t>
            </a:r>
            <a:endParaRPr lang="el-GR" sz="2200" dirty="0" smtClean="0">
              <a:solidFill>
                <a:srgbClr val="000000"/>
              </a:solidFill>
            </a:endParaRPr>
          </a:p>
          <a:p>
            <a:pPr>
              <a:buFont typeface="Calibri" panose="020F0502020204030204" pitchFamily="34" charset="0"/>
              <a:buChar char="⁻"/>
            </a:pPr>
            <a:r>
              <a:rPr lang="el-GR" sz="2200" dirty="0" smtClean="0">
                <a:solidFill>
                  <a:srgbClr val="000000"/>
                </a:solidFill>
              </a:rPr>
              <a:t>Αναγνωρίζετε αυτό το ζώο</a:t>
            </a:r>
            <a:r>
              <a:rPr lang="en-US" sz="2200" dirty="0" smtClean="0">
                <a:solidFill>
                  <a:srgbClr val="000000"/>
                </a:solidFill>
              </a:rPr>
              <a:t>;</a:t>
            </a:r>
            <a:endParaRPr lang="el-GR" sz="2200" dirty="0">
              <a:solidFill>
                <a:srgbClr val="000000"/>
              </a:solidFill>
            </a:endParaRPr>
          </a:p>
          <a:p>
            <a:pPr>
              <a:buFont typeface="Calibri" panose="020F0502020204030204" pitchFamily="34" charset="0"/>
              <a:buChar char="⁻"/>
            </a:pPr>
            <a:r>
              <a:rPr lang="el-GR" sz="2200" dirty="0" smtClean="0">
                <a:solidFill>
                  <a:srgbClr val="000000"/>
                </a:solidFill>
              </a:rPr>
              <a:t>Ναι</a:t>
            </a:r>
            <a:r>
              <a:rPr lang="el-GR" sz="2200" dirty="0">
                <a:solidFill>
                  <a:srgbClr val="000000"/>
                </a:solidFill>
              </a:rPr>
              <a:t>! Είναι μία καμηλοπάρδαλη</a:t>
            </a:r>
            <a:r>
              <a:rPr lang="en-US" sz="2200" dirty="0">
                <a:solidFill>
                  <a:srgbClr val="000000"/>
                </a:solidFill>
              </a:rPr>
              <a:t>! </a:t>
            </a:r>
            <a:endParaRPr lang="el-GR" sz="2200" dirty="0" smtClean="0">
              <a:solidFill>
                <a:srgbClr val="000000"/>
              </a:solidFill>
            </a:endParaRPr>
          </a:p>
          <a:p>
            <a:pPr>
              <a:buFont typeface="Calibri" panose="020F0502020204030204" pitchFamily="34" charset="0"/>
              <a:buChar char="⁻"/>
            </a:pPr>
            <a:r>
              <a:rPr lang="el-GR" sz="2200" dirty="0" smtClean="0">
                <a:solidFill>
                  <a:srgbClr val="000000"/>
                </a:solidFill>
              </a:rPr>
              <a:t>Πολύ </a:t>
            </a:r>
            <a:r>
              <a:rPr lang="el-GR" sz="2200" dirty="0">
                <a:solidFill>
                  <a:srgbClr val="000000"/>
                </a:solidFill>
              </a:rPr>
              <a:t>σωστά παιδιά! Αυτή είναι μία καμηλοπάρδαλη! Τί άλλο ξέρετε για τις καμηλοπαρδάλεις</a:t>
            </a:r>
            <a:r>
              <a:rPr lang="en-US" sz="2200" dirty="0">
                <a:solidFill>
                  <a:srgbClr val="000000"/>
                </a:solidFill>
              </a:rPr>
              <a:t>;</a:t>
            </a:r>
          </a:p>
          <a:p>
            <a:pPr>
              <a:buFont typeface="Calibri" panose="020F0502020204030204" pitchFamily="34" charset="0"/>
              <a:buChar char="⁻"/>
            </a:pPr>
            <a:r>
              <a:rPr lang="el-GR" sz="2200" dirty="0" smtClean="0">
                <a:solidFill>
                  <a:srgbClr val="000000"/>
                </a:solidFill>
              </a:rPr>
              <a:t>Έχουν </a:t>
            </a:r>
            <a:r>
              <a:rPr lang="el-GR" sz="2200" dirty="0">
                <a:solidFill>
                  <a:srgbClr val="000000"/>
                </a:solidFill>
              </a:rPr>
              <a:t>πολύ </a:t>
            </a:r>
            <a:r>
              <a:rPr lang="el-GR" sz="2200" dirty="0" err="1">
                <a:solidFill>
                  <a:srgbClr val="000000"/>
                </a:solidFill>
              </a:rPr>
              <a:t>πολύ</a:t>
            </a:r>
            <a:r>
              <a:rPr lang="el-GR" sz="2200" dirty="0">
                <a:solidFill>
                  <a:srgbClr val="000000"/>
                </a:solidFill>
              </a:rPr>
              <a:t> ψηλό λαιμό..!</a:t>
            </a:r>
          </a:p>
          <a:p>
            <a:pPr>
              <a:buFont typeface="Calibri" panose="020F0502020204030204" pitchFamily="34" charset="0"/>
              <a:buChar char="⁻"/>
            </a:pPr>
            <a:r>
              <a:rPr lang="el-GR" sz="2200" dirty="0" smtClean="0">
                <a:solidFill>
                  <a:srgbClr val="000000"/>
                </a:solidFill>
              </a:rPr>
              <a:t>Πολύ </a:t>
            </a:r>
            <a:r>
              <a:rPr lang="el-GR" sz="2200" dirty="0">
                <a:solidFill>
                  <a:srgbClr val="000000"/>
                </a:solidFill>
              </a:rPr>
              <a:t>ωραία! Θέλετε να δούμε </a:t>
            </a:r>
            <a:r>
              <a:rPr lang="el-GR" sz="2200" dirty="0" smtClean="0">
                <a:solidFill>
                  <a:srgbClr val="000000"/>
                </a:solidFill>
              </a:rPr>
              <a:t>ένα </a:t>
            </a:r>
            <a:r>
              <a:rPr lang="el-GR" sz="2200" dirty="0">
                <a:solidFill>
                  <a:srgbClr val="000000"/>
                </a:solidFill>
              </a:rPr>
              <a:t>βίντεο που μας δίνει περισσότερες πληροφορίες για την καμηλοπάρδαλη</a:t>
            </a:r>
            <a:r>
              <a:rPr lang="en-US" sz="2200" dirty="0">
                <a:solidFill>
                  <a:srgbClr val="000000"/>
                </a:solidFill>
              </a:rPr>
              <a:t>;</a:t>
            </a:r>
            <a:endParaRPr lang="el-GR" sz="2200" dirty="0">
              <a:solidFill>
                <a:srgbClr val="000000"/>
              </a:solidFill>
            </a:endParaRPr>
          </a:p>
          <a:p>
            <a:pPr>
              <a:buFont typeface="Calibri" panose="020F0502020204030204" pitchFamily="34" charset="0"/>
              <a:buChar char="⁻"/>
            </a:pPr>
            <a:r>
              <a:rPr lang="el-GR" sz="2200" dirty="0" smtClean="0">
                <a:solidFill>
                  <a:srgbClr val="000000"/>
                </a:solidFill>
              </a:rPr>
              <a:t>Ναι</a:t>
            </a:r>
            <a:r>
              <a:rPr lang="el-GR" sz="2200" dirty="0">
                <a:solidFill>
                  <a:srgbClr val="000000"/>
                </a:solidFill>
              </a:rPr>
              <a:t>!</a:t>
            </a:r>
            <a:endParaRPr lang="en-US" sz="2200" dirty="0">
              <a:solidFill>
                <a:srgbClr val="000000"/>
              </a:solidFill>
            </a:endParaRPr>
          </a:p>
          <a:p>
            <a:endParaRPr lang="en-GB" sz="2200" dirty="0"/>
          </a:p>
        </p:txBody>
      </p:sp>
    </p:spTree>
    <p:extLst>
      <p:ext uri="{BB962C8B-B14F-4D97-AF65-F5344CB8AC3E}">
        <p14:creationId xmlns:p14="http://schemas.microsoft.com/office/powerpoint/2010/main" val="284102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Κατά τη διάρκεια του </a:t>
            </a:r>
            <a:r>
              <a:rPr lang="el-GR" dirty="0" smtClean="0"/>
              <a:t>βίντεο</a:t>
            </a:r>
            <a:endParaRPr lang="en-GB" dirty="0"/>
          </a:p>
        </p:txBody>
      </p:sp>
      <p:sp>
        <p:nvSpPr>
          <p:cNvPr id="4" name="Θέση περιεχομένου 3"/>
          <p:cNvSpPr>
            <a:spLocks noGrp="1"/>
          </p:cNvSpPr>
          <p:nvPr>
            <p:ph sz="half" idx="2"/>
          </p:nvPr>
        </p:nvSpPr>
        <p:spPr>
          <a:xfrm>
            <a:off x="3779912" y="1600200"/>
            <a:ext cx="4906888" cy="4525963"/>
          </a:xfrm>
        </p:spPr>
        <p:txBody>
          <a:bodyPr>
            <a:noAutofit/>
          </a:bodyPr>
          <a:lstStyle/>
          <a:p>
            <a:pPr marL="0" indent="0">
              <a:spcBef>
                <a:spcPts val="0"/>
              </a:spcBef>
              <a:buNone/>
            </a:pPr>
            <a:r>
              <a:rPr lang="el-GR" sz="2400" dirty="0"/>
              <a:t>Τα παιδιά παρατήρησαν με </a:t>
            </a:r>
            <a:r>
              <a:rPr lang="el-GR" sz="2400" dirty="0" smtClean="0"/>
              <a:t>ενδιαφέρον </a:t>
            </a:r>
            <a:r>
              <a:rPr lang="el-GR" sz="2400" dirty="0"/>
              <a:t>ότι η καμηλοπάρδαλη</a:t>
            </a:r>
            <a:r>
              <a:rPr lang="en-US" sz="2400" dirty="0"/>
              <a:t>:</a:t>
            </a:r>
            <a:endParaRPr lang="el-GR" sz="2400" dirty="0"/>
          </a:p>
          <a:p>
            <a:pPr>
              <a:spcBef>
                <a:spcPts val="0"/>
              </a:spcBef>
              <a:buFont typeface="Arial" charset="0"/>
              <a:buChar char="•"/>
            </a:pPr>
            <a:r>
              <a:rPr lang="el-GR" sz="2400" dirty="0"/>
              <a:t>φτάνει τα 5,5 μέτρα ύψος,</a:t>
            </a:r>
          </a:p>
          <a:p>
            <a:pPr>
              <a:spcBef>
                <a:spcPts val="0"/>
              </a:spcBef>
              <a:buFont typeface="Arial" charset="0"/>
              <a:buChar char="•"/>
            </a:pPr>
            <a:r>
              <a:rPr lang="el-GR" sz="2400" dirty="0"/>
              <a:t>είναι το ζώο με τον ψηλότερο λαιμό,</a:t>
            </a:r>
          </a:p>
          <a:p>
            <a:pPr>
              <a:spcBef>
                <a:spcPts val="0"/>
              </a:spcBef>
              <a:buFont typeface="Arial" charset="0"/>
              <a:buChar char="•"/>
            </a:pPr>
            <a:r>
              <a:rPr lang="el-GR" sz="2400" dirty="0"/>
              <a:t>έχει πολύ ψηλά πόδια,</a:t>
            </a:r>
          </a:p>
          <a:p>
            <a:pPr>
              <a:spcBef>
                <a:spcPts val="0"/>
              </a:spcBef>
              <a:buFont typeface="Arial" charset="0"/>
              <a:buChar char="•"/>
            </a:pPr>
            <a:r>
              <a:rPr lang="el-GR" sz="2400" dirty="0"/>
              <a:t>τρέχει πολύ γρήγορα (80 </a:t>
            </a:r>
            <a:r>
              <a:rPr lang="el-GR" sz="2400" dirty="0" err="1"/>
              <a:t>χλμ</a:t>
            </a:r>
            <a:r>
              <a:rPr lang="el-GR" sz="2400" dirty="0"/>
              <a:t>/ώρα),</a:t>
            </a:r>
          </a:p>
          <a:p>
            <a:pPr>
              <a:spcBef>
                <a:spcPts val="0"/>
              </a:spcBef>
              <a:buFont typeface="Arial" charset="0"/>
              <a:buChar char="•"/>
            </a:pPr>
            <a:r>
              <a:rPr lang="el-GR" sz="2400" dirty="0"/>
              <a:t>τρώει τα φύλλα από τις κορυφές των δέντρων και</a:t>
            </a:r>
          </a:p>
          <a:p>
            <a:pPr>
              <a:spcBef>
                <a:spcPts val="0"/>
              </a:spcBef>
              <a:buFont typeface="Arial" charset="0"/>
              <a:buChar char="•"/>
            </a:pPr>
            <a:r>
              <a:rPr lang="el-GR" sz="2400" dirty="0"/>
              <a:t>δυσκολεύεται πολύ να σκύψει προς τα κάτω.</a:t>
            </a:r>
          </a:p>
          <a:p>
            <a:endParaRPr lang="en-GB" sz="2400" dirty="0"/>
          </a:p>
        </p:txBody>
      </p:sp>
      <p:pic>
        <p:nvPicPr>
          <p:cNvPr id="5" name="Picture Placeholder 4" descr="Τα παιδιά παρακολουθούν ένα βίντεο-ντοκυμαντέρ για καμηλοπαρδάλεις."/>
          <p:cNvPicPr>
            <a:picLocks noGrp="1" noChangeAspect="1"/>
          </p:cNvPicPr>
          <p:nvPr>
            <p:ph sz="half" idx="1"/>
          </p:nvPr>
        </p:nvPicPr>
        <p:blipFill rotWithShape="1">
          <a:blip r:embed="rId2" cstate="screen">
            <a:extLst>
              <a:ext uri="{28A0092B-C50C-407E-A947-70E740481C1C}">
                <a14:useLocalDpi xmlns:a14="http://schemas.microsoft.com/office/drawing/2010/main"/>
              </a:ext>
            </a:extLst>
          </a:blip>
          <a:srcRect/>
          <a:stretch/>
        </p:blipFill>
        <p:spPr>
          <a:xfrm>
            <a:off x="457200" y="1636170"/>
            <a:ext cx="2951083" cy="4525963"/>
          </a:xfrm>
        </p:spPr>
      </p:pic>
    </p:spTree>
    <p:extLst>
      <p:ext uri="{BB962C8B-B14F-4D97-AF65-F5344CB8AC3E}">
        <p14:creationId xmlns:p14="http://schemas.microsoft.com/office/powerpoint/2010/main" val="11496812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0/29/2015 1:01:16 AM"/>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7,2,3,"/>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4,7,6,5,"/>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4,7,5,"/>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5,7,6,"/>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4,7,5,"/>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4,5,6,"/>
</p:tagLst>
</file>

<file path=ppt/tags/tag8.xml><?xml version="1.0" encoding="utf-8"?>
<p:tagLst xmlns:a="http://schemas.openxmlformats.org/drawingml/2006/main" xmlns:r="http://schemas.openxmlformats.org/officeDocument/2006/relationships" xmlns:p="http://schemas.openxmlformats.org/presentationml/2006/main">
  <p:tag name="ZHAW.ACCESSIBILITYADDIN.READINGORDER" val="2,3,7,"/>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3,2056,6,"/>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FF82EAE9-8EEC-4CD3-A574-74724314FA30}">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1850</TotalTime>
  <Words>1519</Words>
  <Application>Microsoft Office PowerPoint</Application>
  <PresentationFormat>On-screen Show (4:3)</PresentationFormat>
  <Paragraphs>145</Paragraphs>
  <Slides>34</Slides>
  <Notes>8</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Θέμα του Office</vt:lpstr>
      <vt:lpstr>Το Εικονογραφημένο Βιβλίο στην Προσχολική Εκπαίδευση</vt:lpstr>
      <vt:lpstr>Διδακτική Πρακτική</vt:lpstr>
      <vt:lpstr>Λίγα λόγια για τη δραστηριότητα (1/2)</vt:lpstr>
      <vt:lpstr>Λίγα λόγια για τη δραστηριότητα (2/2)</vt:lpstr>
      <vt:lpstr>Απόσπασμα από το βιβλίο (1/3)</vt:lpstr>
      <vt:lpstr>Απόσπασμα από το βιβλίο (2/3)</vt:lpstr>
      <vt:lpstr>Απόσπασμα από το βιβλίο (3/3)</vt:lpstr>
      <vt:lpstr>Πριν την ανάγνωση του βιβλίου</vt:lpstr>
      <vt:lpstr>Κατά τη διάρκεια του βίντεο</vt:lpstr>
      <vt:lpstr>Μετά το βίντεο</vt:lpstr>
      <vt:lpstr>Κατά τη διάρκεια της ανάγνωσης</vt:lpstr>
      <vt:lpstr>Παριστάνουμε κι εμείς τη Λελέκα (1/2)</vt:lpstr>
      <vt:lpstr>Παριστάνουμε κι εμείς τη Λελέκα (2/2)</vt:lpstr>
      <vt:lpstr>Μοιραζόμαστε τους μη-φόβους μας  </vt:lpstr>
      <vt:lpstr>Παρουσίαση της καμηλοπάρδαλης – κατασκευής (1/2)</vt:lpstr>
      <vt:lpstr>Παρουσίαση της καμηλοπάρδαλης – κατασκευής (2/2)</vt:lpstr>
      <vt:lpstr>Καμηλοπάρδαλη – κατασκευή (1/3)</vt:lpstr>
      <vt:lpstr>Καμηλοπάρδαλη – κατασκευή (2/3)</vt:lpstr>
      <vt:lpstr>Καμηλοπάρδαλη – κατασκευή (3/3)</vt:lpstr>
      <vt:lpstr>Δραστηριότητα (1/3)</vt:lpstr>
      <vt:lpstr>Δραστηριότητα (2/3)</vt:lpstr>
      <vt:lpstr>Δραστηριότητα (3/3)</vt:lpstr>
      <vt:lpstr>Κάποια από τα πράγματα που δεν φοβούνται τα παιδιά</vt:lpstr>
      <vt:lpstr>Κάποια από τα πράγματα που δεν φοβούνται τα παιδιά (1/3)</vt:lpstr>
      <vt:lpstr>Κάποια από τα πράγματα που δεν φοβούνται τα παιδιά (2/3)</vt:lpstr>
      <vt:lpstr>Κάποια από τα πράγματα που δεν φοβούνται τα παιδιά (3/3)</vt:lpstr>
      <vt:lpstr>Το τελικό αποτέλεσμα</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Λελέκα σηκώνει κεφάλι</dc:title>
  <dc:subject>Το Εικονογραφημένο Βιβλίο στην Προσχολική Εκπαίδευση</dc:subject>
  <dc:creator> Αγγελική Γιαννικοπούλου</dc:creator>
  <cp:lastModifiedBy>Smaragda Papadopoulou</cp:lastModifiedBy>
  <cp:revision>214</cp:revision>
  <dcterms:created xsi:type="dcterms:W3CDTF">2012-09-06T09:03:05Z</dcterms:created>
  <dcterms:modified xsi:type="dcterms:W3CDTF">2015-10-28T23:01:30Z</dcterms:modified>
  <cp:category>Συναισθήματα</cp:category>
</cp:coreProperties>
</file>