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0"/>
  </p:notesMasterIdLst>
  <p:sldIdLst>
    <p:sldId id="324" r:id="rId3"/>
    <p:sldId id="308" r:id="rId4"/>
    <p:sldId id="309" r:id="rId5"/>
    <p:sldId id="310" r:id="rId6"/>
    <p:sldId id="312" r:id="rId7"/>
    <p:sldId id="318" r:id="rId8"/>
    <p:sldId id="320" r:id="rId9"/>
    <p:sldId id="321" r:id="rId10"/>
    <p:sldId id="322" r:id="rId11"/>
    <p:sldId id="323" r:id="rId12"/>
    <p:sldId id="290" r:id="rId13"/>
    <p:sldId id="295" r:id="rId14"/>
    <p:sldId id="299" r:id="rId15"/>
    <p:sldId id="292" r:id="rId16"/>
    <p:sldId id="291" r:id="rId17"/>
    <p:sldId id="325" r:id="rId18"/>
    <p:sldId id="293" r:id="rId19"/>
  </p:sldIdLst>
  <p:sldSz cx="9144000" cy="6858000" type="screen4x3"/>
  <p:notesSz cx="6858000" cy="9144000"/>
  <p:custDataLst>
    <p:tags r:id="rId21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324"/>
            <p14:sldId id="308"/>
            <p14:sldId id="309"/>
            <p14:sldId id="310"/>
            <p14:sldId id="312"/>
            <p14:sldId id="318"/>
            <p14:sldId id="320"/>
            <p14:sldId id="321"/>
            <p14:sldId id="322"/>
            <p14:sldId id="323"/>
            <p14:sldId id="290"/>
            <p14:sldId id="295"/>
            <p14:sldId id="299"/>
            <p14:sldId id="292"/>
            <p14:sldId id="291"/>
            <p14:sldId id="325"/>
          </p14:sldIdLst>
        </p14:section>
        <p14:section name="Untitled Section" id="{0F1CB131-A6BD-43D0-B8D4-1F27CEF7A05E}">
          <p14:sldIdLst>
            <p14:sldId id="29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57" d="100"/>
          <a:sy n="57" d="100"/>
        </p:scale>
        <p:origin x="-321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29/10/2015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5123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Συναισθήματα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Συναισθήματα</a:t>
            </a:r>
          </a:p>
        </p:txBody>
      </p:sp>
      <p:pic>
        <p:nvPicPr>
          <p:cNvPr id="6" name="Picture 5" descr="[DECORATIVE]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Συναισθήματα</a:t>
            </a:r>
          </a:p>
        </p:txBody>
      </p:sp>
      <p:pic>
        <p:nvPicPr>
          <p:cNvPr id="7" name="Picture 6" descr="[DECORATIVE]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Συναισθήματα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Συναισθήματα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Συναισθήματα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Συναισθήματα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ourses.uoa.gr/courses/ECD5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15.png"/><Relationship Id="rId4" Type="http://schemas.openxmlformats.org/officeDocument/2006/relationships/hyperlink" Target="%5b1%5d%20http:/creativecommons.org/licenses/by-nc-sa/4.0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lionet.gr/book/186332/%CE%A7%CE%B1%CF%84%CE%B6%CE%B7%CE%BC%CF%80%CE%BF%CE%BD%CF%84%CF%8C%CE%B6%CE%B7,_%CE%9C%CE%B1%CF%81%CE%B9%CE%BB%CE%AF%CF%84%CE%B1/%CE%97_%CE%95%CF%85%CF%84%CF%85%CF%87%CE%BF%CF%8D%CF%80%CE%BF%CE%BB%CE%B7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/>
              <a:t>Το Εικονογραφημένο Βιβλίο στην Προσχολική Εκπαίδευση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2"/>
            <a:ext cx="7776864" cy="2492449"/>
          </a:xfrm>
        </p:spPr>
        <p:txBody>
          <a:bodyPr>
            <a:noAutofit/>
          </a:bodyPr>
          <a:lstStyle/>
          <a:p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1.1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 smtClean="0"/>
              <a:t>Συναισθήματα</a:t>
            </a:r>
            <a:endParaRPr lang="en-GB" sz="2800" dirty="0" smtClean="0"/>
          </a:p>
          <a:p>
            <a:endParaRPr lang="el-GR" sz="2800" dirty="0" smtClean="0"/>
          </a:p>
          <a:p>
            <a:r>
              <a:rPr lang="el-GR" sz="2800" dirty="0" smtClean="0"/>
              <a:t>Αγγελική Γιαννικοπούλου</a:t>
            </a:r>
          </a:p>
          <a:p>
            <a:r>
              <a:rPr lang="el-GR" sz="2800" dirty="0" smtClean="0"/>
              <a:t>Τμήμα </a:t>
            </a:r>
            <a:r>
              <a:rPr lang="el-GR" sz="2800" dirty="0"/>
              <a:t>Εκπαίδευσης και Αγωγής στην Προσχολική Ηλικία (ΤΕΑΠΗ)</a:t>
            </a:r>
            <a:endParaRPr lang="en-US" sz="2800" dirty="0" smtClean="0"/>
          </a:p>
          <a:p>
            <a:endParaRPr lang="el-GR" sz="28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751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Τ</a:t>
            </a:r>
            <a:r>
              <a:rPr lang="el-GR" dirty="0" smtClean="0"/>
              <a:t>ο τελικό αποτέλεσμα</a:t>
            </a:r>
            <a:endParaRPr lang="en-GB" dirty="0"/>
          </a:p>
        </p:txBody>
      </p:sp>
      <p:pic>
        <p:nvPicPr>
          <p:cNvPr id="6" name="Picture 2" descr="Το αερόστατο και οι ζωγραφιές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61042" y="1557338"/>
            <a:ext cx="6034616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5901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</a:t>
            </a:r>
            <a:r>
              <a:rPr lang="el-GR" sz="2000" dirty="0" smtClean="0"/>
              <a:t>1.0.  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1605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</a:t>
            </a:r>
            <a:r>
              <a:rPr lang="en-US" sz="2000" dirty="0" smtClean="0"/>
              <a:t>, </a:t>
            </a:r>
            <a:r>
              <a:rPr lang="el-GR" sz="2000" dirty="0" smtClean="0"/>
              <a:t>Αγγελική </a:t>
            </a:r>
            <a:r>
              <a:rPr lang="el-GR" sz="2000" dirty="0" err="1" smtClean="0"/>
              <a:t>Γιαννικοπούλου</a:t>
            </a:r>
            <a:r>
              <a:rPr lang="el-GR" sz="2000" dirty="0" smtClean="0"/>
              <a:t> 2015. </a:t>
            </a:r>
            <a:r>
              <a:rPr lang="el-GR" sz="2000" dirty="0"/>
              <a:t>Μαρία </a:t>
            </a:r>
            <a:r>
              <a:rPr lang="el-GR" sz="2000" smtClean="0"/>
              <a:t>Φράγκου, Αγγελική </a:t>
            </a:r>
            <a:r>
              <a:rPr lang="el-GR" sz="2000" dirty="0" err="1" smtClean="0"/>
              <a:t>Γιαννικοπούλου</a:t>
            </a:r>
            <a:r>
              <a:rPr lang="el-GR" sz="2000" dirty="0"/>
              <a:t>. «Το Εικονογραφημένο Βιβλίο στην Προσχολική </a:t>
            </a:r>
            <a:r>
              <a:rPr lang="el-GR" sz="2000" dirty="0" smtClean="0"/>
              <a:t>Εκπαίδευση. Συναισθήματα</a:t>
            </a:r>
            <a:r>
              <a:rPr lang="el-GR" sz="2000" dirty="0"/>
              <a:t>. Η </a:t>
            </a:r>
            <a:r>
              <a:rPr lang="el-GR" sz="2000" dirty="0" err="1" smtClean="0"/>
              <a:t>Ευτυχούπολη</a:t>
            </a:r>
            <a:r>
              <a:rPr lang="el-GR" sz="2000" dirty="0" smtClean="0"/>
              <a:t>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2015. </a:t>
            </a:r>
            <a:r>
              <a:rPr lang="el-GR" sz="2000" dirty="0"/>
              <a:t>Διαθέσιμο από τη δικτυακή διεύθυνση: </a:t>
            </a:r>
            <a:r>
              <a:rPr lang="en-GB" sz="2000" dirty="0">
                <a:hlinkClick r:id="rId3" tooltip="Ανοιχτό Μάθημα: Το Εικονογραφημένο Βιβλίο στην Προσχολική Εκπαίδευση"/>
              </a:rPr>
              <a:t>http://opencourses.uoa.gr/courses/ECD5/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</a:t>
            </a:r>
            <a:r>
              <a:rPr lang="el-GR" sz="2000" dirty="0" smtClean="0"/>
              <a:t>Έκδοση. Εξαιρούνται </a:t>
            </a:r>
            <a:r>
              <a:rPr lang="el-GR" sz="2000" dirty="0"/>
              <a:t>τα αυτοτελή έργα τρίτων π.χ. φωτογραφίες, διαγράμματα </a:t>
            </a:r>
            <a:r>
              <a:rPr lang="el-GR" sz="2000" dirty="0" smtClean="0"/>
              <a:t>κ.λπ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dirty="0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</a:t>
            </a:r>
            <a:r>
              <a:rPr lang="el-GR" dirty="0" smtClean="0"/>
              <a:t>τη </a:t>
            </a:r>
            <a:r>
              <a:rPr lang="el-GR" dirty="0"/>
              <a:t>χρήση του έργου, για </a:t>
            </a:r>
            <a:r>
              <a:rPr lang="el-GR" dirty="0" smtClean="0"/>
              <a:t>τον </a:t>
            </a:r>
            <a:r>
              <a:rPr lang="el-GR" dirty="0"/>
              <a:t>διανομέα του έργου και </a:t>
            </a:r>
            <a:r>
              <a:rPr lang="el-GR" dirty="0" err="1" smtClean="0"/>
              <a:t>αδειοδόχο</a:t>
            </a:r>
            <a:r>
              <a:rPr lang="el-GR" dirty="0" smtClean="0"/>
              <a:t>.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</a:t>
            </a:r>
            <a:r>
              <a:rPr lang="el-GR" dirty="0" smtClean="0"/>
              <a:t>έργο.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</a:t>
            </a:r>
            <a:r>
              <a:rPr lang="el-GR" dirty="0" smtClean="0"/>
              <a:t>στον </a:t>
            </a:r>
            <a:r>
              <a:rPr lang="el-GR" dirty="0"/>
              <a:t>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τόπο.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smtClean="0"/>
              <a:t>το Σημείωμα Αν</a:t>
            </a:r>
            <a:r>
              <a:rPr lang="en-US" sz="2000" dirty="0" smtClean="0"/>
              <a:t>α</a:t>
            </a:r>
            <a:r>
              <a:rPr lang="el-GR" sz="2000" dirty="0" smtClean="0"/>
              <a:t>φοράς,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</a:t>
            </a:r>
            <a:r>
              <a:rPr lang="el-GR" sz="2000" dirty="0" err="1" smtClean="0"/>
              <a:t>Αδειοδότησης</a:t>
            </a:r>
            <a:r>
              <a:rPr lang="el-GR" sz="2000" dirty="0" smtClean="0"/>
              <a:t>,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smtClean="0"/>
              <a:t>τη δήλωση Διατήρησης Σημειωμάτων,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</a:t>
            </a:r>
            <a:r>
              <a:rPr lang="el-GR" sz="2000" dirty="0" smtClean="0"/>
              <a:t>),</a:t>
            </a:r>
            <a:endParaRPr lang="el-GR" sz="2000" dirty="0"/>
          </a:p>
          <a:p>
            <a:pPr marL="0" indent="0">
              <a:buNone/>
            </a:pPr>
            <a:r>
              <a:rPr lang="el-GR" sz="2400" dirty="0"/>
              <a:t>μαζί με τους </a:t>
            </a:r>
            <a:r>
              <a:rPr lang="el-GR" sz="2400" dirty="0" smtClean="0"/>
              <a:t>συνοδευτικούς </a:t>
            </a:r>
            <a:r>
              <a:rPr lang="el-GR" sz="2400" dirty="0" err="1" smtClean="0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02703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</a:t>
            </a:r>
            <a:r>
              <a:rPr lang="el-GR" sz="2000" dirty="0" smtClean="0"/>
              <a:t>:</a:t>
            </a:r>
          </a:p>
          <a:p>
            <a:pPr marL="0" indent="0">
              <a:buNone/>
            </a:pPr>
            <a:r>
              <a:rPr lang="el-GR" sz="2000" dirty="0"/>
              <a:t>Εικόνα 1: Εξώφυλλο του βιβλίου </a:t>
            </a:r>
            <a:r>
              <a:rPr lang="el-GR" sz="2000" dirty="0" smtClean="0"/>
              <a:t>«</a:t>
            </a:r>
            <a:r>
              <a:rPr lang="el-GR" sz="2000" dirty="0" smtClean="0">
                <a:hlinkClick r:id="rId3"/>
              </a:rPr>
              <a:t>Η </a:t>
            </a:r>
            <a:r>
              <a:rPr lang="el-GR" sz="2000" dirty="0" err="1" smtClean="0">
                <a:hlinkClick r:id="rId3"/>
              </a:rPr>
              <a:t>Ευτυχούπολη</a:t>
            </a:r>
            <a:r>
              <a:rPr lang="el-GR" sz="2000" dirty="0" smtClean="0"/>
              <a:t>» </a:t>
            </a:r>
            <a:r>
              <a:rPr lang="el-GR" sz="2000" dirty="0"/>
              <a:t>/ </a:t>
            </a:r>
            <a:r>
              <a:rPr lang="el-GR" sz="2000" dirty="0" err="1"/>
              <a:t>Μαριλίτα</a:t>
            </a:r>
            <a:r>
              <a:rPr lang="el-GR" sz="2000" dirty="0"/>
              <a:t> </a:t>
            </a:r>
            <a:r>
              <a:rPr lang="el-GR" sz="2000" dirty="0" err="1"/>
              <a:t>Χατζημποντόζη</a:t>
            </a:r>
            <a:r>
              <a:rPr lang="el-GR" sz="2000" dirty="0"/>
              <a:t> · εικονογράφηση Γιώργος Πετρίδης. - Αθήνα: Ψυχογιός, 2013</a:t>
            </a:r>
            <a:r>
              <a:rPr lang="el-GR" sz="2000" dirty="0" smtClean="0"/>
              <a:t>. </a:t>
            </a:r>
            <a:r>
              <a:rPr lang="en-GB" sz="2000" dirty="0" err="1" smtClean="0"/>
              <a:t>Biblionet</a:t>
            </a:r>
            <a:r>
              <a:rPr lang="en-GB" sz="2000" dirty="0" smtClean="0"/>
              <a:t>.</a:t>
            </a:r>
            <a:endParaRPr lang="el-GR" sz="2000" dirty="0"/>
          </a:p>
          <a:p>
            <a:pPr marL="0" indent="0"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35304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Διδακτική Πρακτική</a:t>
            </a:r>
            <a:endParaRPr lang="en-GB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b="1" dirty="0"/>
              <a:t>Διδακτική </a:t>
            </a:r>
            <a:r>
              <a:rPr lang="el-GR" sz="2400" b="1" dirty="0" smtClean="0"/>
              <a:t>πρακτική</a:t>
            </a:r>
            <a:r>
              <a:rPr lang="en-GB" sz="2400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sz="2400" dirty="0" smtClean="0"/>
              <a:t>Μαρία Φράγκου.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l-GR" sz="2400" b="1" dirty="0" smtClean="0"/>
              <a:t>Βιβλίο</a:t>
            </a:r>
            <a:r>
              <a:rPr lang="el-GR" sz="2400" dirty="0" smtClean="0"/>
              <a:t>: </a:t>
            </a:r>
            <a:r>
              <a:rPr lang="el-GR" sz="2400" dirty="0" err="1"/>
              <a:t>Χατζημποντόζη</a:t>
            </a:r>
            <a:r>
              <a:rPr lang="el-GR" sz="2400" dirty="0"/>
              <a:t>, </a:t>
            </a:r>
            <a:r>
              <a:rPr lang="el-GR" sz="2400" dirty="0" err="1"/>
              <a:t>Μαριλίτα</a:t>
            </a:r>
            <a:r>
              <a:rPr lang="el-GR" sz="2400" dirty="0"/>
              <a:t>. </a:t>
            </a:r>
            <a:r>
              <a:rPr lang="el-GR" sz="2400" b="1" dirty="0"/>
              <a:t>Η </a:t>
            </a:r>
            <a:r>
              <a:rPr lang="el-GR" sz="2400" b="1" dirty="0" err="1"/>
              <a:t>Ευτυχούπολη</a:t>
            </a:r>
            <a:r>
              <a:rPr lang="el-GR" sz="2400" b="1" dirty="0"/>
              <a:t> </a:t>
            </a:r>
            <a:r>
              <a:rPr lang="el-GR" sz="2400" dirty="0"/>
              <a:t>/ </a:t>
            </a:r>
            <a:r>
              <a:rPr lang="el-GR" sz="2400" dirty="0" err="1"/>
              <a:t>Μαριλίτα</a:t>
            </a:r>
            <a:r>
              <a:rPr lang="el-GR" sz="2400" dirty="0"/>
              <a:t> </a:t>
            </a:r>
            <a:r>
              <a:rPr lang="el-GR" sz="2400" dirty="0" err="1"/>
              <a:t>Χατζημποντόζη</a:t>
            </a:r>
            <a:r>
              <a:rPr lang="el-GR" sz="2400" dirty="0"/>
              <a:t> · εικονογράφηση Γιώργος Πετρίδης</a:t>
            </a:r>
            <a:r>
              <a:rPr lang="el-GR" sz="2400" dirty="0" smtClean="0"/>
              <a:t>. </a:t>
            </a:r>
            <a:r>
              <a:rPr lang="el-GR" sz="2400" dirty="0"/>
              <a:t>- </a:t>
            </a:r>
            <a:r>
              <a:rPr lang="el-GR" sz="2400" dirty="0" smtClean="0"/>
              <a:t>Αθήνα: </a:t>
            </a:r>
            <a:r>
              <a:rPr lang="el-GR" sz="2400" dirty="0"/>
              <a:t>Ψυχογιός, 2013</a:t>
            </a:r>
            <a:r>
              <a:rPr lang="el-GR" sz="2400" dirty="0" smtClean="0"/>
              <a:t>.</a:t>
            </a:r>
            <a:endParaRPr lang="en-GB" sz="2400" dirty="0"/>
          </a:p>
        </p:txBody>
      </p:sp>
      <p:pic>
        <p:nvPicPr>
          <p:cNvPr id="8" name="Picture 3" descr="Εξώφυλλο του βιβλίου &quot;Ευτυχούπολη&quot;.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1" y="1600200"/>
            <a:ext cx="3405882" cy="4192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499992" y="5445224"/>
            <a:ext cx="472173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b="1" dirty="0" smtClean="0">
                <a:latin typeface="+mj-lt"/>
              </a:rPr>
              <a:t>[1]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53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Πριν την ανάγνωση</a:t>
            </a:r>
            <a:endParaRPr lang="en-GB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26768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l-GR" sz="2600" dirty="0"/>
              <a:t>Η εισαγωγή στο βιβλίο έγινε με την κατασκευή ενός αερόστατου.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l-GR" sz="2600" dirty="0"/>
              <a:t>Απαιτήθηκαν: </a:t>
            </a:r>
            <a:endParaRPr lang="el-GR" sz="2600" dirty="0" smtClean="0"/>
          </a:p>
          <a:p>
            <a:pPr>
              <a:spcBef>
                <a:spcPts val="600"/>
              </a:spcBef>
            </a:pPr>
            <a:r>
              <a:rPr lang="el-GR" sz="2600" dirty="0" smtClean="0"/>
              <a:t>μπαλόνι</a:t>
            </a:r>
            <a:r>
              <a:rPr lang="el-GR" sz="2600" dirty="0"/>
              <a:t>, </a:t>
            </a:r>
            <a:endParaRPr lang="el-GR" sz="2600" dirty="0" smtClean="0"/>
          </a:p>
          <a:p>
            <a:pPr>
              <a:spcBef>
                <a:spcPts val="600"/>
              </a:spcBef>
            </a:pPr>
            <a:r>
              <a:rPr lang="el-GR" sz="2600" dirty="0" smtClean="0"/>
              <a:t>εφημερίδες</a:t>
            </a:r>
            <a:r>
              <a:rPr lang="el-GR" sz="2600" dirty="0"/>
              <a:t>, </a:t>
            </a:r>
            <a:endParaRPr lang="el-GR" sz="2600" dirty="0" smtClean="0"/>
          </a:p>
          <a:p>
            <a:pPr>
              <a:spcBef>
                <a:spcPts val="600"/>
              </a:spcBef>
            </a:pPr>
            <a:r>
              <a:rPr lang="el-GR" sz="2600" dirty="0" err="1" smtClean="0"/>
              <a:t>ατλακόλ</a:t>
            </a:r>
            <a:r>
              <a:rPr lang="el-GR" sz="2600" dirty="0"/>
              <a:t>, </a:t>
            </a:r>
            <a:endParaRPr lang="el-GR" sz="2600" dirty="0" smtClean="0"/>
          </a:p>
          <a:p>
            <a:pPr>
              <a:spcBef>
                <a:spcPts val="600"/>
              </a:spcBef>
            </a:pPr>
            <a:r>
              <a:rPr lang="el-GR" sz="2600" dirty="0" smtClean="0"/>
              <a:t>κουτί </a:t>
            </a:r>
          </a:p>
          <a:p>
            <a:pPr>
              <a:spcBef>
                <a:spcPts val="600"/>
              </a:spcBef>
            </a:pPr>
            <a:r>
              <a:rPr lang="el-GR" sz="2600" dirty="0" smtClean="0"/>
              <a:t>παπουτσιών</a:t>
            </a:r>
            <a:r>
              <a:rPr lang="el-GR" sz="2600" dirty="0"/>
              <a:t>, </a:t>
            </a:r>
            <a:endParaRPr lang="el-GR" sz="2600" dirty="0" smtClean="0"/>
          </a:p>
          <a:p>
            <a:pPr>
              <a:spcBef>
                <a:spcPts val="600"/>
              </a:spcBef>
            </a:pPr>
            <a:r>
              <a:rPr lang="el-GR" sz="2600" dirty="0" smtClean="0"/>
              <a:t>κορδέλες.</a:t>
            </a:r>
            <a:endParaRPr lang="el-GR" sz="2600" dirty="0"/>
          </a:p>
        </p:txBody>
      </p:sp>
      <p:pic>
        <p:nvPicPr>
          <p:cNvPr id="10" name="Picture 2" descr="Η κατασκευή του αερόστατου με πινέλα και μπογιές.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48200" y="1749794"/>
            <a:ext cx="4038600" cy="422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629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l-GR" dirty="0"/>
              <a:t>Παρουσίαση </a:t>
            </a:r>
            <a:r>
              <a:rPr lang="el-GR" dirty="0" smtClean="0"/>
              <a:t>βιβλίου - εξωφύλλου</a:t>
            </a:r>
            <a:endParaRPr lang="el-GR" dirty="0"/>
          </a:p>
        </p:txBody>
      </p:sp>
      <p:pic>
        <p:nvPicPr>
          <p:cNvPr id="6" name="Picture 2" descr="Τα παιδιά κοιτάζουν με προσοχή το εξώφυλλο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561042" y="1557338"/>
            <a:ext cx="6034616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0552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Κατά την ανάγνωση</a:t>
            </a:r>
            <a:endParaRPr lang="en-GB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154557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l-GR" sz="2400" dirty="0"/>
              <a:t>Στη διάρκεια της ανάγνωσης συζητήσαμε το λόγο και το στόχο του ταξιδιού του Ευτύχιου και της </a:t>
            </a:r>
            <a:r>
              <a:rPr lang="el-GR" sz="2400" dirty="0" err="1" smtClean="0"/>
              <a:t>Ευτυχούλας</a:t>
            </a:r>
            <a:r>
              <a:rPr lang="el-GR" sz="2400" dirty="0" smtClean="0"/>
              <a:t>.</a:t>
            </a:r>
            <a:endParaRPr lang="el-GR" sz="2400" dirty="0"/>
          </a:p>
          <a:p>
            <a:pPr marL="0" indent="0">
              <a:spcBef>
                <a:spcPts val="0"/>
              </a:spcBef>
              <a:buNone/>
            </a:pPr>
            <a:r>
              <a:rPr lang="el-GR" sz="2400" dirty="0"/>
              <a:t>Ρώτησα τα </a:t>
            </a:r>
            <a:r>
              <a:rPr lang="el-GR" sz="2400" dirty="0" smtClean="0"/>
              <a:t>παιδιά:</a:t>
            </a:r>
          </a:p>
          <a:p>
            <a:pPr>
              <a:spcBef>
                <a:spcPts val="0"/>
              </a:spcBef>
            </a:pPr>
            <a:r>
              <a:rPr lang="el-GR" sz="2400" dirty="0" smtClean="0"/>
              <a:t>αν </a:t>
            </a:r>
            <a:r>
              <a:rPr lang="el-GR" sz="2400" dirty="0"/>
              <a:t>κατάλαβαν ποιο είναι το μυστικό της </a:t>
            </a:r>
            <a:r>
              <a:rPr lang="el-GR" sz="2400" dirty="0" smtClean="0"/>
              <a:t>Ευτυχίας,</a:t>
            </a:r>
            <a:endParaRPr lang="el-GR" sz="2400" dirty="0"/>
          </a:p>
          <a:p>
            <a:pPr>
              <a:spcBef>
                <a:spcPts val="0"/>
              </a:spcBef>
            </a:pPr>
            <a:r>
              <a:rPr lang="el-GR" sz="2400" dirty="0" smtClean="0"/>
              <a:t>αν </a:t>
            </a:r>
            <a:r>
              <a:rPr lang="el-GR" sz="2400" dirty="0"/>
              <a:t>είναι ίδιο για </a:t>
            </a:r>
            <a:r>
              <a:rPr lang="el-GR" sz="2400" dirty="0" smtClean="0"/>
              <a:t>όλους,</a:t>
            </a:r>
            <a:endParaRPr lang="el-GR" sz="2400" dirty="0"/>
          </a:p>
          <a:p>
            <a:pPr>
              <a:spcBef>
                <a:spcPts val="0"/>
              </a:spcBef>
            </a:pPr>
            <a:r>
              <a:rPr lang="el-GR" sz="2400" dirty="0" smtClean="0"/>
              <a:t>αν </a:t>
            </a:r>
            <a:r>
              <a:rPr lang="el-GR" sz="2400" dirty="0"/>
              <a:t>μπόρεσαν να βοηθήσουν οι ήρωες όσους συνάντησαν στο ταξίδι </a:t>
            </a:r>
            <a:r>
              <a:rPr lang="el-GR" sz="2400" dirty="0" smtClean="0"/>
              <a:t>τους,</a:t>
            </a:r>
            <a:endParaRPr lang="el-GR" sz="2400" dirty="0"/>
          </a:p>
          <a:p>
            <a:pPr>
              <a:spcBef>
                <a:spcPts val="0"/>
              </a:spcBef>
            </a:pPr>
            <a:r>
              <a:rPr lang="el-GR" sz="2400" dirty="0" smtClean="0"/>
              <a:t>αν </a:t>
            </a:r>
            <a:r>
              <a:rPr lang="el-GR" sz="2400" dirty="0"/>
              <a:t>ακόμα </a:t>
            </a:r>
            <a:r>
              <a:rPr lang="el-GR" sz="2400" dirty="0" smtClean="0"/>
              <a:t>ταξιδεύουν.</a:t>
            </a:r>
            <a:endParaRPr lang="el-GR" sz="2400" dirty="0"/>
          </a:p>
        </p:txBody>
      </p:sp>
      <p:pic>
        <p:nvPicPr>
          <p:cNvPr id="6" name="Picture 2" descr="Η νηπιαγωγός διβάζει το βιβλίο.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775110" y="1700808"/>
            <a:ext cx="3685322" cy="4127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6212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Μετά την ανάγνωση</a:t>
            </a:r>
            <a:endParaRPr lang="en-GB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314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600" dirty="0"/>
              <a:t>Τα παιδιά έγραψαν το </a:t>
            </a:r>
            <a:r>
              <a:rPr lang="el-GR" sz="2600" dirty="0" smtClean="0"/>
              <a:t>όνομά </a:t>
            </a:r>
            <a:r>
              <a:rPr lang="el-GR" sz="2600" dirty="0"/>
              <a:t>τους σε αυτοκόλλητο άσπρο χαρτί και το κόλλησαν πάνω στο μπαλόνι του αερόστατου.</a:t>
            </a:r>
          </a:p>
        </p:txBody>
      </p:sp>
      <p:pic>
        <p:nvPicPr>
          <p:cNvPr id="8" name="Picture 2" descr="Ο Σπύρος κολλάει το όνομά του στο αερόστατο.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059113" y="1752799"/>
            <a:ext cx="5627687" cy="4220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512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Εικαστική δραστηριότητα</a:t>
            </a:r>
            <a:endParaRPr lang="en-GB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10744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600" dirty="0"/>
              <a:t>Τα παιδιά πάνω σε χαρτί βελουτέ ζωγράφισαν το δικό τους μυστικό της ευτυχίας.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600" dirty="0"/>
              <a:t>Συμφώνησαν ότι μόνο πάνω </a:t>
            </a:r>
            <a:r>
              <a:rPr lang="el-GR" sz="2600" dirty="0" smtClean="0"/>
              <a:t>σ’ ένα  </a:t>
            </a:r>
            <a:r>
              <a:rPr lang="el-GR" sz="2600" dirty="0"/>
              <a:t>βελουτέ  χαρτί μπορεί να γραφτεί το μυστικό της Ευτυχίας γιατί είναι λείο και απαλό!</a:t>
            </a:r>
          </a:p>
        </p:txBody>
      </p:sp>
      <p:pic>
        <p:nvPicPr>
          <p:cNvPr id="11" name="Picture 2" descr="Ζωγραφιά σε βελουτέ χαρτί.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91805" y="1772816"/>
            <a:ext cx="4194995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6617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έργα των παιδιών (1/2)</a:t>
            </a:r>
            <a:endParaRPr lang="en-GB" dirty="0"/>
          </a:p>
        </p:txBody>
      </p:sp>
      <p:pic>
        <p:nvPicPr>
          <p:cNvPr id="15" name="Picture 2" descr="Ζωγραφιές των παιδιών με τις λέξεις ΕΥΤΥΧΙΑ και ΑΡΕΤΗ.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31567" y="2176113"/>
            <a:ext cx="3689865" cy="337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 descr="Ζωγραφιά με τη λέξη ΑΡΕΤΗ.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8200" y="2350323"/>
            <a:ext cx="4038600" cy="3025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74972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Τα έργα των </a:t>
            </a:r>
            <a:r>
              <a:rPr lang="el-GR" dirty="0" smtClean="0"/>
              <a:t>παιδιών (2/2)</a:t>
            </a:r>
            <a:endParaRPr lang="en-GB" dirty="0"/>
          </a:p>
        </p:txBody>
      </p:sp>
      <p:pic>
        <p:nvPicPr>
          <p:cNvPr id="7" name="Picture 2" descr="Ζωγραφιά με τη λέξη ΕΥΤΥΧΙΑ.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831946" y="2162397"/>
            <a:ext cx="3671108" cy="3401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Ζωγραφιά με τη λέξη ΕΥΤΥΧΙΑ.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2348706"/>
            <a:ext cx="40386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03803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0/29/2015 1:00:56 A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8,5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7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007CB53B-7208-461E-9F05-02CCF8C0A8BC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1726</TotalTime>
  <Words>543</Words>
  <Application>Microsoft Office PowerPoint</Application>
  <PresentationFormat>On-screen Show (4:3)</PresentationFormat>
  <Paragraphs>72</Paragraphs>
  <Slides>17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Θέμα του Office</vt:lpstr>
      <vt:lpstr>Το Εικονογραφημένο Βιβλίο στην Προσχολική Εκπαίδευση</vt:lpstr>
      <vt:lpstr>Διδακτική Πρακτική</vt:lpstr>
      <vt:lpstr>Πριν την ανάγνωση</vt:lpstr>
      <vt:lpstr>Παρουσίαση βιβλίου - εξωφύλλου</vt:lpstr>
      <vt:lpstr>Κατά την ανάγνωση</vt:lpstr>
      <vt:lpstr>Μετά την ανάγνωση</vt:lpstr>
      <vt:lpstr>Εικαστική δραστηριότητα</vt:lpstr>
      <vt:lpstr>Τα έργα των παιδιών (1/2)</vt:lpstr>
      <vt:lpstr>Τα έργα των παιδιών (2/2)</vt:lpstr>
      <vt:lpstr>Το τελικό αποτέλεσμα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  <vt:lpstr>Σημείωμα Χρήσης Έργων Τρίτων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Ευτυχούπολη </dc:title>
  <dc:subject>Το Εικονογραφημένο Βιβλίο στην Προσχολική Εκπαίδευση</dc:subject>
  <dc:creator> Αγγελική Γιαννικοπούλου</dc:creator>
  <cp:lastModifiedBy>Smaragda Papadopoulou</cp:lastModifiedBy>
  <cp:revision>204</cp:revision>
  <dcterms:created xsi:type="dcterms:W3CDTF">2012-09-06T09:03:05Z</dcterms:created>
  <dcterms:modified xsi:type="dcterms:W3CDTF">2015-10-28T23:01:11Z</dcterms:modified>
  <cp:category>Συναισθήματα</cp:category>
</cp:coreProperties>
</file>