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5"/>
  </p:notesMasterIdLst>
  <p:sldIdLst>
    <p:sldId id="332" r:id="rId3"/>
    <p:sldId id="30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290" r:id="rId18"/>
    <p:sldId id="295" r:id="rId19"/>
    <p:sldId id="299" r:id="rId20"/>
    <p:sldId id="333" r:id="rId21"/>
    <p:sldId id="334" r:id="rId22"/>
    <p:sldId id="336" r:id="rId23"/>
    <p:sldId id="293" r:id="rId24"/>
  </p:sldIdLst>
  <p:sldSz cx="9144000" cy="6858000" type="screen4x3"/>
  <p:notesSz cx="6858000" cy="9144000"/>
  <p:custDataLst>
    <p:tags r:id="rId26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332"/>
            <p14:sldId id="30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290"/>
            <p14:sldId id="295"/>
            <p14:sldId id="299"/>
            <p14:sldId id="333"/>
            <p14:sldId id="334"/>
            <p14:sldId id="336"/>
          </p14:sldIdLst>
        </p14:section>
        <p14:section name="Untitled Section" id="{0F1CB131-A6BD-43D0-B8D4-1F27CEF7A05E}">
          <p14:sldIdLst>
            <p14:sldId id="29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57" d="100"/>
          <a:sy n="57" d="100"/>
        </p:scale>
        <p:origin x="-25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29/10/2015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6" name="Picture 5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7" name="Picture 6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9" name="Picture 8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8" name="Picture 7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hyperlink" Target="http://opencourses.uoa.gr/courses/ECD5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5" Type="http://schemas.openxmlformats.org/officeDocument/2006/relationships/image" Target="../media/image17.png"/><Relationship Id="rId4" Type="http://schemas.openxmlformats.org/officeDocument/2006/relationships/hyperlink" Target="%5b1%5d%20http:/creativecommons.org/licenses/by-nc-sa/4.0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hyperlink" Target="https://pixabay.com/en/sleet-thunderstorm-hail-ice-153216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hyperlink" Target="https://pixabay.com/en/one-eyed-monster-one-eyed-monster-157897/" TargetMode="External"/><Relationship Id="rId5" Type="http://schemas.openxmlformats.org/officeDocument/2006/relationships/hyperlink" Target="https://pixabay.com/en/nurse-woman-person-girl-syringe-159224/" TargetMode="External"/><Relationship Id="rId4" Type="http://schemas.openxmlformats.org/officeDocument/2006/relationships/hyperlink" Target="http://www.biblionet.gr/book/138061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/>
              <a:t>Το Εικονογραφημένο Βιβλίο στην Προσχολική Εκπαίδευση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Συναισθήματα</a:t>
            </a:r>
            <a:endParaRPr lang="en-GB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Αγγελική Γιαννικοπούλου</a:t>
            </a:r>
          </a:p>
          <a:p>
            <a:r>
              <a:rPr lang="el-GR" sz="2800" dirty="0" smtClean="0"/>
              <a:t>Τμήμα </a:t>
            </a:r>
            <a:r>
              <a:rPr lang="el-GR" sz="2800" dirty="0"/>
              <a:t>Εκπαίδευσης και Αγωγής στην Προσχολική Ηλικία (ΤΕΑΠΗ)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963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 τα δισέλιδα στο βιβλίο</a:t>
            </a:r>
            <a:endParaRPr lang="el-GR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82752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Όποιο </a:t>
            </a:r>
            <a:r>
              <a:rPr lang="el-GR" dirty="0"/>
              <a:t>παιδί τελείωνε τη ζωγραφιά του ερχόταν σε μένα και προσθέταμε το δίφυλλό του στο βιβλίο που γινόταν σιγά σιγά από το σύνολο των </a:t>
            </a:r>
            <a:r>
              <a:rPr lang="el-GR" dirty="0" err="1"/>
              <a:t>διφύλλων</a:t>
            </a:r>
            <a:r>
              <a:rPr lang="el-GR" dirty="0"/>
              <a:t> τους.</a:t>
            </a:r>
          </a:p>
        </p:txBody>
      </p:sp>
      <p:pic>
        <p:nvPicPr>
          <p:cNvPr id="10" name="Picture 3" descr="Η νηπιαγωγός ετοιμάζει το βιβλίο των φόβων.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23085" y="1772816"/>
            <a:ext cx="4038600" cy="351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0390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βιβλίο των φόβων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Έπειτα, μαζευτήκαμε πάλι όλοι μαζί για </a:t>
            </a:r>
            <a:r>
              <a:rPr lang="el-GR" b="1" dirty="0"/>
              <a:t>να κλείσουμε τους φόβους μας μέσα σε ένα βιβλίο </a:t>
            </a:r>
            <a:r>
              <a:rPr lang="el-GR" dirty="0"/>
              <a:t>που σχηματίστηκε από δύο εξώφυλλα από μαύρο </a:t>
            </a:r>
            <a:r>
              <a:rPr lang="el-GR" dirty="0" err="1"/>
              <a:t>κανσόν</a:t>
            </a:r>
            <a:r>
              <a:rPr lang="el-GR" dirty="0"/>
              <a:t> (για να μην είναι όμως τόσο «άσχημο» έβαλαν ένα κομμάτι αλουμινόχαρτο στο αρχικό εξώφυλλο) και στα οποία είχαν ανοιχτεί τόσες τρύπες όσα τα παιδιά και οι φόβοι τους. </a:t>
            </a:r>
          </a:p>
          <a:p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97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βιβλίο των </a:t>
            </a:r>
            <a:r>
              <a:rPr lang="el-GR" dirty="0" smtClean="0"/>
              <a:t>φόβων (2/3)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458616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Κάθε παιδί «κλείδωνε» το μεγαλύτερο φόβο του μέσα στο βιβλίο με το σχοινάκι που είχε στο χεράκι του. </a:t>
            </a:r>
          </a:p>
          <a:p>
            <a:endParaRPr lang="el-GR" dirty="0"/>
          </a:p>
        </p:txBody>
      </p:sp>
      <p:pic>
        <p:nvPicPr>
          <p:cNvPr id="5" name="Content Placeholder 3" descr="Τα παιδιά με τα σχοινάκια κελιδώνουν τους φόβους τους.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1600200"/>
            <a:ext cx="5236473" cy="395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88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βιβλίο των </a:t>
            </a:r>
            <a:r>
              <a:rPr lang="el-GR" dirty="0" smtClean="0"/>
              <a:t>φόβων (3/3)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4760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Μετά κολλήσαμε </a:t>
            </a:r>
            <a:r>
              <a:rPr lang="el-GR" dirty="0" smtClean="0"/>
              <a:t>τα </a:t>
            </a:r>
            <a:r>
              <a:rPr lang="el-GR" dirty="0" err="1" smtClean="0"/>
              <a:t>γραμματάκια</a:t>
            </a:r>
            <a:r>
              <a:rPr lang="el-GR" dirty="0" smtClean="0"/>
              <a:t> </a:t>
            </a:r>
            <a:r>
              <a:rPr lang="el-GR" dirty="0"/>
              <a:t>του τίτλου πάνω στο εξώφυλλο, προσθέσαμε και ένα </a:t>
            </a:r>
            <a:r>
              <a:rPr lang="el-GR" dirty="0" err="1"/>
              <a:t>λουκετάκι</a:t>
            </a:r>
            <a:r>
              <a:rPr lang="el-GR" dirty="0"/>
              <a:t> σε μία από τις τρυπούλες που δεν είχαν βάλει σχοινάκι τα παιδιά και το βιβλίο μας ήταν έτοιμο!</a:t>
            </a:r>
          </a:p>
          <a:p>
            <a:endParaRPr lang="el-GR" dirty="0"/>
          </a:p>
        </p:txBody>
      </p:sp>
      <p:pic>
        <p:nvPicPr>
          <p:cNvPr id="5" name="Content Placeholder 3" descr="Ο τίτλος και το λουκέτο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000" y="1600200"/>
            <a:ext cx="4038600" cy="3380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022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6" descr="Το βιβλίο των φόβων!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5050" y="1703987"/>
            <a:ext cx="5111750" cy="4315214"/>
          </a:xfrm>
        </p:spPr>
      </p:pic>
      <p:sp>
        <p:nvSpPr>
          <p:cNvPr id="13" name="Θέση κειμένου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l-GR" sz="2800" dirty="0"/>
              <a:t>Ό,τι μας φοβίζει ήταν καλά διπλοκλειδωμένο μέσα στο βιβλίο μας και μακριά από μας…</a:t>
            </a:r>
          </a:p>
        </p:txBody>
      </p:sp>
      <p:sp>
        <p:nvSpPr>
          <p:cNvPr id="12" name="Τίτλο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l-GR" dirty="0" smtClean="0"/>
              <a:t>τελικό αποτέλεσμα (1/2)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027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τελικό αποτέλεσμα (2/2)</a:t>
            </a:r>
            <a:endParaRPr lang="el-GR" dirty="0"/>
          </a:p>
        </p:txBody>
      </p:sp>
      <p:pic>
        <p:nvPicPr>
          <p:cNvPr id="7" name="Content Placeholder 3" descr="Τα παιδιά χαρούμενα στην αυλή με τη νηπιαγωγό κρατούν το βιβλίο των φόβων!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68606" y="1557338"/>
            <a:ext cx="661948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4968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1.0.  </a:t>
            </a:r>
            <a:endParaRPr lang="el-G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 smtClean="0"/>
              <a:t>Αγγελική </a:t>
            </a:r>
            <a:r>
              <a:rPr lang="el-GR" sz="2000" dirty="0" err="1" smtClean="0"/>
              <a:t>Γιαννικοπούλου</a:t>
            </a:r>
            <a:r>
              <a:rPr lang="el-GR" sz="2000" dirty="0" smtClean="0"/>
              <a:t> 2015. </a:t>
            </a:r>
            <a:r>
              <a:rPr lang="el-GR" sz="2000" dirty="0"/>
              <a:t>Καλλιόπη </a:t>
            </a:r>
            <a:r>
              <a:rPr lang="el-GR" sz="2000" dirty="0" err="1" smtClean="0"/>
              <a:t>Καρδούλια</a:t>
            </a:r>
            <a:r>
              <a:rPr lang="el-GR" sz="2000" smtClean="0"/>
              <a:t>, Αγγελική </a:t>
            </a:r>
            <a:r>
              <a:rPr lang="el-GR" sz="2000" dirty="0" err="1" smtClean="0"/>
              <a:t>Γιαννικοπούλου</a:t>
            </a:r>
            <a:r>
              <a:rPr lang="el-GR" sz="2000" dirty="0"/>
              <a:t>. «Το Εικονογραφημένο Βιβλίο στην Προσχολική </a:t>
            </a:r>
            <a:r>
              <a:rPr lang="el-GR" sz="2000" dirty="0" smtClean="0"/>
              <a:t>Εκπαίδευση. Συναισθήματα</a:t>
            </a:r>
            <a:r>
              <a:rPr lang="en-US" sz="2000" dirty="0" smtClean="0"/>
              <a:t>. </a:t>
            </a:r>
            <a:r>
              <a:rPr lang="el-GR" sz="2000" dirty="0"/>
              <a:t>Όταν οι αρκούδες πήγαν για ύπνο τη νύχτα της φοβερής και τρομερής </a:t>
            </a:r>
            <a:r>
              <a:rPr lang="el-GR" sz="2000" dirty="0" smtClean="0"/>
              <a:t>καταιγίδας».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διεύθυνση: </a:t>
            </a:r>
            <a:r>
              <a:rPr lang="en-GB" sz="2000" dirty="0">
                <a:hlinkClick r:id="rId4" tooltip="Ανοιχτό Μάθημα: Το Εικονογραφημένο Βιβλίο στην Προσχολική Εκπαίδευση"/>
              </a:rPr>
              <a:t>http://opencourses.uoa.gr/courses/ECD5/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022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Διδακτική Πρακτική</a:t>
            </a:r>
            <a:endParaRPr lang="en-GB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4760" cy="4637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/>
              <a:t>Διδακτική </a:t>
            </a:r>
            <a:r>
              <a:rPr lang="el-GR" sz="2400" b="1" dirty="0" smtClean="0"/>
              <a:t>πρακτική</a:t>
            </a:r>
            <a:r>
              <a:rPr lang="en-GB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Καλλιόπη </a:t>
            </a:r>
            <a:r>
              <a:rPr lang="el-GR" sz="2400" dirty="0" err="1" smtClean="0"/>
              <a:t>Καρδούλια</a:t>
            </a:r>
            <a:r>
              <a:rPr lang="el-GR" sz="2400" dirty="0" smtClean="0"/>
              <a:t>.</a:t>
            </a:r>
            <a:endParaRPr lang="el-GR" sz="2400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sz="2400" b="1" dirty="0" smtClean="0"/>
              <a:t>Βιβλίο</a:t>
            </a:r>
            <a:r>
              <a:rPr lang="el-GR" sz="2400" dirty="0" smtClean="0"/>
              <a:t>: </a:t>
            </a:r>
            <a:r>
              <a:rPr lang="en-US" sz="2400" dirty="0"/>
              <a:t>Bright, Paul. </a:t>
            </a:r>
            <a:r>
              <a:rPr lang="el-GR" sz="2400" b="1" dirty="0"/>
              <a:t>Όταν οι αρκούδες πήγαν για ύπνο τη νύχτα της φοβερής και τρομερής καταιγίδας </a:t>
            </a:r>
            <a:r>
              <a:rPr lang="el-GR" sz="2400" dirty="0"/>
              <a:t>/ </a:t>
            </a:r>
            <a:r>
              <a:rPr lang="en-US" sz="2400" dirty="0"/>
              <a:t>Paul Bright · </a:t>
            </a:r>
            <a:r>
              <a:rPr lang="el-GR" sz="2400" dirty="0"/>
              <a:t>μετάφραση Αγγελική </a:t>
            </a:r>
            <a:r>
              <a:rPr lang="el-GR" sz="2400" dirty="0" err="1"/>
              <a:t>Πορτοκάλογλου</a:t>
            </a:r>
            <a:r>
              <a:rPr lang="el-GR" sz="2400" dirty="0"/>
              <a:t> · εικονογράφηση </a:t>
            </a:r>
            <a:r>
              <a:rPr lang="en-US" sz="2400" dirty="0"/>
              <a:t>Jane Chapman. - 1</a:t>
            </a:r>
            <a:r>
              <a:rPr lang="el-GR" sz="2400" dirty="0"/>
              <a:t>η </a:t>
            </a:r>
            <a:r>
              <a:rPr lang="el-GR" sz="2400" dirty="0" err="1"/>
              <a:t>έκδ</a:t>
            </a:r>
            <a:r>
              <a:rPr lang="el-GR" sz="2400" dirty="0"/>
              <a:t>. - </a:t>
            </a:r>
            <a:r>
              <a:rPr lang="el-GR" sz="2400" dirty="0" smtClean="0"/>
              <a:t>Πάτρα: </a:t>
            </a:r>
            <a:r>
              <a:rPr lang="el-GR" sz="2400" dirty="0"/>
              <a:t>Κόκκινη Κλωστή Δεμένη, 2008.</a:t>
            </a:r>
            <a:endParaRPr lang="en-GB" sz="2400" dirty="0"/>
          </a:p>
        </p:txBody>
      </p:sp>
      <p:pic>
        <p:nvPicPr>
          <p:cNvPr id="6" name="Picture 3" descr="Εξώφυλλο βιβλίου: &quot;Όταν οι αρκούδες πήγαν για ύπνο τη νύχτα της φοβερής και τρομερής καταιγίδας&quot;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8452" y="1824485"/>
            <a:ext cx="3458095" cy="407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956376" y="5949280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5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</a:t>
            </a:r>
            <a:r>
              <a:rPr lang="el-GR" sz="2000" dirty="0" smtClean="0"/>
              <a:t>Έκδοση. Εξαιρούνται </a:t>
            </a:r>
            <a:r>
              <a:rPr lang="el-GR" sz="2000" dirty="0"/>
              <a:t>τα αυτοτελή έργα τρίτων π.χ. φωτογραφίες, διαγράμματα </a:t>
            </a:r>
            <a:r>
              <a:rPr lang="el-GR" sz="2000" dirty="0" smtClean="0"/>
              <a:t>κ.λπ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dirty="0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</a:t>
            </a:r>
            <a:r>
              <a:rPr lang="el-GR" dirty="0" smtClean="0"/>
              <a:t>τη </a:t>
            </a:r>
            <a:r>
              <a:rPr lang="el-GR" dirty="0"/>
              <a:t>χρήση του έργου, για </a:t>
            </a:r>
            <a:r>
              <a:rPr lang="el-GR" dirty="0" smtClean="0"/>
              <a:t>τον </a:t>
            </a:r>
            <a:r>
              <a:rPr lang="el-GR" dirty="0"/>
              <a:t>διανομέα του έργου και </a:t>
            </a:r>
            <a:r>
              <a:rPr lang="el-GR" dirty="0" err="1" smtClean="0"/>
              <a:t>αδειοδόχο</a:t>
            </a:r>
            <a:r>
              <a:rPr lang="el-GR" dirty="0" smtClean="0"/>
              <a:t>.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</a:t>
            </a:r>
            <a:r>
              <a:rPr lang="el-GR" dirty="0" smtClean="0"/>
              <a:t>έργο.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</a:t>
            </a:r>
            <a:r>
              <a:rPr lang="el-GR" dirty="0" smtClean="0"/>
              <a:t>στον </a:t>
            </a:r>
            <a:r>
              <a:rPr lang="el-GR" dirty="0"/>
              <a:t>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τόπο.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88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/>
              <a:t>το Σημείωμα Αν</a:t>
            </a:r>
            <a:r>
              <a:rPr lang="en-US" sz="2000" dirty="0" smtClean="0"/>
              <a:t>α</a:t>
            </a:r>
            <a:r>
              <a:rPr lang="el-GR" sz="2000" dirty="0" smtClean="0"/>
              <a:t>φοράς,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</a:t>
            </a:r>
            <a:r>
              <a:rPr lang="el-GR" sz="2000" dirty="0" err="1" smtClean="0"/>
              <a:t>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/>
              <a:t>τη δήλωση Διατήρησης Σημειωμάτων,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</a:t>
            </a:r>
            <a:r>
              <a:rPr lang="el-GR" sz="2000" dirty="0" smtClean="0"/>
              <a:t>),</a:t>
            </a:r>
            <a:endParaRPr lang="el-GR" sz="2000" dirty="0"/>
          </a:p>
          <a:p>
            <a:pPr marL="0" indent="0">
              <a:buNone/>
            </a:pPr>
            <a:r>
              <a:rPr lang="el-GR" sz="2400" dirty="0"/>
              <a:t>μαζί με τους </a:t>
            </a:r>
            <a:r>
              <a:rPr lang="el-GR" sz="2400" dirty="0" smtClean="0"/>
              <a:t>συνοδευτικούς </a:t>
            </a:r>
            <a:r>
              <a:rPr lang="el-GR" sz="2400" dirty="0" err="1" smtClean="0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90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</a:t>
            </a:r>
            <a:r>
              <a:rPr lang="el-GR" sz="2000" dirty="0" smtClean="0"/>
              <a:t>αυτό </a:t>
            </a:r>
            <a:r>
              <a:rPr lang="el-GR" sz="2000" dirty="0"/>
              <a:t>κάνει χρήση των ακόλουθων έργων</a:t>
            </a:r>
            <a:r>
              <a:rPr lang="el-GR" sz="2000" dirty="0" smtClean="0"/>
              <a:t>:</a:t>
            </a:r>
            <a:endParaRPr lang="en-US" sz="2000" dirty="0" smtClean="0"/>
          </a:p>
          <a:p>
            <a:pPr marL="0" indent="0">
              <a:buNone/>
            </a:pPr>
            <a:r>
              <a:rPr lang="el-GR" sz="2000" dirty="0"/>
              <a:t>Εικόνα 1: Εξώφυλλο του βιβλίου «</a:t>
            </a:r>
            <a:r>
              <a:rPr lang="el-GR" sz="2000" dirty="0">
                <a:hlinkClick r:id="rId4"/>
              </a:rPr>
              <a:t>Όταν οι αρκούδες πήγαν για ύπνο τη νύχτα της φοβερής και τρομερής </a:t>
            </a:r>
            <a:r>
              <a:rPr lang="el-GR" sz="2000" dirty="0" smtClean="0">
                <a:hlinkClick r:id="rId4"/>
              </a:rPr>
              <a:t>καταιγίδας</a:t>
            </a:r>
            <a:r>
              <a:rPr lang="el-GR" sz="2000" dirty="0" smtClean="0"/>
              <a:t>» </a:t>
            </a:r>
            <a:r>
              <a:rPr lang="el-GR" sz="2000" dirty="0"/>
              <a:t>/ </a:t>
            </a:r>
            <a:r>
              <a:rPr lang="el-GR" sz="2000" dirty="0" err="1"/>
              <a:t>Paul</a:t>
            </a:r>
            <a:r>
              <a:rPr lang="el-GR" sz="2000" dirty="0"/>
              <a:t> </a:t>
            </a:r>
            <a:r>
              <a:rPr lang="el-GR" sz="2000" dirty="0" err="1"/>
              <a:t>Bright</a:t>
            </a:r>
            <a:r>
              <a:rPr lang="el-GR" sz="2000" dirty="0"/>
              <a:t> · μετάφραση Αγγελική Πορτοκάλογλου · εικονογράφηση </a:t>
            </a:r>
            <a:r>
              <a:rPr lang="el-GR" sz="2000" dirty="0" err="1"/>
              <a:t>Jane</a:t>
            </a:r>
            <a:r>
              <a:rPr lang="el-GR" sz="2000" dirty="0"/>
              <a:t> </a:t>
            </a:r>
            <a:r>
              <a:rPr lang="el-GR" sz="2000" dirty="0" err="1"/>
              <a:t>Chapman</a:t>
            </a:r>
            <a:r>
              <a:rPr lang="el-GR" sz="2000" dirty="0"/>
              <a:t>. - 1η </a:t>
            </a:r>
            <a:r>
              <a:rPr lang="el-GR" sz="2000" dirty="0" err="1"/>
              <a:t>έκδ</a:t>
            </a:r>
            <a:r>
              <a:rPr lang="el-GR" sz="2000" dirty="0"/>
              <a:t>. - Πάτρα: Κόκκινη Κλωστή Δεμένη, 2008.</a:t>
            </a:r>
            <a:r>
              <a:rPr lang="en-GB" altLang="en-US" sz="2000" dirty="0" err="1" smtClean="0"/>
              <a:t>Biblionet</a:t>
            </a:r>
            <a:r>
              <a:rPr lang="en-GB" altLang="en-US" sz="2000" dirty="0"/>
              <a:t>.</a:t>
            </a:r>
            <a:r>
              <a:rPr lang="el-GR" altLang="en-US" sz="2000" dirty="0"/>
              <a:t> </a:t>
            </a:r>
            <a:endParaRPr lang="el-GR" altLang="en-US" sz="2000" dirty="0" smtClean="0"/>
          </a:p>
          <a:p>
            <a:pPr marL="0" indent="0">
              <a:buNone/>
            </a:pPr>
            <a:r>
              <a:rPr lang="el-GR" altLang="en-US" sz="2000" dirty="0" smtClean="0"/>
              <a:t>Εικόνα 2: </a:t>
            </a:r>
            <a:r>
              <a:rPr lang="el-GR" altLang="en-US" sz="2000" dirty="0" smtClean="0">
                <a:hlinkClick r:id="rId5"/>
              </a:rPr>
              <a:t>Ένεση</a:t>
            </a:r>
            <a:r>
              <a:rPr lang="el-GR" altLang="en-US" sz="2000" dirty="0" smtClean="0"/>
              <a:t>, </a:t>
            </a:r>
            <a:r>
              <a:rPr lang="el-GR" altLang="en-US" sz="2000" dirty="0" smtClean="0">
                <a:hlinkClick r:id="rId6"/>
              </a:rPr>
              <a:t>Τερατάκι</a:t>
            </a:r>
            <a:r>
              <a:rPr lang="el-GR" altLang="en-US" sz="2000" dirty="0" smtClean="0"/>
              <a:t>, </a:t>
            </a:r>
            <a:r>
              <a:rPr lang="el-GR" altLang="en-US" sz="2000" dirty="0" smtClean="0">
                <a:hlinkClick r:id="rId7"/>
              </a:rPr>
              <a:t>Καταιγίδα</a:t>
            </a:r>
            <a:r>
              <a:rPr lang="el-GR" altLang="en-US" sz="2000" dirty="0" smtClean="0"/>
              <a:t>, </a:t>
            </a:r>
            <a:r>
              <a:rPr lang="en-GB" altLang="en-US" sz="2000" dirty="0"/>
              <a:t>CC0 Public </a:t>
            </a:r>
            <a:r>
              <a:rPr lang="en-GB" altLang="en-US" sz="2000" dirty="0" smtClean="0"/>
              <a:t>Domain</a:t>
            </a:r>
            <a:r>
              <a:rPr lang="el-GR" altLang="en-US" sz="2000" dirty="0" smtClean="0"/>
              <a:t>, </a:t>
            </a:r>
            <a:r>
              <a:rPr lang="en-US" altLang="en-US" sz="2000" dirty="0" err="1" smtClean="0"/>
              <a:t>Pixabay</a:t>
            </a:r>
            <a:r>
              <a:rPr lang="en-US" altLang="en-US" sz="2000" dirty="0" smtClean="0"/>
              <a:t>.</a:t>
            </a:r>
            <a:endParaRPr lang="el-GR" altLang="en-US" sz="2000" dirty="0"/>
          </a:p>
          <a:p>
            <a:pPr marL="0" indent="0">
              <a:buNone/>
            </a:pPr>
            <a:endParaRPr lang="el-G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Εισαγωγή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Στη </a:t>
            </a:r>
            <a:r>
              <a:rPr lang="el-GR" dirty="0"/>
              <a:t>θεματική αυτή, ασχοληθήκαμε με το </a:t>
            </a:r>
            <a:r>
              <a:rPr lang="el-GR" b="1" dirty="0"/>
              <a:t>συναίσθημα του φόβου</a:t>
            </a:r>
            <a:r>
              <a:rPr lang="el-GR" dirty="0"/>
              <a:t>, ένα συναίσθημα ιδιαίτερα έντονο στη νηπιακή ηλικία. Ξεκινώντας το μάθημα, η νηπιαγωγός είπε δυο λόγια στα παιδιά για το συναίσθημα αυτό, το οποίο δεν είναι ούτε καλό ούτε κακό, μιας και μας βοηθάει μερικές φορές να προστατευτούμε από τον κίνδυνο (</a:t>
            </a:r>
            <a:r>
              <a:rPr lang="el-GR" dirty="0" smtClean="0"/>
              <a:t>π.χ. </a:t>
            </a:r>
            <a:r>
              <a:rPr lang="el-GR" dirty="0"/>
              <a:t>στην περίπτωση σεισμού).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36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Πριν την ανάγνωση του βιβλίου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Μετά την εισαγωγή της νηπιαγωγού, πήρα το λόγο εγώ και προτού διαβάσω το βιβλίο </a:t>
            </a:r>
            <a:r>
              <a:rPr lang="el-GR" dirty="0" smtClean="0"/>
              <a:t>«Όταν </a:t>
            </a:r>
            <a:r>
              <a:rPr lang="el-GR" dirty="0"/>
              <a:t>οι αρκούδες πήγαν για ύπνο τη νύχτα της φοβερής και τρομερής </a:t>
            </a:r>
            <a:r>
              <a:rPr lang="el-GR" dirty="0" smtClean="0"/>
              <a:t>καταιγίδας», </a:t>
            </a:r>
            <a:r>
              <a:rPr lang="el-GR" dirty="0"/>
              <a:t>έδεσα στο χέρι του κάθε παιδιού ένα μικρό σχοινάκι, σαν </a:t>
            </a:r>
            <a:r>
              <a:rPr lang="el-GR" dirty="0" err="1"/>
              <a:t>μαρτάκι</a:t>
            </a:r>
            <a:r>
              <a:rPr lang="el-GR" dirty="0"/>
              <a:t>, λέγοντας τους να τα προσέχουν και ότι θα τους εξηγούσα αργότερα σε τι θα μας χρησίμευαν.</a:t>
            </a:r>
          </a:p>
          <a:p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010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Κατά την ανάγνωση</a:t>
            </a:r>
            <a:endParaRPr lang="el-GR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Διάβασα </a:t>
            </a:r>
            <a:r>
              <a:rPr lang="el-GR" dirty="0"/>
              <a:t>το βιβλίο δημιουργώντας τους ήχους του ανέμου, του κεραυνού και της αστραπής με τρία διαφορετικά κρουστά οργανάκια.</a:t>
            </a:r>
          </a:p>
          <a:p>
            <a:endParaRPr lang="el-GR" dirty="0"/>
          </a:p>
        </p:txBody>
      </p:sp>
      <p:pic>
        <p:nvPicPr>
          <p:cNvPr id="10" name="Picture 7" descr="Η νηπιαγωγός διαβάζει το βιβλίο.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283968" y="1700808"/>
            <a:ext cx="4238763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9208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Μετά την </a:t>
            </a:r>
            <a:r>
              <a:rPr lang="el-GR" dirty="0" smtClean="0"/>
              <a:t>ανάγνωση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Συζητήσαμε </a:t>
            </a:r>
            <a:r>
              <a:rPr lang="el-GR" dirty="0"/>
              <a:t>με τα παιδιά για τους δικούς τους φόβους. Άλλο παιδί μίλησε για </a:t>
            </a:r>
            <a:r>
              <a:rPr lang="el-GR" dirty="0" smtClean="0"/>
              <a:t>τους </a:t>
            </a:r>
            <a:r>
              <a:rPr lang="en-US" dirty="0"/>
              <a:t>power rangers, </a:t>
            </a:r>
            <a:r>
              <a:rPr lang="el-GR" dirty="0"/>
              <a:t>άλλο για τους μπαμπούλες και για τα μπουμπουνητά της καταιγίδας κι άλλο για την ένεση που του κάνει ο γιατρός. </a:t>
            </a:r>
          </a:p>
          <a:p>
            <a:endParaRPr lang="el-GR" dirty="0"/>
          </a:p>
        </p:txBody>
      </p:sp>
      <p:pic>
        <p:nvPicPr>
          <p:cNvPr id="8" name="Content Placeholder 7" descr="Ένεση, Μπαμπούλας, Καταιγίδα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9623" y="1738901"/>
            <a:ext cx="3175753" cy="4248561"/>
          </a:xfrm>
        </p:spPr>
      </p:pic>
      <p:sp>
        <p:nvSpPr>
          <p:cNvPr id="5" name="TextBox 4"/>
          <p:cNvSpPr txBox="1"/>
          <p:nvPr/>
        </p:nvSpPr>
        <p:spPr>
          <a:xfrm>
            <a:off x="7956376" y="5949280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US" b="1" dirty="0" smtClean="0">
                <a:latin typeface="+mj-lt"/>
              </a:rPr>
              <a:t>2</a:t>
            </a:r>
            <a:r>
              <a:rPr lang="el-GR" b="1" dirty="0" smtClean="0">
                <a:latin typeface="+mj-lt"/>
              </a:rPr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387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δισέλιδα των φόβων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484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Είχαμε προηγουμένως φτιάξει ένα δισέλιδο όπου στην πρώτη σελίδα είχε σχεδιαστεί και κοπεί μια πόρτα, που μπορούσε να ανοίγει και να αποκαλύπτει μέρος της δεύτερης σελίδας χωρίς να ανοίξει το </a:t>
            </a:r>
            <a:r>
              <a:rPr lang="el-GR" sz="2600" dirty="0" smtClean="0"/>
              <a:t>δισέλιδο. Τα </a:t>
            </a:r>
            <a:r>
              <a:rPr lang="el-GR" sz="2600" dirty="0"/>
              <a:t>παιδιά θα ζωγράφιζαν στη δεύτερη σελίδα του δίφυλλου ό,τι τα  φοβίζει περισσότερο.</a:t>
            </a:r>
          </a:p>
          <a:p>
            <a:pPr marL="0" indent="0">
              <a:buNone/>
            </a:pPr>
            <a:endParaRPr lang="el-GR" sz="2600" dirty="0"/>
          </a:p>
          <a:p>
            <a:endParaRPr lang="el-GR" sz="2600" dirty="0"/>
          </a:p>
        </p:txBody>
      </p:sp>
      <p:pic>
        <p:nvPicPr>
          <p:cNvPr id="5" name="Picture 6" descr="Η νηπιαγωγός δείχνει ένα δισέλιδο με την πόρτα στην πρώτη σελίδα.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92080" y="1772816"/>
            <a:ext cx="3168352" cy="349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1988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</a:t>
            </a:r>
            <a:r>
              <a:rPr lang="el-GR" dirty="0" smtClean="0"/>
              <a:t>έργα </a:t>
            </a:r>
            <a:r>
              <a:rPr lang="el-GR" dirty="0"/>
              <a:t>των </a:t>
            </a:r>
            <a:r>
              <a:rPr lang="el-GR" dirty="0" smtClean="0"/>
              <a:t>παιδιών (1/2)</a:t>
            </a:r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81693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l-GR" b="0" dirty="0"/>
              <a:t>H </a:t>
            </a:r>
            <a:r>
              <a:rPr lang="el-GR" b="0" dirty="0" err="1"/>
              <a:t>Eλισάβετ</a:t>
            </a:r>
            <a:r>
              <a:rPr lang="el-GR" b="0" dirty="0"/>
              <a:t> φοβάται τις αστραπές όταν έχει καταιγίδα</a:t>
            </a:r>
            <a:r>
              <a:rPr lang="el-GR" b="0" dirty="0" smtClean="0"/>
              <a:t>.</a:t>
            </a:r>
            <a:endParaRPr lang="el-GR" b="0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l-GR" b="0" dirty="0"/>
              <a:t>Ο Σπύρος φοβάται τις </a:t>
            </a:r>
            <a:r>
              <a:rPr lang="el-GR" b="0" dirty="0" smtClean="0"/>
              <a:t>αρκούδες.</a:t>
            </a:r>
            <a:endParaRPr lang="el-GR" b="0" dirty="0"/>
          </a:p>
        </p:txBody>
      </p:sp>
      <p:pic>
        <p:nvPicPr>
          <p:cNvPr id="10" name="Content Placeholder 3" descr="Στο δισέλιδο της Ελισάβετ απεικονίζεται μια καταιγίδα.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2432708"/>
            <a:ext cx="4040188" cy="3441972"/>
          </a:xfrm>
        </p:spPr>
      </p:pic>
      <p:pic>
        <p:nvPicPr>
          <p:cNvPr id="11" name="Picture 4" descr="Στο δισέλιδο του Σπύρου απεικονίζεται μια αρκούδα."/>
          <p:cNvPicPr>
            <a:picLocks noGrp="1" noChangeAspect="1"/>
          </p:cNvPicPr>
          <p:nvPr>
            <p:ph sz="quarter" idx="4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8522" y="2391188"/>
            <a:ext cx="3954780" cy="352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281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</a:t>
            </a:r>
            <a:r>
              <a:rPr lang="el-GR" dirty="0" smtClean="0"/>
              <a:t>έργα </a:t>
            </a:r>
            <a:r>
              <a:rPr lang="el-GR" dirty="0"/>
              <a:t>των </a:t>
            </a:r>
            <a:r>
              <a:rPr lang="el-GR" dirty="0" smtClean="0"/>
              <a:t>παιδιών (2/2)</a:t>
            </a:r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l-GR" b="0" dirty="0" smtClean="0"/>
              <a:t>H Δανάη φοβάται την ένεση.</a:t>
            </a:r>
            <a:endParaRPr lang="el-GR" b="0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b="0" dirty="0"/>
              <a:t>H Μαρία </a:t>
            </a:r>
            <a:r>
              <a:rPr lang="el-GR" b="0" dirty="0" smtClean="0"/>
              <a:t>τα </a:t>
            </a:r>
            <a:r>
              <a:rPr lang="el-GR" b="0" dirty="0"/>
              <a:t>άγρια γεράκια.</a:t>
            </a:r>
          </a:p>
        </p:txBody>
      </p:sp>
      <p:pic>
        <p:nvPicPr>
          <p:cNvPr id="9" name="Content Placeholder 3" descr="Στο δισέλιδο της Δανάης απεικονίζεται μια νοσοκόμα με σύριγγα και ένα πιαδάκι.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552" y="2624360"/>
            <a:ext cx="3520802" cy="3058668"/>
          </a:xfrm>
        </p:spPr>
      </p:pic>
      <p:pic>
        <p:nvPicPr>
          <p:cNvPr id="12" name="Content Placeholder 3" descr="Στο δισέλιδο της Μαρίας απεικονίζεται ένα γεράκι."/>
          <p:cNvPicPr>
            <a:picLocks noGrp="1" noChangeAspect="1"/>
          </p:cNvPicPr>
          <p:nvPr>
            <p:ph sz="quarter" idx="4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2624360"/>
            <a:ext cx="3310128" cy="3095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181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2"/>
  <p:tag name="ARTICULATE_PROJECT_OPEN" val="0"/>
  <p:tag name="ZHAW.ACCESSIBILITYADDIN.CHECKTIMEDATE" val="10/29/2015 1:03:42 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"/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7,2,3,"/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ZHAW.ACCESSIBILITYADDIN.READINGORDER" val="4,7,6,5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ZHAW.ACCESSIBILITYADDIN.READINGORDER" val="2,3,8,5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D34CB6D4-410A-4692-BDC9-E52048993D83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927</Words>
  <Application>Microsoft Office PowerPoint</Application>
  <PresentationFormat>On-screen Show (4:3)</PresentationFormat>
  <Paragraphs>76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Θέμα του Office</vt:lpstr>
      <vt:lpstr>Το Εικονογραφημένο Βιβλίο στην Προσχολική Εκπαίδευση</vt:lpstr>
      <vt:lpstr>Διδακτική Πρακτική</vt:lpstr>
      <vt:lpstr>Εισαγωγή</vt:lpstr>
      <vt:lpstr>Πριν την ανάγνωση του βιβλίου</vt:lpstr>
      <vt:lpstr>Κατά την ανάγνωση</vt:lpstr>
      <vt:lpstr>Μετά την ανάγνωση</vt:lpstr>
      <vt:lpstr>Τα δισέλιδα των φόβων</vt:lpstr>
      <vt:lpstr>Τα έργα των παιδιών (1/2)</vt:lpstr>
      <vt:lpstr>Τα έργα των παιδιών (2/2)</vt:lpstr>
      <vt:lpstr>Από τα δισέλιδα στο βιβλίο</vt:lpstr>
      <vt:lpstr>Το βιβλίο των φόβων (1/3)</vt:lpstr>
      <vt:lpstr>Το βιβλίο των φόβων (2/3)</vt:lpstr>
      <vt:lpstr>Το βιβλίο των φόβων (3/3)</vt:lpstr>
      <vt:lpstr>Το τελικό αποτέλεσμα (1/2)</vt:lpstr>
      <vt:lpstr>Το τελικό αποτέλεσμα (2/2)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Όταν οι αρκούδες πήγαν για ύπνο τη νύχτα της φοβερής και τρομερής καταιγίδας</dc:title>
  <dc:subject>Το Εικονογραφημένο Βιβλίο στην Προσχολική Εκπαίδευση</dc:subject>
  <dc:creator> Αγγελική Γιαννικοπούλου</dc:creator>
  <cp:lastModifiedBy>Smaragda Papadopoulou</cp:lastModifiedBy>
  <cp:revision>214</cp:revision>
  <dcterms:created xsi:type="dcterms:W3CDTF">2012-09-06T09:03:05Z</dcterms:created>
  <dcterms:modified xsi:type="dcterms:W3CDTF">2015-10-28T23:04:09Z</dcterms:modified>
  <cp:category>Συναισθήματα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68DC5A51-0A41-4365-82A8-E284D0FCB4F2</vt:lpwstr>
  </property>
  <property fmtid="{D5CDD505-2E9C-101B-9397-08002B2CF9AE}" pid="3" name="ArticulatePath">
    <vt:lpwstr>New_Όταν οι αρκούδες πήγαν για ύπνο τη νύχτα, Καρδούλα</vt:lpwstr>
  </property>
</Properties>
</file>