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31" r:id="rId3"/>
    <p:sldId id="371" r:id="rId4"/>
    <p:sldId id="372" r:id="rId5"/>
    <p:sldId id="374" r:id="rId6"/>
    <p:sldId id="373" r:id="rId7"/>
    <p:sldId id="375" r:id="rId8"/>
    <p:sldId id="376" r:id="rId9"/>
    <p:sldId id="377" r:id="rId10"/>
    <p:sldId id="378" r:id="rId11"/>
    <p:sldId id="379" r:id="rId12"/>
    <p:sldId id="380" r:id="rId13"/>
    <p:sldId id="381" r:id="rId14"/>
    <p:sldId id="382" r:id="rId15"/>
    <p:sldId id="290" r:id="rId16"/>
    <p:sldId id="295" r:id="rId17"/>
    <p:sldId id="299" r:id="rId18"/>
    <p:sldId id="332" r:id="rId19"/>
    <p:sldId id="333" r:id="rId20"/>
    <p:sldId id="334" r:id="rId21"/>
    <p:sldId id="293"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2"/>
            <p14:sldId id="374"/>
            <p14:sldId id="373"/>
            <p14:sldId id="375"/>
            <p14:sldId id="376"/>
            <p14:sldId id="377"/>
            <p14:sldId id="378"/>
            <p14:sldId id="379"/>
            <p14:sldId id="380"/>
            <p14:sldId id="381"/>
            <p14:sldId id="382"/>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1" d="100"/>
          <a:sy n="71" d="100"/>
        </p:scale>
        <p:origin x="-13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www.biblionet.gr/book/181807/Sellier,_Marie/%CE%9F%CE%B9_10_%CF%80%CF%81%CF%8E%CF%84%CE%BF%CE%B9_%CE%BC%CE%BF%CF%85_%CF%80%CE%AF%CE%BD%CE%B1%CE%BA%CE%B5%CF%82_%CE%B6%CF%89%CE%B3%CF%81%CE%B1%CF%86%CE%B9%CE%BA%CE%AE%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4.bp.blogspot.com/-ixW2kq_fa2k/UQ_KLv_exhI/AAAAAAAABzg/ie56nwFMhgQ/s1600/11.jpg" TargetMode="Externa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Μάντεψε τι αισθάνομαι (</a:t>
            </a:r>
            <a:r>
              <a:rPr lang="el-GR" dirty="0" smtClean="0">
                <a:solidFill>
                  <a:schemeClr val="accent1"/>
                </a:solidFill>
              </a:rPr>
              <a:t>2/2)</a:t>
            </a:r>
            <a:endParaRPr lang="el-GR" dirty="0"/>
          </a:p>
        </p:txBody>
      </p:sp>
      <p:sp>
        <p:nvSpPr>
          <p:cNvPr id="3" name="Content Placeholder 2"/>
          <p:cNvSpPr>
            <a:spLocks noGrp="1"/>
          </p:cNvSpPr>
          <p:nvPr>
            <p:ph sz="half" idx="1"/>
          </p:nvPr>
        </p:nvSpPr>
        <p:spPr/>
        <p:txBody>
          <a:bodyPr/>
          <a:lstStyle/>
          <a:p>
            <a:pPr marL="0" indent="0">
              <a:buNone/>
            </a:pPr>
            <a:r>
              <a:rPr lang="el-GR" dirty="0"/>
              <a:t>Έτσι σκεφτήκαμε να παίξουμε ένα παιχνίδι «Μάντεψε τι αισθάνομαι» όταν εμείς οι ίδιοι κρυβόμαστε πίσω από τη σελίδα. </a:t>
            </a:r>
            <a:endParaRPr lang="el-GR" dirty="0" smtClean="0"/>
          </a:p>
          <a:p>
            <a:pPr marL="0" indent="0">
              <a:buNone/>
            </a:pPr>
            <a:r>
              <a:rPr lang="el-GR" dirty="0"/>
              <a:t>Δεν ήταν τόσο εύκολο, ήταν όμως πολύ διασκεδαστικό!</a:t>
            </a:r>
          </a:p>
          <a:p>
            <a:pPr marL="0" indent="0">
              <a:buNone/>
            </a:pPr>
            <a:endParaRPr lang="el-GR" dirty="0"/>
          </a:p>
          <a:p>
            <a:endParaRPr lang="el-GR" dirty="0"/>
          </a:p>
        </p:txBody>
      </p:sp>
      <p:pic>
        <p:nvPicPr>
          <p:cNvPr id="6" name="445 - Εικόνα" descr="Τα παιδιά μαντεύουν"/>
          <p:cNvPicPr>
            <a:picLocks noGrp="1"/>
          </p:cNvPicPr>
          <p:nvPr>
            <p:ph sz="half" idx="2"/>
          </p:nvPr>
        </p:nvPicPr>
        <p:blipFill>
          <a:blip r:embed="rId2" cstate="print">
            <a:extLst>
              <a:ext uri="{28A0092B-C50C-407E-A947-70E740481C1C}">
                <a14:useLocalDpi xmlns:a14="http://schemas.microsoft.com/office/drawing/2010/main"/>
              </a:ext>
            </a:extLst>
          </a:blip>
          <a:stretch/>
        </p:blipFill>
        <p:spPr>
          <a:xfrm>
            <a:off x="4648200" y="1843881"/>
            <a:ext cx="4038600" cy="4038600"/>
          </a:xfrm>
          <a:prstGeom prst="rect">
            <a:avLst/>
          </a:prstGeom>
          <a:ln>
            <a:noFill/>
          </a:ln>
        </p:spPr>
      </p:pic>
    </p:spTree>
    <p:extLst>
      <p:ext uri="{BB962C8B-B14F-4D97-AF65-F5344CB8AC3E}">
        <p14:creationId xmlns:p14="http://schemas.microsoft.com/office/powerpoint/2010/main" val="17271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Το δικό μας βιβλίο με τρύπες (1/2)</a:t>
            </a:r>
            <a:endParaRPr lang="el-GR" dirty="0"/>
          </a:p>
        </p:txBody>
      </p:sp>
      <p:sp>
        <p:nvSpPr>
          <p:cNvPr id="3" name="Content Placeholder 2"/>
          <p:cNvSpPr>
            <a:spLocks noGrp="1"/>
          </p:cNvSpPr>
          <p:nvPr>
            <p:ph sz="half" idx="1"/>
          </p:nvPr>
        </p:nvSpPr>
        <p:spPr>
          <a:xfrm>
            <a:off x="457200" y="1600200"/>
            <a:ext cx="3466728" cy="4525963"/>
          </a:xfrm>
        </p:spPr>
        <p:txBody>
          <a:bodyPr/>
          <a:lstStyle/>
          <a:p>
            <a:pPr marL="0" indent="0">
              <a:buNone/>
            </a:pPr>
            <a:r>
              <a:rPr lang="el-GR" dirty="0"/>
              <a:t>Μια και τα παιδιά ενθουσιάστηκαν με το βιβλίο, αποφασίσαμε να </a:t>
            </a:r>
            <a:r>
              <a:rPr lang="el-GR" dirty="0" smtClean="0"/>
              <a:t>δημιουργήσουμε ένα </a:t>
            </a:r>
            <a:r>
              <a:rPr lang="el-GR" dirty="0"/>
              <a:t>παρόμοιο με θέμα την τάξη μας</a:t>
            </a:r>
          </a:p>
        </p:txBody>
      </p:sp>
      <p:pic>
        <p:nvPicPr>
          <p:cNvPr id="5" name="464 - Εικόνα" descr="Το βιβλίο με τρύπες των παιδιών"/>
          <p:cNvPicPr>
            <a:picLocks noGrp="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4139952" y="1772816"/>
            <a:ext cx="4470648" cy="3816424"/>
          </a:xfrm>
          <a:prstGeom prst="rect">
            <a:avLst/>
          </a:prstGeom>
          <a:ln>
            <a:noFill/>
          </a:ln>
        </p:spPr>
      </p:pic>
    </p:spTree>
    <p:extLst>
      <p:ext uri="{BB962C8B-B14F-4D97-AF65-F5344CB8AC3E}">
        <p14:creationId xmlns:p14="http://schemas.microsoft.com/office/powerpoint/2010/main" val="269671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Το δικό μας βιβλίο με τρύπες (1/2)</a:t>
            </a:r>
            <a:endParaRPr lang="el-GR" dirty="0"/>
          </a:p>
        </p:txBody>
      </p:sp>
      <p:sp>
        <p:nvSpPr>
          <p:cNvPr id="3" name="Content Placeholder 2"/>
          <p:cNvSpPr>
            <a:spLocks noGrp="1"/>
          </p:cNvSpPr>
          <p:nvPr>
            <p:ph sz="half" idx="1"/>
          </p:nvPr>
        </p:nvSpPr>
        <p:spPr>
          <a:xfrm>
            <a:off x="457200" y="1600200"/>
            <a:ext cx="4618856" cy="4525963"/>
          </a:xfrm>
        </p:spPr>
        <p:txBody>
          <a:bodyPr>
            <a:noAutofit/>
          </a:bodyPr>
          <a:lstStyle/>
          <a:p>
            <a:pPr marL="0" indent="0">
              <a:buNone/>
            </a:pPr>
            <a:r>
              <a:rPr lang="el-GR" sz="2400" dirty="0"/>
              <a:t>Η διαδικασία:</a:t>
            </a:r>
          </a:p>
          <a:p>
            <a:r>
              <a:rPr lang="el-GR" sz="2400" dirty="0"/>
              <a:t>Φωτογραφηθήκαμε παιδιά και νηπιαγωγός ένας ένας. </a:t>
            </a:r>
          </a:p>
          <a:p>
            <a:r>
              <a:rPr lang="el-GR" sz="2400" dirty="0"/>
              <a:t>Εκτυπώσαμε τις φωτογραφίες μας σε χαρτιά Α4 χωρισμένα στα τέσσερα. </a:t>
            </a:r>
          </a:p>
          <a:p>
            <a:r>
              <a:rPr lang="el-GR" sz="2400" dirty="0"/>
              <a:t>Δημιουργήσαμε ένα δισέλιδο για κάθε παιδί,  αφού προσθέσαμε πριν το φύλλο με τη φωτογραφία του ένα κενό φύλλο. </a:t>
            </a:r>
          </a:p>
          <a:p>
            <a:endParaRPr lang="el-GR" sz="2400" dirty="0"/>
          </a:p>
        </p:txBody>
      </p:sp>
      <p:pic>
        <p:nvPicPr>
          <p:cNvPr id="5" name="464 - Εικόνα" descr="Το βιβλίο με τρύπες των παιδιών"/>
          <p:cNvPicPr>
            <a:picLocks noGrp="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5364088" y="1700808"/>
            <a:ext cx="3244920" cy="4104456"/>
          </a:xfrm>
          <a:prstGeom prst="rect">
            <a:avLst/>
          </a:prstGeom>
          <a:ln>
            <a:noFill/>
          </a:ln>
        </p:spPr>
      </p:pic>
    </p:spTree>
    <p:extLst>
      <p:ext uri="{BB962C8B-B14F-4D97-AF65-F5344CB8AC3E}">
        <p14:creationId xmlns:p14="http://schemas.microsoft.com/office/powerpoint/2010/main" val="418232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Το δικό μας βιβλίο με τρύπες (2/2)</a:t>
            </a:r>
            <a:endParaRPr lang="el-GR" dirty="0"/>
          </a:p>
        </p:txBody>
      </p:sp>
      <p:sp>
        <p:nvSpPr>
          <p:cNvPr id="3" name="Content Placeholder 2"/>
          <p:cNvSpPr>
            <a:spLocks noGrp="1"/>
          </p:cNvSpPr>
          <p:nvPr>
            <p:ph sz="half" idx="1"/>
          </p:nvPr>
        </p:nvSpPr>
        <p:spPr/>
        <p:txBody>
          <a:bodyPr>
            <a:noAutofit/>
          </a:bodyPr>
          <a:lstStyle/>
          <a:p>
            <a:r>
              <a:rPr lang="el-GR" sz="2500" dirty="0"/>
              <a:t>Στη συνέχεια κόψαμε στο κενό φύλλο δυο τρύπες ούτως ώστε να αποκαλύπτονται τα μάτια της φωτογραφίας που ακολουθούσε. </a:t>
            </a:r>
          </a:p>
          <a:p>
            <a:r>
              <a:rPr lang="el-GR" sz="2500" dirty="0"/>
              <a:t>Ενώσαμε μαζί όλα αυτά τα δισέλιδα. </a:t>
            </a:r>
          </a:p>
          <a:p>
            <a:r>
              <a:rPr lang="el-GR" sz="2500" dirty="0"/>
              <a:t>Γράφουμε τον τίτλο: Τα μάτια μας!</a:t>
            </a:r>
          </a:p>
          <a:p>
            <a:r>
              <a:rPr lang="el-GR" sz="2500" dirty="0"/>
              <a:t>Έτοιμο το βιβλίο μας!!!</a:t>
            </a:r>
          </a:p>
          <a:p>
            <a:endParaRPr lang="el-GR" sz="2500" dirty="0"/>
          </a:p>
        </p:txBody>
      </p:sp>
      <p:pic>
        <p:nvPicPr>
          <p:cNvPr id="5" name="461 - Εικόνα" descr="Το βιβλίο με τρύπες των παιδιών"/>
          <p:cNvPicPr>
            <a:picLocks noGrp="1"/>
          </p:cNvPicPr>
          <p:nvPr>
            <p:ph sz="half" idx="2"/>
          </p:nvPr>
        </p:nvPicPr>
        <p:blipFill>
          <a:blip r:embed="rId2"/>
          <a:stretch/>
        </p:blipFill>
        <p:spPr>
          <a:xfrm>
            <a:off x="4644008" y="1772816"/>
            <a:ext cx="4038600" cy="4176464"/>
          </a:xfrm>
          <a:prstGeom prst="rect">
            <a:avLst/>
          </a:prstGeom>
          <a:ln>
            <a:noFill/>
          </a:ln>
        </p:spPr>
      </p:pic>
    </p:spTree>
    <p:extLst>
      <p:ext uri="{BB962C8B-B14F-4D97-AF65-F5344CB8AC3E}">
        <p14:creationId xmlns:p14="http://schemas.microsoft.com/office/powerpoint/2010/main" val="170643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Μάρκος </a:t>
            </a:r>
            <a:r>
              <a:rPr lang="el-GR" sz="2000" dirty="0" err="1" smtClean="0"/>
              <a:t>Λαλαδάκης</a:t>
            </a:r>
            <a:r>
              <a:rPr lang="el-GR" sz="2000" dirty="0" smtClean="0"/>
              <a:t>,</a:t>
            </a:r>
            <a:r>
              <a:rPr lang="en-GB" sz="2000" dirty="0" smtClean="0"/>
              <a:t> </a:t>
            </a:r>
            <a:r>
              <a:rPr lang="el-GR" sz="2000" dirty="0" smtClean="0"/>
              <a:t>Γλυκερία Φαρμάκη</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Υλικότητα Βιβλίου</a:t>
            </a:r>
            <a:r>
              <a:rPr lang="el-GR" sz="2000" dirty="0"/>
              <a:t>. Οι 10 πρώτοι μου πίνακες </a:t>
            </a:r>
            <a:r>
              <a:rPr lang="el-GR" sz="2000" dirty="0" smtClean="0"/>
              <a:t>ζωγραφικής».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199" y="1600200"/>
            <a:ext cx="4114802" cy="4525963"/>
          </a:xfrm>
        </p:spPr>
        <p:txBody>
          <a:bodyPr>
            <a:noAutofit/>
          </a:bodyPr>
          <a:lstStyle/>
          <a:p>
            <a:pPr marL="0" indent="0">
              <a:spcBef>
                <a:spcPts val="600"/>
              </a:spcBef>
              <a:spcAft>
                <a:spcPts val="600"/>
              </a:spcAft>
              <a:buNone/>
            </a:pPr>
            <a:r>
              <a:rPr lang="el-GR" sz="2400" b="1" dirty="0"/>
              <a:t>Διδακτική </a:t>
            </a:r>
            <a:r>
              <a:rPr lang="el-GR" sz="2400" b="1" dirty="0" smtClean="0"/>
              <a:t>πρακτική</a:t>
            </a:r>
            <a:r>
              <a:rPr lang="en-GB" sz="2400" dirty="0" smtClean="0"/>
              <a:t>:</a:t>
            </a:r>
            <a:br>
              <a:rPr lang="en-GB" sz="2400" dirty="0" smtClean="0"/>
            </a:br>
            <a:r>
              <a:rPr lang="el-GR" sz="2400" dirty="0" smtClean="0"/>
              <a:t>Μάρκος </a:t>
            </a:r>
            <a:r>
              <a:rPr lang="el-GR" sz="2400" dirty="0" err="1" smtClean="0"/>
              <a:t>Λαλαδάκης</a:t>
            </a:r>
            <a:r>
              <a:rPr lang="en-GB" sz="2400" dirty="0" smtClean="0"/>
              <a:t>,</a:t>
            </a:r>
            <a:br>
              <a:rPr lang="en-GB" sz="2400" dirty="0" smtClean="0"/>
            </a:br>
            <a:r>
              <a:rPr lang="el-GR" sz="2400" dirty="0" smtClean="0"/>
              <a:t>Γλυκερία Φαρμάκη</a:t>
            </a:r>
            <a:r>
              <a:rPr lang="en-GB" sz="2400" dirty="0" smtClean="0"/>
              <a:t>.</a:t>
            </a:r>
            <a:endParaRPr lang="el-GR" sz="2400" dirty="0" smtClean="0"/>
          </a:p>
          <a:p>
            <a:pPr marL="0" indent="0">
              <a:spcBef>
                <a:spcPts val="600"/>
              </a:spcBef>
              <a:spcAft>
                <a:spcPts val="600"/>
              </a:spcAft>
              <a:buNone/>
            </a:pPr>
            <a:r>
              <a:rPr lang="el-GR" sz="2400" b="1" dirty="0" smtClean="0"/>
              <a:t>Βιβλίο</a:t>
            </a:r>
            <a:r>
              <a:rPr lang="el-GR" sz="2400" i="1" dirty="0" smtClean="0"/>
              <a:t>: </a:t>
            </a:r>
            <a:r>
              <a:rPr lang="el-GR" sz="2400" dirty="0" err="1">
                <a:solidFill>
                  <a:prstClr val="black"/>
                </a:solidFill>
              </a:rPr>
              <a:t>Σελλιέ</a:t>
            </a:r>
            <a:r>
              <a:rPr lang="el-GR" sz="2400" dirty="0">
                <a:solidFill>
                  <a:prstClr val="black"/>
                </a:solidFill>
              </a:rPr>
              <a:t> Μαρί, </a:t>
            </a:r>
            <a:r>
              <a:rPr lang="el-GR" sz="2400" b="1" dirty="0" smtClean="0">
                <a:solidFill>
                  <a:prstClr val="black"/>
                </a:solidFill>
              </a:rPr>
              <a:t>Οι 10 πρώτοι μου πίνακες ζωγραφικής </a:t>
            </a:r>
            <a:r>
              <a:rPr lang="el-GR" sz="2400" dirty="0" smtClean="0">
                <a:solidFill>
                  <a:prstClr val="black"/>
                </a:solidFill>
              </a:rPr>
              <a:t>Μετάφραση</a:t>
            </a:r>
            <a:r>
              <a:rPr lang="el-GR" sz="2400" dirty="0">
                <a:solidFill>
                  <a:prstClr val="black"/>
                </a:solidFill>
              </a:rPr>
              <a:t>: Φίλιππος </a:t>
            </a:r>
            <a:r>
              <a:rPr lang="el-GR" sz="2400" dirty="0" err="1">
                <a:solidFill>
                  <a:prstClr val="black"/>
                </a:solidFill>
              </a:rPr>
              <a:t>Μανδηλαράς</a:t>
            </a:r>
            <a:r>
              <a:rPr lang="el-GR" sz="2400" dirty="0">
                <a:solidFill>
                  <a:prstClr val="black"/>
                </a:solidFill>
              </a:rPr>
              <a:t> </a:t>
            </a:r>
            <a:r>
              <a:rPr lang="el-GR" sz="2400" dirty="0" smtClean="0">
                <a:solidFill>
                  <a:prstClr val="black"/>
                </a:solidFill>
              </a:rPr>
              <a:t>Αθήνα</a:t>
            </a:r>
            <a:r>
              <a:rPr lang="el-GR" sz="2400" dirty="0">
                <a:solidFill>
                  <a:prstClr val="black"/>
                </a:solidFill>
              </a:rPr>
              <a:t>: Εκδόσεις Πατάκη, 2012.</a:t>
            </a:r>
          </a:p>
          <a:p>
            <a:pPr marL="0" indent="0">
              <a:spcBef>
                <a:spcPts val="600"/>
              </a:spcBef>
              <a:spcAft>
                <a:spcPts val="600"/>
              </a:spcAft>
              <a:buNone/>
            </a:pPr>
            <a:r>
              <a:rPr lang="el-GR" sz="2400" b="1" dirty="0">
                <a:solidFill>
                  <a:prstClr val="black"/>
                </a:solidFill>
              </a:rPr>
              <a:t>Θέμα:</a:t>
            </a:r>
            <a:r>
              <a:rPr lang="el-GR" sz="2400" dirty="0">
                <a:solidFill>
                  <a:prstClr val="black"/>
                </a:solidFill>
              </a:rPr>
              <a:t> Βιβλίο με </a:t>
            </a:r>
            <a:r>
              <a:rPr lang="el-GR" sz="2400" dirty="0" smtClean="0">
                <a:solidFill>
                  <a:prstClr val="black"/>
                </a:solidFill>
              </a:rPr>
              <a:t>τρύπες</a:t>
            </a:r>
            <a:r>
              <a:rPr lang="en-GB" sz="2400" dirty="0" smtClean="0">
                <a:solidFill>
                  <a:prstClr val="black"/>
                </a:solidFill>
              </a:rPr>
              <a:t>.</a:t>
            </a:r>
            <a:endParaRPr lang="el-GR" sz="2400" dirty="0">
              <a:solidFill>
                <a:prstClr val="black"/>
              </a:solidFill>
            </a:endParaRPr>
          </a:p>
          <a:p>
            <a:pPr marL="0" indent="0">
              <a:spcBef>
                <a:spcPts val="1200"/>
              </a:spcBef>
              <a:spcAft>
                <a:spcPts val="600"/>
              </a:spcAft>
              <a:buNone/>
            </a:pPr>
            <a:endParaRPr lang="en-GB" sz="2400" dirty="0"/>
          </a:p>
        </p:txBody>
      </p:sp>
      <p:pic>
        <p:nvPicPr>
          <p:cNvPr id="10" name="Θέση περιεχομένου 7" descr="Εξώφυλλο"/>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716016" y="1628800"/>
            <a:ext cx="4038600" cy="4038600"/>
          </a:xfrm>
        </p:spPr>
      </p:pic>
      <p:sp>
        <p:nvSpPr>
          <p:cNvPr id="5" name="TextBox 4"/>
          <p:cNvSpPr txBox="1"/>
          <p:nvPr/>
        </p:nvSpPr>
        <p:spPr>
          <a:xfrm>
            <a:off x="4171835" y="5301208"/>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smtClean="0"/>
              <a:t>Εικόνα 1, 2, 3, 4, 5, 6: Εξώφυλλο και σελίδες του βιβλίου</a:t>
            </a:r>
            <a:r>
              <a:rPr lang="en-GB" sz="2000" dirty="0" smtClean="0"/>
              <a:t> </a:t>
            </a:r>
            <a:r>
              <a:rPr lang="el-GR" sz="2000" dirty="0" smtClean="0"/>
              <a:t>«</a:t>
            </a:r>
            <a:r>
              <a:rPr lang="el-GR" sz="2000" b="1" dirty="0" smtClean="0">
                <a:hlinkClick r:id="rId3"/>
              </a:rPr>
              <a:t>Οι 10 πρώτοι μου πίνακες ζωγραφικής</a:t>
            </a:r>
            <a:r>
              <a:rPr lang="el-GR" sz="2000" dirty="0"/>
              <a:t> / Μαρί </a:t>
            </a:r>
            <a:r>
              <a:rPr lang="el-GR" sz="2000" dirty="0" err="1"/>
              <a:t>Σελλιέ</a:t>
            </a:r>
            <a:r>
              <a:rPr lang="el-GR" sz="2000" dirty="0"/>
              <a:t> · μετάφραση Φίλιππος </a:t>
            </a:r>
            <a:r>
              <a:rPr lang="el-GR" sz="2000" dirty="0" err="1"/>
              <a:t>Μανδηλαράς</a:t>
            </a:r>
            <a:r>
              <a:rPr lang="el-GR" sz="2000" dirty="0"/>
              <a:t>. - 1η </a:t>
            </a:r>
            <a:r>
              <a:rPr lang="el-GR" sz="2000" dirty="0" err="1"/>
              <a:t>έκδ</a:t>
            </a:r>
            <a:r>
              <a:rPr lang="el-GR" sz="2000" dirty="0"/>
              <a:t>. - Αθήνα : Εκδόσεις Πατάκη, 2012. </a:t>
            </a:r>
          </a:p>
          <a:p>
            <a:pPr marL="0" indent="0">
              <a:buNone/>
            </a:pPr>
            <a:endParaRPr lang="el-GR" sz="2000" dirty="0" smtClean="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Λίγα λόγια για το βιβλίο </a:t>
            </a:r>
            <a:r>
              <a:rPr lang="el-GR" dirty="0" smtClean="0">
                <a:solidFill>
                  <a:schemeClr val="tx2">
                    <a:lumMod val="60000"/>
                    <a:lumOff val="40000"/>
                  </a:schemeClr>
                </a:solidFill>
              </a:rPr>
              <a:t>(1/2)</a:t>
            </a:r>
            <a:endParaRPr lang="el-GR" dirty="0"/>
          </a:p>
        </p:txBody>
      </p:sp>
      <p:sp>
        <p:nvSpPr>
          <p:cNvPr id="3" name="Content Placeholder 2"/>
          <p:cNvSpPr>
            <a:spLocks noGrp="1"/>
          </p:cNvSpPr>
          <p:nvPr>
            <p:ph sz="half" idx="1"/>
          </p:nvPr>
        </p:nvSpPr>
        <p:spPr>
          <a:xfrm>
            <a:off x="457200" y="1600200"/>
            <a:ext cx="5987008" cy="4525963"/>
          </a:xfrm>
        </p:spPr>
        <p:txBody>
          <a:bodyPr>
            <a:noAutofit/>
          </a:bodyPr>
          <a:lstStyle/>
          <a:p>
            <a:pPr marL="0" indent="0">
              <a:buNone/>
            </a:pPr>
            <a:r>
              <a:rPr lang="el-GR" dirty="0"/>
              <a:t>Πρόκειται για ένα </a:t>
            </a:r>
            <a:r>
              <a:rPr lang="el-GR" b="1" dirty="0"/>
              <a:t>εξαιρετικό βιβλίο </a:t>
            </a:r>
            <a:r>
              <a:rPr lang="el-GR" dirty="0"/>
              <a:t>με δέκα διάσημους πίνακες που συντελεί στην πρώτη επαφή των παιδιών με τη ζωγραφική. </a:t>
            </a:r>
            <a:r>
              <a:rPr lang="en-GB" dirty="0"/>
              <a:t> </a:t>
            </a:r>
            <a:endParaRPr lang="en-GB" dirty="0" smtClean="0"/>
          </a:p>
          <a:p>
            <a:pPr marL="0" indent="0">
              <a:buNone/>
            </a:pPr>
            <a:r>
              <a:rPr lang="el-GR" dirty="0" smtClean="0"/>
              <a:t>Οι </a:t>
            </a:r>
            <a:r>
              <a:rPr lang="el-GR" dirty="0"/>
              <a:t>αναγνώστες καλούνται να ανακαλύψουν τον πίνακα, ενώ βλέπουν μέρος του μέσα από τρύπες, ο αριθμός των οποίων αυξάνει σταδιακά από 1-10. </a:t>
            </a:r>
          </a:p>
          <a:p>
            <a:pPr marL="0" indent="0">
              <a:buNone/>
            </a:pPr>
            <a:endParaRPr lang="el-GR" dirty="0"/>
          </a:p>
          <a:p>
            <a:endParaRPr lang="el-GR" dirty="0"/>
          </a:p>
        </p:txBody>
      </p:sp>
      <p:pic>
        <p:nvPicPr>
          <p:cNvPr id="1028" name="Picture 4" descr="Σελίδες του βιβλίου"/>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6660232" y="1628800"/>
            <a:ext cx="189052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84168" y="5664315"/>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p>
        </p:txBody>
      </p:sp>
    </p:spTree>
    <p:custDataLst>
      <p:tags r:id="rId1"/>
    </p:custDataLst>
    <p:extLst>
      <p:ext uri="{BB962C8B-B14F-4D97-AF65-F5344CB8AC3E}">
        <p14:creationId xmlns:p14="http://schemas.microsoft.com/office/powerpoint/2010/main" val="58382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Λίγα λόγια για το βιβλίο </a:t>
            </a:r>
            <a:r>
              <a:rPr lang="el-GR" dirty="0" smtClean="0">
                <a:solidFill>
                  <a:schemeClr val="tx2">
                    <a:lumMod val="60000"/>
                    <a:lumOff val="40000"/>
                  </a:schemeClr>
                </a:solidFill>
              </a:rPr>
              <a:t>(2/2</a:t>
            </a:r>
            <a:r>
              <a:rPr lang="el-GR" dirty="0">
                <a:solidFill>
                  <a:schemeClr val="tx2">
                    <a:lumMod val="60000"/>
                    <a:lumOff val="40000"/>
                  </a:schemeClr>
                </a:solidFill>
              </a:rPr>
              <a:t>)</a:t>
            </a:r>
            <a:endParaRPr lang="el-GR" dirty="0"/>
          </a:p>
        </p:txBody>
      </p:sp>
      <p:sp>
        <p:nvSpPr>
          <p:cNvPr id="3" name="Content Placeholder 2"/>
          <p:cNvSpPr>
            <a:spLocks noGrp="1"/>
          </p:cNvSpPr>
          <p:nvPr>
            <p:ph sz="half" idx="1"/>
          </p:nvPr>
        </p:nvSpPr>
        <p:spPr/>
        <p:txBody>
          <a:bodyPr/>
          <a:lstStyle/>
          <a:p>
            <a:pPr marL="0" indent="0">
              <a:buNone/>
            </a:pPr>
            <a:r>
              <a:rPr lang="el-GR" dirty="0"/>
              <a:t>Γι’ αυτό και το συγκεκριμένο βιβλίο λειτουργεί και ως αριθμητήριο με θέμα την τέχνη, που όμως κατορθώνει παράλληλα με τον εκπαιδευτικό του σκοπό να διατηρεί και τον παιγνιώδη χαρακτήρα του.</a:t>
            </a:r>
          </a:p>
          <a:p>
            <a:endParaRPr lang="el-GR" dirty="0"/>
          </a:p>
        </p:txBody>
      </p:sp>
      <p:pic>
        <p:nvPicPr>
          <p:cNvPr id="5" name="Content Placeholder 4" descr="http://4.bp.blogspot.com/-ixW2kq_fa2k/UQ_KLv_exhI/AAAAAAAABzg/ie56nwFMhgQ/s200/11.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4860032" y="1628800"/>
            <a:ext cx="3816424" cy="45981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83968" y="5704729"/>
            <a:ext cx="472173" cy="360040"/>
          </a:xfrm>
          <a:prstGeom prst="rect">
            <a:avLst/>
          </a:prstGeom>
        </p:spPr>
        <p:txBody>
          <a:bodyPr vert="horz" wrap="square" lIns="91440" tIns="45720" rIns="91440" bIns="45720" rtlCol="0" anchor="ctr">
            <a:noAutofit/>
          </a:bodyPr>
          <a:lstStyle/>
          <a:p>
            <a:pPr algn="r"/>
            <a:r>
              <a:rPr lang="el-GR" b="1" dirty="0" smtClean="0">
                <a:latin typeface="+mj-lt"/>
              </a:rPr>
              <a:t>[3]</a:t>
            </a:r>
          </a:p>
        </p:txBody>
      </p:sp>
    </p:spTree>
    <p:custDataLst>
      <p:tags r:id="rId1"/>
    </p:custDataLst>
    <p:extLst>
      <p:ext uri="{BB962C8B-B14F-4D97-AF65-F5344CB8AC3E}">
        <p14:creationId xmlns:p14="http://schemas.microsoft.com/office/powerpoint/2010/main" val="265875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Ανάγνωση του βιβλίου</a:t>
            </a:r>
            <a:endParaRPr lang="el-GR" dirty="0"/>
          </a:p>
        </p:txBody>
      </p:sp>
      <p:sp>
        <p:nvSpPr>
          <p:cNvPr id="3" name="Content Placeholder 2"/>
          <p:cNvSpPr>
            <a:spLocks noGrp="1"/>
          </p:cNvSpPr>
          <p:nvPr>
            <p:ph sz="half" idx="1"/>
          </p:nvPr>
        </p:nvSpPr>
        <p:spPr>
          <a:xfrm>
            <a:off x="457200" y="1600200"/>
            <a:ext cx="4906888" cy="4525963"/>
          </a:xfrm>
        </p:spPr>
        <p:txBody>
          <a:bodyPr/>
          <a:lstStyle/>
          <a:p>
            <a:pPr marL="0" indent="0">
              <a:buNone/>
            </a:pPr>
            <a:r>
              <a:rPr lang="el-GR" dirty="0"/>
              <a:t>Διαβάσαμε πολλές φορές το βιβλίο και προσπαθούσαμε κάθε φορά που κοιτούσαμε από τις τρύπες  να μαντεύσουμε ποιος πίνακας κρύβεται. </a:t>
            </a:r>
          </a:p>
          <a:p>
            <a:endParaRPr lang="el-GR" dirty="0"/>
          </a:p>
        </p:txBody>
      </p:sp>
      <p:pic>
        <p:nvPicPr>
          <p:cNvPr id="2050" name="Picture 2" descr="Σελίδες του βιβλίου"/>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5580112" y="1556792"/>
            <a:ext cx="287351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076056" y="5664315"/>
            <a:ext cx="472173" cy="360040"/>
          </a:xfrm>
          <a:prstGeom prst="rect">
            <a:avLst/>
          </a:prstGeom>
        </p:spPr>
        <p:txBody>
          <a:bodyPr vert="horz" wrap="square" lIns="91440" tIns="45720" rIns="91440" bIns="45720" rtlCol="0" anchor="ctr">
            <a:noAutofit/>
          </a:bodyPr>
          <a:lstStyle/>
          <a:p>
            <a:pPr algn="r"/>
            <a:r>
              <a:rPr lang="el-GR" b="1" dirty="0" smtClean="0">
                <a:latin typeface="+mj-lt"/>
              </a:rPr>
              <a:t>[4]</a:t>
            </a:r>
          </a:p>
        </p:txBody>
      </p:sp>
    </p:spTree>
    <p:custDataLst>
      <p:tags r:id="rId1"/>
    </p:custDataLst>
    <p:extLst>
      <p:ext uri="{BB962C8B-B14F-4D97-AF65-F5344CB8AC3E}">
        <p14:creationId xmlns:p14="http://schemas.microsoft.com/office/powerpoint/2010/main" val="81123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Το εξώφυλλο</a:t>
            </a:r>
            <a:endParaRPr lang="el-GR" dirty="0"/>
          </a:p>
        </p:txBody>
      </p:sp>
      <p:sp>
        <p:nvSpPr>
          <p:cNvPr id="3" name="Content Placeholder 2"/>
          <p:cNvSpPr>
            <a:spLocks noGrp="1"/>
          </p:cNvSpPr>
          <p:nvPr>
            <p:ph sz="half" idx="1"/>
          </p:nvPr>
        </p:nvSpPr>
        <p:spPr>
          <a:xfrm>
            <a:off x="457200" y="1600201"/>
            <a:ext cx="4038600" cy="2764904"/>
          </a:xfrm>
        </p:spPr>
        <p:txBody>
          <a:bodyPr>
            <a:normAutofit/>
          </a:bodyPr>
          <a:lstStyle/>
          <a:p>
            <a:pPr marL="0" indent="0">
              <a:buNone/>
            </a:pPr>
            <a:r>
              <a:rPr lang="el-GR" spc="-1" dirty="0">
                <a:solidFill>
                  <a:srgbClr val="000000"/>
                </a:solidFill>
                <a:uFill>
                  <a:solidFill>
                    <a:srgbClr val="FFFFFF"/>
                  </a:solidFill>
                </a:uFill>
                <a:ea typeface="DejaVu Sans"/>
              </a:rPr>
              <a:t>Μετά την ολοκλήρωση της ανάγνωσης είδαμε ξανά το εξώφυλλο και προσέξαμε τα γράμματα. Τελικά θύμιζαν τους πίνακες που είχαμε δει. </a:t>
            </a:r>
            <a:endParaRPr lang="el-GR" dirty="0"/>
          </a:p>
        </p:txBody>
      </p:sp>
      <p:sp>
        <p:nvSpPr>
          <p:cNvPr id="7" name="Rectangle 6"/>
          <p:cNvSpPr/>
          <p:nvPr/>
        </p:nvSpPr>
        <p:spPr>
          <a:xfrm>
            <a:off x="467544" y="4490830"/>
            <a:ext cx="8496944" cy="954107"/>
          </a:xfrm>
          <a:prstGeom prst="rect">
            <a:avLst/>
          </a:prstGeom>
        </p:spPr>
        <p:txBody>
          <a:bodyPr wrap="square">
            <a:spAutoFit/>
          </a:bodyPr>
          <a:lstStyle/>
          <a:p>
            <a:r>
              <a:rPr lang="el-GR" sz="2800" dirty="0"/>
              <a:t>Η επόμενη δραστηριότητά μας ήταν να αντιστοιχήσουμε γράμμα με πίνακα.</a:t>
            </a:r>
          </a:p>
        </p:txBody>
      </p:sp>
      <p:sp>
        <p:nvSpPr>
          <p:cNvPr id="8" name="TextBox 7"/>
          <p:cNvSpPr txBox="1"/>
          <p:nvPr/>
        </p:nvSpPr>
        <p:spPr>
          <a:xfrm>
            <a:off x="8244408" y="4130790"/>
            <a:ext cx="472173" cy="360040"/>
          </a:xfrm>
          <a:prstGeom prst="rect">
            <a:avLst/>
          </a:prstGeom>
        </p:spPr>
        <p:txBody>
          <a:bodyPr vert="horz" wrap="square" lIns="91440" tIns="45720" rIns="91440" bIns="45720" rtlCol="0" anchor="ctr">
            <a:noAutofit/>
          </a:bodyPr>
          <a:lstStyle/>
          <a:p>
            <a:pPr algn="r"/>
            <a:r>
              <a:rPr lang="el-GR" b="1" dirty="0" smtClean="0">
                <a:latin typeface="+mj-lt"/>
              </a:rPr>
              <a:t>[5]</a:t>
            </a:r>
          </a:p>
        </p:txBody>
      </p:sp>
      <p:pic>
        <p:nvPicPr>
          <p:cNvPr id="5" name="Θέση περιεχομένου 7" descr="Το εξώφυλλο"/>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4644008" y="1916832"/>
            <a:ext cx="4038600" cy="2160240"/>
          </a:xfrm>
          <a:prstGeom prst="rect">
            <a:avLst/>
          </a:prstGeom>
        </p:spPr>
      </p:pic>
    </p:spTree>
    <p:custDataLst>
      <p:tags r:id="rId1"/>
    </p:custDataLst>
    <p:extLst>
      <p:ext uri="{BB962C8B-B14F-4D97-AF65-F5344CB8AC3E}">
        <p14:creationId xmlns:p14="http://schemas.microsoft.com/office/powerpoint/2010/main" val="4192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accent1"/>
                </a:solidFill>
              </a:rPr>
              <a:t>Και άλλες τρύπες και άλλα μαντέματα</a:t>
            </a:r>
            <a:endParaRPr lang="el-GR" dirty="0"/>
          </a:p>
        </p:txBody>
      </p:sp>
      <p:sp>
        <p:nvSpPr>
          <p:cNvPr id="3" name="Content Placeholder 2"/>
          <p:cNvSpPr>
            <a:spLocks noGrp="1"/>
          </p:cNvSpPr>
          <p:nvPr>
            <p:ph sz="half" idx="1"/>
          </p:nvPr>
        </p:nvSpPr>
        <p:spPr>
          <a:xfrm>
            <a:off x="457200" y="1600200"/>
            <a:ext cx="4330824" cy="4525963"/>
          </a:xfrm>
        </p:spPr>
        <p:txBody>
          <a:bodyPr>
            <a:normAutofit/>
          </a:bodyPr>
          <a:lstStyle/>
          <a:p>
            <a:pPr marL="0" indent="0">
              <a:buNone/>
            </a:pPr>
            <a:r>
              <a:rPr lang="el-GR" sz="2600" dirty="0"/>
              <a:t>Αποφασίσαμε να παίξουμε λίγο </a:t>
            </a:r>
            <a:r>
              <a:rPr lang="el-GR" sz="2600" dirty="0" smtClean="0"/>
              <a:t>παραπάνω.</a:t>
            </a:r>
            <a:r>
              <a:rPr lang="en-GB" sz="2600" dirty="0" smtClean="0"/>
              <a:t> </a:t>
            </a:r>
            <a:r>
              <a:rPr lang="el-GR" sz="2600" dirty="0" smtClean="0"/>
              <a:t>Ανοίξαμε </a:t>
            </a:r>
            <a:r>
              <a:rPr lang="el-GR" sz="2600" dirty="0"/>
              <a:t>τρύπες σε σημεία που μας υπέδειξαν τα παιδιά. Θα μπορούσαν να το είχαν κάνει και τα ίδια, μόνο που τότε οι τρύπες τους δεν θα ήταν τόσο </a:t>
            </a:r>
            <a:r>
              <a:rPr lang="el-GR" sz="2600" dirty="0" smtClean="0"/>
              <a:t>στρογγυλές…</a:t>
            </a:r>
            <a:r>
              <a:rPr lang="en-GB" sz="2600" dirty="0" smtClean="0"/>
              <a:t> </a:t>
            </a:r>
            <a:r>
              <a:rPr lang="el-GR" sz="2600" dirty="0" smtClean="0"/>
              <a:t>Χρωματίσαμε </a:t>
            </a:r>
            <a:r>
              <a:rPr lang="el-GR" sz="2600" dirty="0"/>
              <a:t>με </a:t>
            </a:r>
            <a:r>
              <a:rPr lang="el-GR" sz="2600" dirty="0" err="1"/>
              <a:t>κηρομπογιές</a:t>
            </a:r>
            <a:r>
              <a:rPr lang="el-GR" sz="2600" dirty="0"/>
              <a:t> το υπόλοιπο χαρτί. </a:t>
            </a:r>
          </a:p>
          <a:p>
            <a:endParaRPr lang="el-GR" sz="2600" dirty="0"/>
          </a:p>
        </p:txBody>
      </p:sp>
      <p:pic>
        <p:nvPicPr>
          <p:cNvPr id="5" name="Θέση περιεχομένου 5" descr="Παιχνίδι με τρύπες"/>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5009703" y="1600200"/>
            <a:ext cx="3594745" cy="4525963"/>
          </a:xfrm>
        </p:spPr>
      </p:pic>
    </p:spTree>
    <p:extLst>
      <p:ext uri="{BB962C8B-B14F-4D97-AF65-F5344CB8AC3E}">
        <p14:creationId xmlns:p14="http://schemas.microsoft.com/office/powerpoint/2010/main" val="38894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Το παιχνίδι</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smtClean="0"/>
              <a:t>Τοποθετούσαμε </a:t>
            </a:r>
            <a:r>
              <a:rPr lang="el-GR" sz="2600" dirty="0"/>
              <a:t>πάνω στις εικόνες του βιβλίου το δικό μας χαρτί και καθώς αποκαλυπτόταν άλλο σημείο το πίνακα, το παιχνίδι ξαναποκτούσε </a:t>
            </a:r>
            <a:r>
              <a:rPr lang="el-GR" sz="2600" dirty="0" smtClean="0"/>
              <a:t>ενδιαφέρον. Αργότερα </a:t>
            </a:r>
            <a:r>
              <a:rPr lang="el-GR" sz="2600" dirty="0"/>
              <a:t>τα παιδιά μετέφεραν τα χαρτιά τους και σε άλλα βιβλία. Το παιχνίδι αποδείχθηκε πολύ δημοφιλές! </a:t>
            </a:r>
          </a:p>
          <a:p>
            <a:pPr marL="0" indent="0">
              <a:buNone/>
            </a:pPr>
            <a:endParaRPr lang="el-GR" sz="2600" dirty="0"/>
          </a:p>
        </p:txBody>
      </p:sp>
      <p:pic>
        <p:nvPicPr>
          <p:cNvPr id="5" name="Θέση περιεχομένου 5" descr="Παιχνίδι με τρύπες"/>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4870127" y="1600200"/>
            <a:ext cx="3594745" cy="4525963"/>
          </a:xfrm>
        </p:spPr>
      </p:pic>
    </p:spTree>
    <p:extLst>
      <p:ext uri="{BB962C8B-B14F-4D97-AF65-F5344CB8AC3E}">
        <p14:creationId xmlns:p14="http://schemas.microsoft.com/office/powerpoint/2010/main" val="349635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Μάντεψε τι αισθάνομαι (</a:t>
            </a:r>
            <a:r>
              <a:rPr lang="el-GR" dirty="0" smtClean="0">
                <a:solidFill>
                  <a:schemeClr val="accent1"/>
                </a:solidFill>
              </a:rPr>
              <a:t>1/2)</a:t>
            </a:r>
            <a:endParaRPr lang="el-GR" dirty="0"/>
          </a:p>
        </p:txBody>
      </p:sp>
      <p:sp>
        <p:nvSpPr>
          <p:cNvPr id="3" name="Content Placeholder 2"/>
          <p:cNvSpPr>
            <a:spLocks noGrp="1"/>
          </p:cNvSpPr>
          <p:nvPr>
            <p:ph sz="half" idx="1"/>
          </p:nvPr>
        </p:nvSpPr>
        <p:spPr>
          <a:xfrm>
            <a:off x="457200" y="1600200"/>
            <a:ext cx="4546848" cy="4525963"/>
          </a:xfrm>
        </p:spPr>
        <p:txBody>
          <a:bodyPr>
            <a:noAutofit/>
          </a:bodyPr>
          <a:lstStyle/>
          <a:p>
            <a:pPr marL="0" indent="0">
              <a:buNone/>
            </a:pPr>
            <a:r>
              <a:rPr lang="el-GR" dirty="0"/>
              <a:t>Από όλους τους πίνακες τα παιδιά χάρηκαν περισσότερο τη Μόνα Λίζα. </a:t>
            </a:r>
          </a:p>
          <a:p>
            <a:pPr marL="0" indent="0">
              <a:buNone/>
            </a:pPr>
            <a:r>
              <a:rPr lang="el-GR" dirty="0"/>
              <a:t>Κυρίως γιατί όλοι είχαμε την εντύπωση ότι κοιτάζει εμάς, όπου και αν καθόμαστε. </a:t>
            </a:r>
          </a:p>
          <a:p>
            <a:pPr marL="0" indent="0">
              <a:buNone/>
            </a:pPr>
            <a:r>
              <a:rPr lang="el-GR" dirty="0"/>
              <a:t>Προσπαθούσαμε ακόμη από το βλέμμα της να μαντέψουμε τι αισθάνεται .</a:t>
            </a:r>
          </a:p>
          <a:p>
            <a:endParaRPr lang="el-GR" dirty="0"/>
          </a:p>
        </p:txBody>
      </p:sp>
      <p:pic>
        <p:nvPicPr>
          <p:cNvPr id="5" name="457 - Εικόνα" descr="Μόνα Λίζα"/>
          <p:cNvPicPr>
            <a:picLocks noGrp="1"/>
          </p:cNvPicPr>
          <p:nvPr>
            <p:ph sz="half" idx="2"/>
          </p:nvPr>
        </p:nvPicPr>
        <p:blipFill>
          <a:blip r:embed="rId3"/>
          <a:stretch/>
        </p:blipFill>
        <p:spPr>
          <a:xfrm>
            <a:off x="5202138" y="1700808"/>
            <a:ext cx="3330302" cy="4464496"/>
          </a:xfrm>
          <a:prstGeom prst="rect">
            <a:avLst/>
          </a:prstGeom>
          <a:ln>
            <a:noFill/>
          </a:ln>
        </p:spPr>
      </p:pic>
      <p:sp>
        <p:nvSpPr>
          <p:cNvPr id="6" name="TextBox 5"/>
          <p:cNvSpPr txBox="1"/>
          <p:nvPr/>
        </p:nvSpPr>
        <p:spPr>
          <a:xfrm>
            <a:off x="4644008" y="5694312"/>
            <a:ext cx="472173" cy="360040"/>
          </a:xfrm>
          <a:prstGeom prst="rect">
            <a:avLst/>
          </a:prstGeom>
        </p:spPr>
        <p:txBody>
          <a:bodyPr vert="horz" wrap="square" lIns="91440" tIns="45720" rIns="91440" bIns="45720" rtlCol="0" anchor="ctr">
            <a:noAutofit/>
          </a:bodyPr>
          <a:lstStyle/>
          <a:p>
            <a:pPr algn="r"/>
            <a:r>
              <a:rPr lang="el-GR" b="1" dirty="0" smtClean="0">
                <a:latin typeface="+mj-lt"/>
              </a:rPr>
              <a:t>[6]</a:t>
            </a:r>
          </a:p>
        </p:txBody>
      </p:sp>
    </p:spTree>
    <p:custDataLst>
      <p:tags r:id="rId1"/>
    </p:custDataLst>
    <p:extLst>
      <p:ext uri="{BB962C8B-B14F-4D97-AF65-F5344CB8AC3E}">
        <p14:creationId xmlns:p14="http://schemas.microsoft.com/office/powerpoint/2010/main" val="506740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2:58:53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10,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1028,1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2050,9,"/>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7,8,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0E6AC22-EA60-455B-BB88-24BDDA495A1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2827</TotalTime>
  <Words>821</Words>
  <Application>Microsoft Office PowerPoint</Application>
  <PresentationFormat>On-screen Show (4:3)</PresentationFormat>
  <Paragraphs>85</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Ανάγνωση του βιβλίου</vt:lpstr>
      <vt:lpstr>Το εξώφυλλο</vt:lpstr>
      <vt:lpstr>Και άλλες τρύπες και άλλα μαντέματα</vt:lpstr>
      <vt:lpstr>Το παιχνίδι</vt:lpstr>
      <vt:lpstr>Μάντεψε τι αισθάνομαι (1/2)</vt:lpstr>
      <vt:lpstr>Μάντεψε τι αισθάνομαι (2/2)</vt:lpstr>
      <vt:lpstr>Το δικό μας βιβλίο με τρύπες (1/2)</vt:lpstr>
      <vt:lpstr>Το δικό μας βιβλίο με τρύπες (1/2)</vt:lpstr>
      <vt:lpstr>Το δικό μας βιβλίο με τρύπες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10 πρώτοι μου πίνακες ζωγραφικής</dc:title>
  <dc:subject>Το Εικονογραφημένο Βιβλίο στην Προσχολική Εκπαίδευση</dc:subject>
  <dc:creator>Αγγελική Γιαννικοπούλου</dc:creator>
  <cp:lastModifiedBy>takis81 mark</cp:lastModifiedBy>
  <cp:revision>309</cp:revision>
  <dcterms:created xsi:type="dcterms:W3CDTF">2012-09-06T09:03:05Z</dcterms:created>
  <dcterms:modified xsi:type="dcterms:W3CDTF">2016-12-12T23:01:51Z</dcterms:modified>
  <cp:category>Υλικότητα Βιβλίου</cp:category>
</cp:coreProperties>
</file>