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2"/>
  </p:notesMasterIdLst>
  <p:sldIdLst>
    <p:sldId id="331" r:id="rId3"/>
    <p:sldId id="371"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290" r:id="rId25"/>
    <p:sldId id="295" r:id="rId26"/>
    <p:sldId id="299" r:id="rId27"/>
    <p:sldId id="332" r:id="rId28"/>
    <p:sldId id="333" r:id="rId29"/>
    <p:sldId id="334" r:id="rId30"/>
    <p:sldId id="293" r:id="rId31"/>
  </p:sldIdLst>
  <p:sldSz cx="9144000" cy="6858000" type="screen4x3"/>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71"/>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1" d="100"/>
          <a:sy n="71" d="100"/>
        </p:scale>
        <p:origin x="-72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26</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27</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28</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6" name="Picture 5"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Η Υλικότητα του Βιβλίου</a:t>
            </a:r>
          </a:p>
        </p:txBody>
      </p:sp>
      <p:pic>
        <p:nvPicPr>
          <p:cNvPr id="9" name="Picture 8"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5.png"/><Relationship Id="rId4" Type="http://schemas.openxmlformats.org/officeDocument/2006/relationships/hyperlink" Target="%5b1%5d%20http:/creativecommons.org/licenses/by-nc-sa/4.0/"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3.2:</a:t>
            </a:r>
            <a:r>
              <a:rPr lang="en-US" sz="2800" dirty="0">
                <a:solidFill>
                  <a:srgbClr val="5075BC"/>
                </a:solidFill>
                <a:latin typeface="+mj-lt"/>
                <a:ea typeface="+mj-ea"/>
                <a:cs typeface="+mj-cs"/>
              </a:rPr>
              <a:t> </a:t>
            </a:r>
            <a:r>
              <a:rPr lang="el-GR" sz="2800" dirty="0" smtClean="0"/>
              <a:t>Υλικότητα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συνέχεια της ιστορίας (</a:t>
            </a:r>
            <a:r>
              <a:rPr lang="el-GR" dirty="0" smtClean="0"/>
              <a:t>1/4) </a:t>
            </a:r>
            <a:endParaRPr lang="el-GR" dirty="0"/>
          </a:p>
        </p:txBody>
      </p:sp>
      <p:sp>
        <p:nvSpPr>
          <p:cNvPr id="3" name="Content Placeholder 2"/>
          <p:cNvSpPr>
            <a:spLocks noGrp="1"/>
          </p:cNvSpPr>
          <p:nvPr>
            <p:ph sz="half" idx="1"/>
          </p:nvPr>
        </p:nvSpPr>
        <p:spPr/>
        <p:txBody>
          <a:bodyPr>
            <a:noAutofit/>
          </a:bodyPr>
          <a:lstStyle/>
          <a:p>
            <a:pPr marL="0" indent="0">
              <a:buNone/>
            </a:pPr>
            <a:r>
              <a:rPr lang="el-GR" sz="2700" dirty="0"/>
              <a:t>Τώρα βρισκόμαστε αντιμέτωποι με το ερώτημα: Πώς θα είναι αυτό το καινούργιο βιβλίο; </a:t>
            </a:r>
          </a:p>
          <a:p>
            <a:pPr marL="0" indent="0">
              <a:buNone/>
            </a:pPr>
            <a:r>
              <a:rPr lang="el-GR" sz="2700" dirty="0"/>
              <a:t>Τα παιδιά θεώρησαν ότι σε αυτήν την περίπτωση θα πρέπει να συνεχίσουμε το βιβλίο με τον ίδιο τρόπο προς τα πάνω!</a:t>
            </a:r>
          </a:p>
          <a:p>
            <a:endParaRPr lang="el-GR" sz="2700" dirty="0"/>
          </a:p>
        </p:txBody>
      </p:sp>
      <p:pic>
        <p:nvPicPr>
          <p:cNvPr id="5" name="Θέση περιεχομένου 4" descr="Τα παιδιά κοιτάζουν το βιβλίο"/>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972050" y="1605756"/>
            <a:ext cx="3390900" cy="4514850"/>
          </a:xfrm>
        </p:spPr>
      </p:pic>
    </p:spTree>
    <p:extLst>
      <p:ext uri="{BB962C8B-B14F-4D97-AF65-F5344CB8AC3E}">
        <p14:creationId xmlns:p14="http://schemas.microsoft.com/office/powerpoint/2010/main" val="198780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συνέχεια της ιστορίας </a:t>
            </a:r>
            <a:r>
              <a:rPr lang="el-GR" dirty="0" smtClean="0"/>
              <a:t>(2/4</a:t>
            </a:r>
            <a:r>
              <a:rPr lang="el-GR" dirty="0"/>
              <a:t>) </a:t>
            </a:r>
          </a:p>
        </p:txBody>
      </p:sp>
      <p:sp>
        <p:nvSpPr>
          <p:cNvPr id="3" name="Content Placeholder 2"/>
          <p:cNvSpPr>
            <a:spLocks noGrp="1"/>
          </p:cNvSpPr>
          <p:nvPr>
            <p:ph sz="half" idx="1"/>
          </p:nvPr>
        </p:nvSpPr>
        <p:spPr/>
        <p:txBody>
          <a:bodyPr/>
          <a:lstStyle/>
          <a:p>
            <a:pPr marL="0" indent="0">
              <a:buNone/>
            </a:pPr>
            <a:r>
              <a:rPr lang="el-GR" dirty="0"/>
              <a:t>Σκεφτήκαμε και ζωγραφίσαμε τους πλανήτες που θα περνούσαν και το μέρος που θα έφταναν τελικά. Βοηθηθήκαμε και από εικόνες του πλανητικού μας συστήματος. </a:t>
            </a:r>
          </a:p>
          <a:p>
            <a:endParaRPr lang="el-GR" dirty="0"/>
          </a:p>
        </p:txBody>
      </p:sp>
      <p:pic>
        <p:nvPicPr>
          <p:cNvPr id="5" name="Θέση περιεχομένου 4" descr="Τα παιδιά ζωγραφίζουν"/>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970264" y="1600200"/>
            <a:ext cx="3394472" cy="4525963"/>
          </a:xfrm>
          <a:prstGeom prst="rect">
            <a:avLst/>
          </a:prstGeom>
        </p:spPr>
      </p:pic>
    </p:spTree>
    <p:extLst>
      <p:ext uri="{BB962C8B-B14F-4D97-AF65-F5344CB8AC3E}">
        <p14:creationId xmlns:p14="http://schemas.microsoft.com/office/powerpoint/2010/main" val="1770171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συνέχεια της ιστορίας </a:t>
            </a:r>
            <a:r>
              <a:rPr lang="el-GR" dirty="0" smtClean="0"/>
              <a:t>(3/4</a:t>
            </a:r>
            <a:r>
              <a:rPr lang="el-GR" dirty="0"/>
              <a:t>) </a:t>
            </a:r>
          </a:p>
        </p:txBody>
      </p:sp>
      <p:sp>
        <p:nvSpPr>
          <p:cNvPr id="3" name="Content Placeholder 2"/>
          <p:cNvSpPr>
            <a:spLocks noGrp="1"/>
          </p:cNvSpPr>
          <p:nvPr>
            <p:ph sz="half" idx="1"/>
          </p:nvPr>
        </p:nvSpPr>
        <p:spPr/>
        <p:txBody>
          <a:bodyPr/>
          <a:lstStyle/>
          <a:p>
            <a:pPr marL="0" indent="0">
              <a:buNone/>
            </a:pPr>
            <a:r>
              <a:rPr lang="el-GR" dirty="0"/>
              <a:t>Κόψαμε και κολλήσαμε τις ζωγραφιές μας σε μαύρο </a:t>
            </a:r>
            <a:r>
              <a:rPr lang="el-GR" dirty="0" err="1"/>
              <a:t>κανσόν</a:t>
            </a:r>
            <a:r>
              <a:rPr lang="el-GR" dirty="0"/>
              <a:t> για να είναι πιο πειστικό το ταξίδι μας στο διάστημα. </a:t>
            </a:r>
            <a:endParaRPr lang="en-GB" dirty="0"/>
          </a:p>
          <a:p>
            <a:endParaRPr lang="el-GR" dirty="0"/>
          </a:p>
        </p:txBody>
      </p:sp>
      <p:pic>
        <p:nvPicPr>
          <p:cNvPr id="5" name="Θέση περιεχομένου 4" descr="Χαρτοκοπτική"/>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932040" y="1772816"/>
            <a:ext cx="3683051" cy="3167082"/>
          </a:xfrm>
        </p:spPr>
      </p:pic>
    </p:spTree>
    <p:extLst>
      <p:ext uri="{BB962C8B-B14F-4D97-AF65-F5344CB8AC3E}">
        <p14:creationId xmlns:p14="http://schemas.microsoft.com/office/powerpoint/2010/main" val="3231977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συνέχεια της ιστορίας </a:t>
            </a:r>
            <a:r>
              <a:rPr lang="el-GR" dirty="0" smtClean="0"/>
              <a:t>(4/4</a:t>
            </a:r>
            <a:r>
              <a:rPr lang="el-GR" dirty="0"/>
              <a:t>) </a:t>
            </a:r>
          </a:p>
        </p:txBody>
      </p:sp>
      <p:sp>
        <p:nvSpPr>
          <p:cNvPr id="3" name="Content Placeholder 2"/>
          <p:cNvSpPr>
            <a:spLocks noGrp="1"/>
          </p:cNvSpPr>
          <p:nvPr>
            <p:ph sz="half" idx="1"/>
          </p:nvPr>
        </p:nvSpPr>
        <p:spPr>
          <a:xfrm>
            <a:off x="457200" y="1600200"/>
            <a:ext cx="5626968" cy="4525963"/>
          </a:xfrm>
        </p:spPr>
        <p:txBody>
          <a:bodyPr>
            <a:noAutofit/>
          </a:bodyPr>
          <a:lstStyle/>
          <a:p>
            <a:pPr marL="0" indent="0">
              <a:buNone/>
            </a:pPr>
            <a:r>
              <a:rPr lang="el-GR" dirty="0"/>
              <a:t>Γράψαμε την ιστορία όπως την είχαμε σκεφτεί, ενώσαμε όλες τις σελίδες και τις στερεώσαμε στο βιβλίο </a:t>
            </a:r>
            <a:r>
              <a:rPr lang="el-GR" i="1" dirty="0" err="1"/>
              <a:t>Μεγάπολις</a:t>
            </a:r>
            <a:r>
              <a:rPr lang="el-GR" dirty="0"/>
              <a:t>, αλλά αυτή τη φορά ξεδίπλωναν με αντίθετη φορά, από τα χαμηλότερα στα ψηλότερα, παρακολουθώντας το ταξίδι των </a:t>
            </a:r>
            <a:r>
              <a:rPr lang="el-GR" dirty="0" err="1"/>
              <a:t>νεονύμφων</a:t>
            </a:r>
            <a:r>
              <a:rPr lang="el-GR" dirty="0"/>
              <a:t> από τη γη στο διάστημα.</a:t>
            </a:r>
          </a:p>
        </p:txBody>
      </p:sp>
      <p:pic>
        <p:nvPicPr>
          <p:cNvPr id="5" name="Θέση περιεχομένου 4" descr="οι σελίδες ενωμένες"/>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6300192" y="1628800"/>
            <a:ext cx="2135431" cy="4525963"/>
          </a:xfrm>
        </p:spPr>
      </p:pic>
    </p:spTree>
    <p:extLst>
      <p:ext uri="{BB962C8B-B14F-4D97-AF65-F5344CB8AC3E}">
        <p14:creationId xmlns:p14="http://schemas.microsoft.com/office/powerpoint/2010/main" val="2956664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Ο εξωγήινος και η γοργόνα (1/9) </a:t>
            </a:r>
          </a:p>
        </p:txBody>
      </p:sp>
      <p:sp>
        <p:nvSpPr>
          <p:cNvPr id="6" name="Text Placeholder 5"/>
          <p:cNvSpPr>
            <a:spLocks noGrp="1"/>
          </p:cNvSpPr>
          <p:nvPr>
            <p:ph type="body" sz="half" idx="2"/>
          </p:nvPr>
        </p:nvSpPr>
        <p:spPr>
          <a:xfrm>
            <a:off x="457200" y="1556792"/>
            <a:ext cx="4402832" cy="4608512"/>
          </a:xfrm>
        </p:spPr>
        <p:txBody>
          <a:bodyPr>
            <a:normAutofit/>
          </a:bodyPr>
          <a:lstStyle/>
          <a:p>
            <a:r>
              <a:rPr lang="el-GR" sz="2800" dirty="0"/>
              <a:t>Η ιστορία μας</a:t>
            </a:r>
            <a:r>
              <a:rPr lang="el-GR" sz="2800" dirty="0" smtClean="0"/>
              <a:t>:</a:t>
            </a:r>
            <a:endParaRPr lang="en-GB" sz="2800" dirty="0" smtClean="0"/>
          </a:p>
          <a:p>
            <a:r>
              <a:rPr lang="el-GR" sz="2800" dirty="0"/>
              <a:t>Αφού μπήκαν στο διαστημόπλοιο, ο εξωγήινος και η γοργόνα ξεκίνησαν το ταξίδι τους στο διάστημα!</a:t>
            </a:r>
          </a:p>
          <a:p>
            <a:endParaRPr lang="en-GB" sz="2800" dirty="0" smtClean="0"/>
          </a:p>
          <a:p>
            <a:endParaRPr lang="el-GR" sz="2800" dirty="0"/>
          </a:p>
        </p:txBody>
      </p:sp>
      <p:pic>
        <p:nvPicPr>
          <p:cNvPr id="7" name="Θέση περιεχομένου 4" descr="Ο εξωγήινος και η γοργόνα σε διαστημόπλοιο"/>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4496170" y="2092048"/>
            <a:ext cx="4643533" cy="3717039"/>
          </a:xfrm>
        </p:spPr>
      </p:pic>
    </p:spTree>
    <p:extLst>
      <p:ext uri="{BB962C8B-B14F-4D97-AF65-F5344CB8AC3E}">
        <p14:creationId xmlns:p14="http://schemas.microsoft.com/office/powerpoint/2010/main" val="38919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Ο εξωγήινος και η γοργόνα (2/9) </a:t>
            </a:r>
          </a:p>
        </p:txBody>
      </p:sp>
      <p:sp>
        <p:nvSpPr>
          <p:cNvPr id="7" name="Content Placeholder 6"/>
          <p:cNvSpPr>
            <a:spLocks noGrp="1"/>
          </p:cNvSpPr>
          <p:nvPr>
            <p:ph sz="half" idx="1"/>
          </p:nvPr>
        </p:nvSpPr>
        <p:spPr/>
        <p:txBody>
          <a:bodyPr/>
          <a:lstStyle/>
          <a:p>
            <a:pPr marL="0" indent="0">
              <a:buNone/>
            </a:pPr>
            <a:r>
              <a:rPr lang="el-GR" dirty="0"/>
              <a:t>Κατευθύνονταν προς το φεγγάρι με προορισμό τον Άρη!</a:t>
            </a:r>
          </a:p>
          <a:p>
            <a:endParaRPr lang="el-GR" dirty="0"/>
          </a:p>
        </p:txBody>
      </p:sp>
      <p:pic>
        <p:nvPicPr>
          <p:cNvPr id="9" name="Θέση περιεχομένου 4" descr="η γη και ο Άρης"/>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5400000">
            <a:off x="4263404" y="1937396"/>
            <a:ext cx="4458816" cy="3985640"/>
          </a:xfrm>
        </p:spPr>
      </p:pic>
    </p:spTree>
    <p:extLst>
      <p:ext uri="{BB962C8B-B14F-4D97-AF65-F5344CB8AC3E}">
        <p14:creationId xmlns:p14="http://schemas.microsoft.com/office/powerpoint/2010/main" val="252679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εξωγήινος και η γοργόνα (3/9) </a:t>
            </a:r>
          </a:p>
        </p:txBody>
      </p:sp>
      <p:sp>
        <p:nvSpPr>
          <p:cNvPr id="3" name="Content Placeholder 2"/>
          <p:cNvSpPr>
            <a:spLocks noGrp="1"/>
          </p:cNvSpPr>
          <p:nvPr>
            <p:ph sz="half" idx="1"/>
          </p:nvPr>
        </p:nvSpPr>
        <p:spPr>
          <a:xfrm>
            <a:off x="457200" y="1600200"/>
            <a:ext cx="3610744" cy="4525963"/>
          </a:xfrm>
        </p:spPr>
        <p:txBody>
          <a:bodyPr/>
          <a:lstStyle/>
          <a:p>
            <a:pPr marL="0" indent="0">
              <a:buNone/>
            </a:pPr>
            <a:r>
              <a:rPr lang="el-GR" dirty="0"/>
              <a:t>Στο δρόμο προς τον Άρη όμως χάθηκαν και το μόνο που έβλεπαν ήταν αστέρια!</a:t>
            </a:r>
          </a:p>
          <a:p>
            <a:endParaRPr lang="el-GR" dirty="0"/>
          </a:p>
        </p:txBody>
      </p:sp>
      <p:pic>
        <p:nvPicPr>
          <p:cNvPr id="5" name="Θέση περιεχομένου 4" descr="Το διαστημόπλοιο"/>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5400000">
            <a:off x="4201849" y="1854935"/>
            <a:ext cx="4412710" cy="4104456"/>
          </a:xfrm>
        </p:spPr>
      </p:pic>
    </p:spTree>
    <p:extLst>
      <p:ext uri="{BB962C8B-B14F-4D97-AF65-F5344CB8AC3E}">
        <p14:creationId xmlns:p14="http://schemas.microsoft.com/office/powerpoint/2010/main" val="1947484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εξωγήινος και η γοργόνα (4/9) </a:t>
            </a:r>
          </a:p>
        </p:txBody>
      </p:sp>
      <p:sp>
        <p:nvSpPr>
          <p:cNvPr id="12" name="Content Placeholder 11"/>
          <p:cNvSpPr>
            <a:spLocks noGrp="1"/>
          </p:cNvSpPr>
          <p:nvPr>
            <p:ph sz="half" idx="1"/>
          </p:nvPr>
        </p:nvSpPr>
        <p:spPr/>
        <p:txBody>
          <a:bodyPr/>
          <a:lstStyle/>
          <a:p>
            <a:pPr marL="0" indent="0">
              <a:buNone/>
            </a:pPr>
            <a:r>
              <a:rPr lang="el-GR" dirty="0"/>
              <a:t>Τελικά βρέθηκαν στον Δία, που όμως ήταν πολύ ερημικά! </a:t>
            </a:r>
            <a:r>
              <a:rPr lang="el-GR" dirty="0" smtClean="0"/>
              <a:t>Έτσι </a:t>
            </a:r>
            <a:r>
              <a:rPr lang="el-GR" dirty="0"/>
              <a:t>πέταξαν προς τον Κρόνο!</a:t>
            </a:r>
          </a:p>
          <a:p>
            <a:pPr marL="0" indent="0">
              <a:buNone/>
            </a:pPr>
            <a:endParaRPr lang="el-GR" dirty="0"/>
          </a:p>
        </p:txBody>
      </p:sp>
      <p:pic>
        <p:nvPicPr>
          <p:cNvPr id="14" name="Θέση περιεχομένου 4" descr="ο Δίας"/>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5400000">
            <a:off x="4532919" y="1811897"/>
            <a:ext cx="4038600" cy="3672407"/>
          </a:xfrm>
        </p:spPr>
      </p:pic>
    </p:spTree>
    <p:extLst>
      <p:ext uri="{BB962C8B-B14F-4D97-AF65-F5344CB8AC3E}">
        <p14:creationId xmlns:p14="http://schemas.microsoft.com/office/powerpoint/2010/main" val="233554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Ο εξωγήινος και η γοργόνα (5/9) </a:t>
            </a:r>
          </a:p>
        </p:txBody>
      </p:sp>
      <p:sp>
        <p:nvSpPr>
          <p:cNvPr id="3" name="Content Placeholder 2"/>
          <p:cNvSpPr>
            <a:spLocks noGrp="1"/>
          </p:cNvSpPr>
          <p:nvPr>
            <p:ph sz="half" idx="1"/>
          </p:nvPr>
        </p:nvSpPr>
        <p:spPr>
          <a:xfrm>
            <a:off x="457200" y="1600200"/>
            <a:ext cx="3394720" cy="4525963"/>
          </a:xfrm>
        </p:spPr>
        <p:txBody>
          <a:bodyPr/>
          <a:lstStyle/>
          <a:p>
            <a:pPr marL="0" indent="0">
              <a:buNone/>
            </a:pPr>
            <a:r>
              <a:rPr lang="el-GR" dirty="0"/>
              <a:t>Εκεί ο εξωγήινος πήρε ένα απ’ τα δαχτυλίδια του Κρόνου και το χάρισε στη γοργόνα μαζί με ένα φιλί!!! </a:t>
            </a:r>
          </a:p>
          <a:p>
            <a:endParaRPr lang="el-GR" dirty="0"/>
          </a:p>
        </p:txBody>
      </p:sp>
      <p:pic>
        <p:nvPicPr>
          <p:cNvPr id="5" name="Θέση περιεχομένου 4" descr="Στον Κρόνο"/>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4426531" y="1270213"/>
            <a:ext cx="3664772" cy="4525963"/>
          </a:xfrm>
        </p:spPr>
      </p:pic>
    </p:spTree>
    <p:extLst>
      <p:ext uri="{BB962C8B-B14F-4D97-AF65-F5344CB8AC3E}">
        <p14:creationId xmlns:p14="http://schemas.microsoft.com/office/powerpoint/2010/main" val="391912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εξωγήινος και η γοργόνα (6/9) </a:t>
            </a:r>
          </a:p>
        </p:txBody>
      </p:sp>
      <p:sp>
        <p:nvSpPr>
          <p:cNvPr id="3" name="Content Placeholder 2"/>
          <p:cNvSpPr>
            <a:spLocks noGrp="1"/>
          </p:cNvSpPr>
          <p:nvPr>
            <p:ph sz="half" idx="1"/>
          </p:nvPr>
        </p:nvSpPr>
        <p:spPr/>
        <p:txBody>
          <a:bodyPr/>
          <a:lstStyle/>
          <a:p>
            <a:pPr marL="0" indent="0">
              <a:buNone/>
            </a:pPr>
            <a:r>
              <a:rPr lang="el-GR" dirty="0"/>
              <a:t>Καθώς συνέχιζαν το ταξίδι τους, ξάφνου, ο κομήτης του </a:t>
            </a:r>
            <a:r>
              <a:rPr lang="el-GR" dirty="0" err="1"/>
              <a:t>Χάλεϋ</a:t>
            </a:r>
            <a:r>
              <a:rPr lang="el-GR" dirty="0"/>
              <a:t> συγκρούστηκε με το φτερό του διαστημόπλοιου και αναγκάστηκαν να σταματήσουν στον Πλούτωνα.</a:t>
            </a:r>
          </a:p>
          <a:p>
            <a:endParaRPr lang="el-GR" dirty="0"/>
          </a:p>
        </p:txBody>
      </p:sp>
      <p:pic>
        <p:nvPicPr>
          <p:cNvPr id="5" name="Θέση περιεχομένου 4" descr="ο κομήτης του Χάλεϋ"/>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5400000">
            <a:off x="4441794" y="1889995"/>
            <a:ext cx="4279832" cy="3757443"/>
          </a:xfrm>
        </p:spPr>
      </p:pic>
    </p:spTree>
    <p:extLst>
      <p:ext uri="{BB962C8B-B14F-4D97-AF65-F5344CB8AC3E}">
        <p14:creationId xmlns:p14="http://schemas.microsoft.com/office/powerpoint/2010/main" val="198512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a:xfrm>
            <a:off x="457200" y="1600200"/>
            <a:ext cx="4042792"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p>
          <a:p>
            <a:pPr marL="0" indent="0">
              <a:spcBef>
                <a:spcPts val="0"/>
              </a:spcBef>
              <a:buNone/>
            </a:pPr>
            <a:r>
              <a:rPr lang="el-GR" sz="2400" dirty="0" err="1"/>
              <a:t>Κορίνα</a:t>
            </a:r>
            <a:r>
              <a:rPr lang="el-GR" sz="2400" dirty="0"/>
              <a:t> </a:t>
            </a:r>
            <a:r>
              <a:rPr lang="el-GR" sz="2400" dirty="0" err="1" smtClean="0"/>
              <a:t>Κορδαλή</a:t>
            </a:r>
            <a:r>
              <a:rPr lang="el-GR" sz="2400" dirty="0" smtClean="0"/>
              <a:t>-</a:t>
            </a:r>
            <a:r>
              <a:rPr lang="el-GR" sz="2400" dirty="0" err="1" smtClean="0"/>
              <a:t>Λάππα</a:t>
            </a:r>
            <a:r>
              <a:rPr lang="en-GB" sz="2400" dirty="0" smtClean="0"/>
              <a:t>.</a:t>
            </a:r>
            <a:endParaRPr lang="el-GR" sz="2400" dirty="0" smtClean="0"/>
          </a:p>
          <a:p>
            <a:pPr marL="0" indent="0">
              <a:spcBef>
                <a:spcPts val="1200"/>
              </a:spcBef>
              <a:spcAft>
                <a:spcPts val="600"/>
              </a:spcAft>
              <a:buNone/>
            </a:pPr>
            <a:r>
              <a:rPr lang="el-GR" sz="2400" b="1" dirty="0" smtClean="0"/>
              <a:t>Βιβλίο</a:t>
            </a:r>
            <a:r>
              <a:rPr lang="el-GR" sz="2400" i="1" dirty="0" smtClean="0"/>
              <a:t>: </a:t>
            </a:r>
            <a:r>
              <a:rPr lang="el-GR" sz="2400" dirty="0" err="1"/>
              <a:t>Dieudonné</a:t>
            </a:r>
            <a:r>
              <a:rPr lang="el-GR" sz="2400" dirty="0"/>
              <a:t>, </a:t>
            </a:r>
            <a:r>
              <a:rPr lang="el-GR" sz="2400" dirty="0" err="1"/>
              <a:t>Cléa</a:t>
            </a:r>
            <a:r>
              <a:rPr lang="el-GR" sz="2400" dirty="0"/>
              <a:t>. </a:t>
            </a:r>
            <a:r>
              <a:rPr lang="el-GR" sz="2400" b="1" dirty="0" err="1"/>
              <a:t>Μεγάπολις</a:t>
            </a:r>
            <a:r>
              <a:rPr lang="el-GR" sz="2400" b="1" dirty="0"/>
              <a:t> : Μια ιστορία που διαβάζεται κάθετα </a:t>
            </a:r>
            <a:r>
              <a:rPr lang="el-GR" sz="2400" dirty="0"/>
              <a:t>/ </a:t>
            </a:r>
            <a:r>
              <a:rPr lang="el-GR" sz="2400" dirty="0" err="1"/>
              <a:t>Cléa</a:t>
            </a:r>
            <a:r>
              <a:rPr lang="el-GR" sz="2400" dirty="0"/>
              <a:t> </a:t>
            </a:r>
            <a:r>
              <a:rPr lang="el-GR" sz="2400" dirty="0" err="1"/>
              <a:t>Dieudonné</a:t>
            </a:r>
            <a:r>
              <a:rPr lang="el-GR" sz="2400" dirty="0"/>
              <a:t> · μετάφραση Εύη </a:t>
            </a:r>
            <a:r>
              <a:rPr lang="el-GR" sz="2400" dirty="0" err="1"/>
              <a:t>Γεροκώστα</a:t>
            </a:r>
            <a:r>
              <a:rPr lang="el-GR" sz="2400" dirty="0"/>
              <a:t>. - </a:t>
            </a:r>
            <a:r>
              <a:rPr lang="el-GR" sz="2400" dirty="0" smtClean="0"/>
              <a:t>Καλαμάτα: </a:t>
            </a:r>
            <a:r>
              <a:rPr lang="el-GR" sz="2400" dirty="0"/>
              <a:t>Κόκκινο, 2015</a:t>
            </a:r>
            <a:r>
              <a:rPr lang="el-GR" sz="2400" dirty="0" smtClean="0"/>
              <a:t>.</a:t>
            </a:r>
            <a:endParaRPr lang="en-GB" sz="2400" dirty="0" smtClean="0"/>
          </a:p>
          <a:p>
            <a:pPr marL="0" indent="0">
              <a:spcBef>
                <a:spcPts val="1200"/>
              </a:spcBef>
              <a:spcAft>
                <a:spcPts val="600"/>
              </a:spcAft>
              <a:buNone/>
            </a:pPr>
            <a:r>
              <a:rPr lang="el-GR" sz="2400" b="1" dirty="0" smtClean="0"/>
              <a:t>Θέμα</a:t>
            </a:r>
            <a:r>
              <a:rPr lang="el-GR" sz="2400" b="1" dirty="0"/>
              <a:t>: </a:t>
            </a:r>
            <a:r>
              <a:rPr lang="el-GR" sz="2400" dirty="0"/>
              <a:t>Βιβλία με ενδιαφέρουσα υλικότητα.</a:t>
            </a:r>
            <a:endParaRPr lang="en-GB" sz="2400" dirty="0"/>
          </a:p>
        </p:txBody>
      </p:sp>
      <p:sp>
        <p:nvSpPr>
          <p:cNvPr id="5" name="TextBox 4"/>
          <p:cNvSpPr txBox="1"/>
          <p:nvPr/>
        </p:nvSpPr>
        <p:spPr>
          <a:xfrm>
            <a:off x="8212525" y="4365104"/>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pic>
        <p:nvPicPr>
          <p:cNvPr id="10" name="Θέση περιεχομένου 4" descr="Εξώφυλλο"/>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44008" y="1790449"/>
            <a:ext cx="4038600" cy="2430639"/>
          </a:xfrm>
        </p:spPr>
      </p:pic>
    </p:spTree>
    <p:custDataLst>
      <p:tags r:id="rId1"/>
    </p:custDataLst>
    <p:extLst>
      <p:ext uri="{BB962C8B-B14F-4D97-AF65-F5344CB8AC3E}">
        <p14:creationId xmlns:p14="http://schemas.microsoft.com/office/powerpoint/2010/main" val="1235594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Ο εξωγήινος και η γοργόνα (7/9) </a:t>
            </a:r>
          </a:p>
        </p:txBody>
      </p:sp>
      <p:sp>
        <p:nvSpPr>
          <p:cNvPr id="3" name="Content Placeholder 2"/>
          <p:cNvSpPr>
            <a:spLocks noGrp="1"/>
          </p:cNvSpPr>
          <p:nvPr>
            <p:ph sz="half" idx="1"/>
          </p:nvPr>
        </p:nvSpPr>
        <p:spPr/>
        <p:txBody>
          <a:bodyPr>
            <a:noAutofit/>
          </a:bodyPr>
          <a:lstStyle/>
          <a:p>
            <a:pPr marL="0" indent="0">
              <a:buNone/>
            </a:pPr>
            <a:r>
              <a:rPr lang="el-GR" dirty="0" smtClean="0"/>
              <a:t>Εκεί </a:t>
            </a:r>
            <a:r>
              <a:rPr lang="el-GR" dirty="0"/>
              <a:t>ο εξωγήινος προσπάθησε να επισκευάσει το φτερό του πυραύλου , με την μαγική σκόνη που είχε πάρει από τον </a:t>
            </a:r>
            <a:r>
              <a:rPr lang="el-GR" dirty="0" smtClean="0"/>
              <a:t>Κρόνο!</a:t>
            </a:r>
            <a:r>
              <a:rPr lang="en-GB" dirty="0" smtClean="0"/>
              <a:t> </a:t>
            </a:r>
            <a:r>
              <a:rPr lang="el-GR" dirty="0" smtClean="0"/>
              <a:t>Για </a:t>
            </a:r>
            <a:r>
              <a:rPr lang="el-GR" dirty="0"/>
              <a:t>να μην πέσει στο κενό ……κρατήθηκε από την ουρά της γοργόνας!</a:t>
            </a:r>
            <a:br>
              <a:rPr lang="el-GR" dirty="0"/>
            </a:br>
            <a:r>
              <a:rPr lang="el-GR" dirty="0"/>
              <a:t/>
            </a:r>
            <a:br>
              <a:rPr lang="el-GR" dirty="0"/>
            </a:br>
            <a:r>
              <a:rPr lang="el-GR" dirty="0"/>
              <a:t> </a:t>
            </a:r>
          </a:p>
        </p:txBody>
      </p:sp>
      <p:pic>
        <p:nvPicPr>
          <p:cNvPr id="5" name="Θέση περιεχομένου 4" descr="ο εξωγήινος προσπαθεί να επισκευάσει το φτερό του πυραύλου"/>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5400000">
            <a:off x="4525869" y="1962963"/>
            <a:ext cx="4273339" cy="3605014"/>
          </a:xfrm>
        </p:spPr>
      </p:pic>
    </p:spTree>
    <p:extLst>
      <p:ext uri="{BB962C8B-B14F-4D97-AF65-F5344CB8AC3E}">
        <p14:creationId xmlns:p14="http://schemas.microsoft.com/office/powerpoint/2010/main" val="2531414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εξωγήινος και η γοργόνα (8/9) </a:t>
            </a:r>
          </a:p>
        </p:txBody>
      </p:sp>
      <p:sp>
        <p:nvSpPr>
          <p:cNvPr id="3" name="Content Placeholder 2"/>
          <p:cNvSpPr>
            <a:spLocks noGrp="1"/>
          </p:cNvSpPr>
          <p:nvPr>
            <p:ph sz="half" idx="1"/>
          </p:nvPr>
        </p:nvSpPr>
        <p:spPr/>
        <p:txBody>
          <a:bodyPr/>
          <a:lstStyle/>
          <a:p>
            <a:pPr marL="0" indent="0">
              <a:buNone/>
            </a:pPr>
            <a:r>
              <a:rPr lang="el-GR" dirty="0"/>
              <a:t>Πριν φύγουν όμως </a:t>
            </a:r>
            <a:r>
              <a:rPr lang="el-GR" dirty="0" err="1"/>
              <a:t>απ</a:t>
            </a:r>
            <a:r>
              <a:rPr lang="el-GR" dirty="0" err="1" smtClean="0"/>
              <a:t>΄</a:t>
            </a:r>
            <a:r>
              <a:rPr lang="el-GR" dirty="0" smtClean="0"/>
              <a:t> τον </a:t>
            </a:r>
            <a:r>
              <a:rPr lang="el-GR" dirty="0"/>
              <a:t>Πλούτωνα για να συνεχίσουν το ταξίδι τους στο άπειρο, κάθισαν να δουν το ηλιοβασίλεμα….</a:t>
            </a:r>
            <a:endParaRPr lang="en-GB" dirty="0"/>
          </a:p>
          <a:p>
            <a:endParaRPr lang="el-GR" dirty="0"/>
          </a:p>
        </p:txBody>
      </p:sp>
      <p:pic>
        <p:nvPicPr>
          <p:cNvPr id="5" name="Θέση περιεχομένου 6" descr="το ηλιοβασίλεμα"/>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5400000">
            <a:off x="4333401" y="2083423"/>
            <a:ext cx="4523715" cy="3614469"/>
          </a:xfrm>
        </p:spPr>
      </p:pic>
    </p:spTree>
    <p:extLst>
      <p:ext uri="{BB962C8B-B14F-4D97-AF65-F5344CB8AC3E}">
        <p14:creationId xmlns:p14="http://schemas.microsoft.com/office/powerpoint/2010/main" val="2719145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Ο εξωγήινος και η γοργόνα (9/9) </a:t>
            </a:r>
          </a:p>
        </p:txBody>
      </p:sp>
      <p:pic>
        <p:nvPicPr>
          <p:cNvPr id="2050" name="Picture 2" descr="[DECORATIVE]"/>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type="body" sz="half" idx="2"/>
          </p:nvPr>
        </p:nvSpPr>
        <p:spPr>
          <a:xfrm>
            <a:off x="971600" y="5157192"/>
            <a:ext cx="6984776" cy="1015008"/>
          </a:xfrm>
        </p:spPr>
        <p:txBody>
          <a:bodyPr>
            <a:noAutofit/>
          </a:bodyPr>
          <a:lstStyle/>
          <a:p>
            <a:pPr marL="0" indent="0" algn="ctr">
              <a:buNone/>
            </a:pPr>
            <a:r>
              <a:rPr lang="el-GR" sz="2800" dirty="0"/>
              <a:t>Και έζησαν αυτοί καλά και εμείς καλύτερα</a:t>
            </a:r>
            <a:r>
              <a:rPr lang="el-GR" sz="2800" dirty="0" smtClean="0"/>
              <a:t>!!!</a:t>
            </a:r>
            <a:endParaRPr lang="el-GR" sz="2800" dirty="0"/>
          </a:p>
        </p:txBody>
      </p:sp>
    </p:spTree>
    <p:extLst>
      <p:ext uri="{BB962C8B-B14F-4D97-AF65-F5344CB8AC3E}">
        <p14:creationId xmlns:p14="http://schemas.microsoft.com/office/powerpoint/2010/main" val="3781404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a:t>
            </a:r>
            <a:r>
              <a:rPr lang="el-GR" sz="2000" dirty="0" err="1"/>
              <a:t>Κορίνα</a:t>
            </a:r>
            <a:r>
              <a:rPr lang="el-GR" sz="2000" dirty="0"/>
              <a:t> </a:t>
            </a:r>
            <a:r>
              <a:rPr lang="el-GR" sz="2000" dirty="0" err="1"/>
              <a:t>Κορδαλή</a:t>
            </a:r>
            <a:r>
              <a:rPr lang="el-GR" sz="2000" dirty="0"/>
              <a:t>-</a:t>
            </a:r>
            <a:r>
              <a:rPr lang="el-GR" sz="2000" dirty="0" err="1"/>
              <a:t>Λάππα</a:t>
            </a:r>
            <a:r>
              <a:rPr lang="el-GR" sz="2000" dirty="0"/>
              <a:t>,</a:t>
            </a:r>
            <a:r>
              <a:rPr lang="en-GB"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Υλικότητα Βιβλίου. </a:t>
            </a:r>
            <a:r>
              <a:rPr lang="el-GR" sz="2000" dirty="0" err="1"/>
              <a:t>Μεγάπολις</a:t>
            </a:r>
            <a:r>
              <a:rPr lang="el-GR" sz="2000" dirty="0"/>
              <a:t> : Μια ιστορία που διαβάζεται </a:t>
            </a:r>
            <a:r>
              <a:rPr lang="el-GR" sz="2000" dirty="0" smtClean="0"/>
              <a:t>κάθετα».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smtClean="0"/>
              <a:t>Εικόνα 1, 2, 3, 4: Εξώφυλλο και σελίδες του </a:t>
            </a:r>
            <a:r>
              <a:rPr lang="el-GR" sz="2000" dirty="0"/>
              <a:t>βιβλίου «</a:t>
            </a:r>
            <a:r>
              <a:rPr lang="el-GR" sz="2000" dirty="0" err="1"/>
              <a:t>Μεγάπολις</a:t>
            </a:r>
            <a:r>
              <a:rPr lang="el-GR" sz="2000" dirty="0"/>
              <a:t> : Μια ιστορία που διαβάζεται </a:t>
            </a:r>
            <a:r>
              <a:rPr lang="el-GR" sz="2000" dirty="0" smtClean="0"/>
              <a:t>κάθετα» </a:t>
            </a:r>
            <a:r>
              <a:rPr lang="el-GR" sz="2000" dirty="0"/>
              <a:t>/ </a:t>
            </a:r>
            <a:r>
              <a:rPr lang="el-GR" sz="2000" dirty="0" err="1"/>
              <a:t>Cléa</a:t>
            </a:r>
            <a:r>
              <a:rPr lang="el-GR" sz="2000" dirty="0"/>
              <a:t> </a:t>
            </a:r>
            <a:r>
              <a:rPr lang="el-GR" sz="2000" dirty="0" err="1"/>
              <a:t>Dieudonné</a:t>
            </a:r>
            <a:r>
              <a:rPr lang="el-GR" sz="2000" dirty="0"/>
              <a:t> · μετάφραση Εύη </a:t>
            </a:r>
            <a:r>
              <a:rPr lang="el-GR" sz="2000" dirty="0" err="1"/>
              <a:t>Γεροκώστα</a:t>
            </a:r>
            <a:r>
              <a:rPr lang="el-GR" sz="2000" dirty="0"/>
              <a:t>. - Καλαμάτα: Κόκκινο, 2015.</a:t>
            </a:r>
            <a:endParaRPr lang="en-US" sz="2000" dirty="0" smtClean="0"/>
          </a:p>
          <a:p>
            <a:pPr marL="0" indent="0">
              <a:buNone/>
            </a:pPr>
            <a:endParaRPr lang="el-GR" sz="2000" dirty="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Λίγα λόγια για το βιβλίο (1/2)</a:t>
            </a:r>
          </a:p>
        </p:txBody>
      </p:sp>
      <p:sp>
        <p:nvSpPr>
          <p:cNvPr id="3" name="Content Placeholder 2"/>
          <p:cNvSpPr>
            <a:spLocks noGrp="1"/>
          </p:cNvSpPr>
          <p:nvPr>
            <p:ph sz="half" idx="1"/>
          </p:nvPr>
        </p:nvSpPr>
        <p:spPr>
          <a:xfrm>
            <a:off x="457200" y="1600200"/>
            <a:ext cx="5266928" cy="4525963"/>
          </a:xfrm>
        </p:spPr>
        <p:txBody>
          <a:bodyPr>
            <a:noAutofit/>
          </a:bodyPr>
          <a:lstStyle/>
          <a:p>
            <a:pPr marL="0" indent="0">
              <a:buNone/>
            </a:pPr>
            <a:r>
              <a:rPr lang="el-GR" dirty="0"/>
              <a:t>Ένας εξωγήινος προσγειώνεται στην πόλη, περνά από πολλά μέρη και έχει πολλές περιπέτειες, μέχρι που γνωρίζει και παντρεύεται μια γοργόνα και ταξιδεύουν μαζί ως τα έγκατα της </a:t>
            </a:r>
            <a:r>
              <a:rPr lang="el-GR" dirty="0" smtClean="0"/>
              <a:t>γης.</a:t>
            </a:r>
            <a:r>
              <a:rPr lang="en-GB" dirty="0" smtClean="0"/>
              <a:t> </a:t>
            </a:r>
          </a:p>
          <a:p>
            <a:pPr marL="0" indent="0">
              <a:buNone/>
            </a:pPr>
            <a:r>
              <a:rPr lang="el-GR" dirty="0" smtClean="0"/>
              <a:t>Ενδιαφέρον </a:t>
            </a:r>
            <a:r>
              <a:rPr lang="el-GR" dirty="0"/>
              <a:t>έχει το γεγονός ότι το ταξίδι του αποτελεί μια περιήγηση από τα ψηλά στα χαμηλά. </a:t>
            </a:r>
          </a:p>
          <a:p>
            <a:endParaRPr lang="el-GR" dirty="0"/>
          </a:p>
        </p:txBody>
      </p:sp>
      <p:pic>
        <p:nvPicPr>
          <p:cNvPr id="5" name="Θέση περιεχομένου 3" descr="Σελίδες του βιβλίου"/>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982953" y="1600200"/>
            <a:ext cx="2549487" cy="4525963"/>
          </a:xfrm>
        </p:spPr>
      </p:pic>
      <p:sp>
        <p:nvSpPr>
          <p:cNvPr id="6" name="TextBox 5"/>
          <p:cNvSpPr txBox="1"/>
          <p:nvPr/>
        </p:nvSpPr>
        <p:spPr>
          <a:xfrm>
            <a:off x="5364088" y="5733256"/>
            <a:ext cx="472173" cy="360040"/>
          </a:xfrm>
          <a:prstGeom prst="rect">
            <a:avLst/>
          </a:prstGeom>
        </p:spPr>
        <p:txBody>
          <a:bodyPr vert="horz" wrap="square" lIns="91440" tIns="45720" rIns="91440" bIns="45720" rtlCol="0" anchor="ctr">
            <a:noAutofit/>
          </a:bodyPr>
          <a:lstStyle/>
          <a:p>
            <a:pPr algn="r"/>
            <a:r>
              <a:rPr lang="el-GR" b="1" dirty="0" smtClean="0">
                <a:latin typeface="+mj-lt"/>
              </a:rPr>
              <a:t>[2]</a:t>
            </a:r>
          </a:p>
        </p:txBody>
      </p:sp>
    </p:spTree>
    <p:custDataLst>
      <p:tags r:id="rId1"/>
    </p:custDataLst>
    <p:extLst>
      <p:ext uri="{BB962C8B-B14F-4D97-AF65-F5344CB8AC3E}">
        <p14:creationId xmlns:p14="http://schemas.microsoft.com/office/powerpoint/2010/main" val="375781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Λίγα λόγια για το βιβλίο (2/2)</a:t>
            </a:r>
          </a:p>
        </p:txBody>
      </p:sp>
      <p:sp>
        <p:nvSpPr>
          <p:cNvPr id="3" name="Content Placeholder 2"/>
          <p:cNvSpPr>
            <a:spLocks noGrp="1"/>
          </p:cNvSpPr>
          <p:nvPr>
            <p:ph sz="half" idx="1"/>
          </p:nvPr>
        </p:nvSpPr>
        <p:spPr/>
        <p:txBody>
          <a:bodyPr>
            <a:normAutofit/>
          </a:bodyPr>
          <a:lstStyle/>
          <a:p>
            <a:pPr marL="0" indent="0">
              <a:buNone/>
            </a:pPr>
            <a:r>
              <a:rPr lang="el-GR" dirty="0"/>
              <a:t>Το συγκεκριμένο βιβλίο δεν ανοίγει όπως τα άλλα, αλλά ξεδιπλώνεται από πάνω προς τα κάτω παρακολουθώντας τις περιπέτειες του εξωγήινου από τα ψηλότερα σημεία της πόλης μέχρι τα τρίσβαθα της γης. </a:t>
            </a:r>
            <a:endParaRPr lang="en-GB" dirty="0"/>
          </a:p>
          <a:p>
            <a:endParaRPr lang="el-GR" dirty="0"/>
          </a:p>
        </p:txBody>
      </p:sp>
      <p:pic>
        <p:nvPicPr>
          <p:cNvPr id="1026" name="Picture 2" descr="Σελίδες του βιβλίου"/>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37856" y="1772816"/>
            <a:ext cx="4038600" cy="375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127717" y="5589240"/>
            <a:ext cx="472173" cy="360040"/>
          </a:xfrm>
          <a:prstGeom prst="rect">
            <a:avLst/>
          </a:prstGeom>
        </p:spPr>
        <p:txBody>
          <a:bodyPr vert="horz" wrap="square" lIns="91440" tIns="45720" rIns="91440" bIns="45720" rtlCol="0" anchor="ctr">
            <a:noAutofit/>
          </a:bodyPr>
          <a:lstStyle/>
          <a:p>
            <a:pPr algn="r"/>
            <a:r>
              <a:rPr lang="el-GR" b="1" dirty="0" smtClean="0">
                <a:latin typeface="+mj-lt"/>
              </a:rPr>
              <a:t>[3]</a:t>
            </a:r>
          </a:p>
        </p:txBody>
      </p:sp>
    </p:spTree>
    <p:custDataLst>
      <p:tags r:id="rId1"/>
    </p:custDataLst>
    <p:extLst>
      <p:ext uri="{BB962C8B-B14F-4D97-AF65-F5344CB8AC3E}">
        <p14:creationId xmlns:p14="http://schemas.microsoft.com/office/powerpoint/2010/main" val="199291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βιβλίου (1/4) </a:t>
            </a:r>
          </a:p>
        </p:txBody>
      </p:sp>
      <p:sp>
        <p:nvSpPr>
          <p:cNvPr id="3" name="Content Placeholder 2"/>
          <p:cNvSpPr>
            <a:spLocks noGrp="1"/>
          </p:cNvSpPr>
          <p:nvPr>
            <p:ph sz="half" idx="1"/>
          </p:nvPr>
        </p:nvSpPr>
        <p:spPr>
          <a:xfrm>
            <a:off x="457200" y="1600201"/>
            <a:ext cx="5194920" cy="1468760"/>
          </a:xfrm>
        </p:spPr>
        <p:txBody>
          <a:bodyPr/>
          <a:lstStyle/>
          <a:p>
            <a:pPr marL="0" indent="0">
              <a:buNone/>
            </a:pPr>
            <a:r>
              <a:rPr lang="el-GR" dirty="0"/>
              <a:t>Ανοίξαμε και διαβάσαμε το βιβλίο. Κάτι που δεν ήταν εύκολο, αφού χρειαστήκαμε πολύ χώρο. </a:t>
            </a:r>
            <a:endParaRPr lang="en-GB" dirty="0"/>
          </a:p>
          <a:p>
            <a:endParaRPr lang="el-GR" dirty="0"/>
          </a:p>
        </p:txBody>
      </p:sp>
      <p:pic>
        <p:nvPicPr>
          <p:cNvPr id="6" name="Θέση περιεχομένου 6" descr="Σελίδες του βιβλίου"/>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2096" y="3284983"/>
            <a:ext cx="4123920" cy="2622103"/>
          </a:xfrm>
          <a:prstGeom prst="rect">
            <a:avLst/>
          </a:prstGeom>
        </p:spPr>
      </p:pic>
      <p:pic>
        <p:nvPicPr>
          <p:cNvPr id="5" name="Θέση περιεχομένου 4" descr="Σελίδες του βιβλίου"/>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6012160" y="1556792"/>
            <a:ext cx="2458702" cy="4525963"/>
          </a:xfrm>
          <a:prstGeom prst="rect">
            <a:avLst/>
          </a:prstGeom>
        </p:spPr>
      </p:pic>
      <p:sp>
        <p:nvSpPr>
          <p:cNvPr id="7" name="TextBox 6"/>
          <p:cNvSpPr txBox="1"/>
          <p:nvPr/>
        </p:nvSpPr>
        <p:spPr>
          <a:xfrm>
            <a:off x="5467979" y="5547046"/>
            <a:ext cx="472173" cy="360040"/>
          </a:xfrm>
          <a:prstGeom prst="rect">
            <a:avLst/>
          </a:prstGeom>
        </p:spPr>
        <p:txBody>
          <a:bodyPr vert="horz" wrap="square" lIns="91440" tIns="45720" rIns="91440" bIns="45720" rtlCol="0" anchor="ctr">
            <a:noAutofit/>
          </a:bodyPr>
          <a:lstStyle/>
          <a:p>
            <a:pPr algn="r"/>
            <a:r>
              <a:rPr lang="el-GR" b="1" dirty="0" smtClean="0">
                <a:latin typeface="+mj-lt"/>
              </a:rPr>
              <a:t>[4]</a:t>
            </a:r>
          </a:p>
        </p:txBody>
      </p:sp>
    </p:spTree>
    <p:custDataLst>
      <p:tags r:id="rId1"/>
    </p:custDataLst>
    <p:extLst>
      <p:ext uri="{BB962C8B-B14F-4D97-AF65-F5344CB8AC3E}">
        <p14:creationId xmlns:p14="http://schemas.microsoft.com/office/powerpoint/2010/main" val="297802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βιβλίου (2/4) </a:t>
            </a:r>
          </a:p>
        </p:txBody>
      </p:sp>
      <p:pic>
        <p:nvPicPr>
          <p:cNvPr id="5" name="5 - Θέση περιεχομένου" descr="Τα παιδιά κοιτάζουν το βιβλίο"/>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229429" y="1600200"/>
            <a:ext cx="3198555" cy="4525963"/>
          </a:xfrm>
        </p:spPr>
      </p:pic>
      <p:pic>
        <p:nvPicPr>
          <p:cNvPr id="6" name="Θέση περιεχομένου 4" descr="Τα παιδιά κοιτάζουν το βιβλίο"/>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572000" y="1628800"/>
            <a:ext cx="3024336" cy="4525963"/>
          </a:xfrm>
        </p:spPr>
      </p:pic>
    </p:spTree>
    <p:extLst>
      <p:ext uri="{BB962C8B-B14F-4D97-AF65-F5344CB8AC3E}">
        <p14:creationId xmlns:p14="http://schemas.microsoft.com/office/powerpoint/2010/main" val="347790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βιβλίου (3/4) </a:t>
            </a:r>
          </a:p>
        </p:txBody>
      </p:sp>
      <p:sp>
        <p:nvSpPr>
          <p:cNvPr id="3" name="Content Placeholder 2"/>
          <p:cNvSpPr>
            <a:spLocks noGrp="1"/>
          </p:cNvSpPr>
          <p:nvPr>
            <p:ph sz="half" idx="1"/>
          </p:nvPr>
        </p:nvSpPr>
        <p:spPr/>
        <p:txBody>
          <a:bodyPr/>
          <a:lstStyle/>
          <a:p>
            <a:pPr marL="0" indent="0">
              <a:buNone/>
            </a:pPr>
            <a:r>
              <a:rPr lang="el-GR" dirty="0"/>
              <a:t>Το παρατηρήσαμε προσεκτικά και ανακαλύψαμε τους κρυμμένους ήρωες του βιβλίου. </a:t>
            </a:r>
          </a:p>
          <a:p>
            <a:endParaRPr lang="el-GR" dirty="0"/>
          </a:p>
        </p:txBody>
      </p:sp>
      <p:pic>
        <p:nvPicPr>
          <p:cNvPr id="5" name="Θέση περιεχομένου 4" descr="Τα παιδιά κοιτάζουν το βιβλίο"/>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1621617"/>
            <a:ext cx="4038600" cy="4483129"/>
          </a:xfrm>
        </p:spPr>
      </p:pic>
    </p:spTree>
    <p:extLst>
      <p:ext uri="{BB962C8B-B14F-4D97-AF65-F5344CB8AC3E}">
        <p14:creationId xmlns:p14="http://schemas.microsoft.com/office/powerpoint/2010/main" val="86630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Ανάγνωση βιβλίου (4/4) </a:t>
            </a:r>
          </a:p>
        </p:txBody>
      </p:sp>
      <p:sp>
        <p:nvSpPr>
          <p:cNvPr id="3" name="Content Placeholder 2"/>
          <p:cNvSpPr>
            <a:spLocks noGrp="1"/>
          </p:cNvSpPr>
          <p:nvPr>
            <p:ph sz="half" idx="1"/>
          </p:nvPr>
        </p:nvSpPr>
        <p:spPr/>
        <p:txBody>
          <a:bodyPr/>
          <a:lstStyle/>
          <a:p>
            <a:pPr marL="0" indent="0">
              <a:buNone/>
            </a:pPr>
            <a:r>
              <a:rPr lang="el-GR" dirty="0"/>
              <a:t>Παράλληλα προσπαθούσαμε να καταλάβουμε για ποιο λόγο φτιάχτηκε με αυτόν τον τρόπο αυτό το βιβλίο;</a:t>
            </a:r>
          </a:p>
          <a:p>
            <a:endParaRPr lang="el-GR" dirty="0"/>
          </a:p>
        </p:txBody>
      </p:sp>
      <p:sp>
        <p:nvSpPr>
          <p:cNvPr id="4" name="Content Placeholder 3"/>
          <p:cNvSpPr>
            <a:spLocks noGrp="1"/>
          </p:cNvSpPr>
          <p:nvPr>
            <p:ph sz="half" idx="2"/>
          </p:nvPr>
        </p:nvSpPr>
        <p:spPr/>
        <p:txBody>
          <a:bodyPr/>
          <a:lstStyle/>
          <a:p>
            <a:r>
              <a:rPr lang="el-GR" dirty="0"/>
              <a:t>«Είναι μακρύ γιατί έκανε μακρύ ταξίδι»</a:t>
            </a:r>
          </a:p>
          <a:p>
            <a:r>
              <a:rPr lang="el-GR" dirty="0"/>
              <a:t>«Γιατί πέρασε από πολλά μέρη».</a:t>
            </a:r>
          </a:p>
          <a:p>
            <a:r>
              <a:rPr lang="el-GR" dirty="0"/>
              <a:t>«Γιατί μπήκε στη θάλασσα και έφτασε κάτω </a:t>
            </a:r>
            <a:r>
              <a:rPr lang="el-GR" dirty="0" err="1"/>
              <a:t>απ΄</a:t>
            </a:r>
            <a:r>
              <a:rPr lang="el-GR" dirty="0"/>
              <a:t> τη γη».</a:t>
            </a:r>
            <a:endParaRPr lang="en-GB" dirty="0"/>
          </a:p>
          <a:p>
            <a:endParaRPr lang="el-GR" dirty="0"/>
          </a:p>
        </p:txBody>
      </p:sp>
    </p:spTree>
    <p:extLst>
      <p:ext uri="{BB962C8B-B14F-4D97-AF65-F5344CB8AC3E}">
        <p14:creationId xmlns:p14="http://schemas.microsoft.com/office/powerpoint/2010/main" val="92410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συνέχεια της ιστορίας (1/3) </a:t>
            </a:r>
          </a:p>
        </p:txBody>
      </p:sp>
      <p:sp>
        <p:nvSpPr>
          <p:cNvPr id="3" name="Content Placeholder 2"/>
          <p:cNvSpPr>
            <a:spLocks noGrp="1"/>
          </p:cNvSpPr>
          <p:nvPr>
            <p:ph sz="half" idx="1"/>
          </p:nvPr>
        </p:nvSpPr>
        <p:spPr/>
        <p:txBody>
          <a:bodyPr/>
          <a:lstStyle/>
          <a:p>
            <a:pPr marL="0" indent="0">
              <a:buNone/>
            </a:pPr>
            <a:r>
              <a:rPr lang="el-GR" dirty="0"/>
              <a:t>Τα παιδιά υποστήριξαν ότι ο εξωγήινος με την γοργόνα πήγαν ταξίδι του μέλιτος, πίσω στο διάστημα! </a:t>
            </a:r>
            <a:endParaRPr lang="en-GB" dirty="0" smtClean="0"/>
          </a:p>
          <a:p>
            <a:pPr marL="0" indent="0">
              <a:buNone/>
            </a:pPr>
            <a:r>
              <a:rPr lang="el-GR" dirty="0" smtClean="0"/>
              <a:t>Φανταστήκαμε </a:t>
            </a:r>
            <a:r>
              <a:rPr lang="el-GR" dirty="0"/>
              <a:t>τις περιπέτειές τους… </a:t>
            </a:r>
          </a:p>
          <a:p>
            <a:endParaRPr lang="el-GR" dirty="0"/>
          </a:p>
        </p:txBody>
      </p:sp>
      <p:pic>
        <p:nvPicPr>
          <p:cNvPr id="5" name="Θέση περιεχομένου 4" descr="Τα παιδιά κοιτάζουν το βιβλίο"/>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972050" y="1605756"/>
            <a:ext cx="3390900" cy="4514850"/>
          </a:xfrm>
        </p:spPr>
      </p:pic>
    </p:spTree>
    <p:extLst>
      <p:ext uri="{BB962C8B-B14F-4D97-AF65-F5344CB8AC3E}">
        <p14:creationId xmlns:p14="http://schemas.microsoft.com/office/powerpoint/2010/main" val="173263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12:57:07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1026,8,"/>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6,5,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0978FED-602D-40AC-A9B5-63A5B60D774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2774</TotalTime>
  <Words>1036</Words>
  <Application>Microsoft Office PowerPoint</Application>
  <PresentationFormat>On-screen Show (4:3)</PresentationFormat>
  <Paragraphs>97</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Θέμα του Office</vt:lpstr>
      <vt:lpstr>Το Εικονογραφημένο Βιβλίο στην Προσχολική Εκπαίδευση</vt:lpstr>
      <vt:lpstr>Διδακτική Πρακτική</vt:lpstr>
      <vt:lpstr>Λίγα λόγια για το βιβλίο (1/2)</vt:lpstr>
      <vt:lpstr>Λίγα λόγια για το βιβλίο (2/2)</vt:lpstr>
      <vt:lpstr>Ανάγνωση βιβλίου (1/4) </vt:lpstr>
      <vt:lpstr>Ανάγνωση βιβλίου (2/4) </vt:lpstr>
      <vt:lpstr>Ανάγνωση βιβλίου (3/4) </vt:lpstr>
      <vt:lpstr>Ανάγνωση βιβλίου (4/4) </vt:lpstr>
      <vt:lpstr>Η συνέχεια της ιστορίας (1/3) </vt:lpstr>
      <vt:lpstr>Η συνέχεια της ιστορίας (1/4) </vt:lpstr>
      <vt:lpstr>Η συνέχεια της ιστορίας (2/4) </vt:lpstr>
      <vt:lpstr>Η συνέχεια της ιστορίας (3/4) </vt:lpstr>
      <vt:lpstr>Η συνέχεια της ιστορίας (4/4) </vt:lpstr>
      <vt:lpstr>Ο εξωγήινος και η γοργόνα (1/9) </vt:lpstr>
      <vt:lpstr>Ο εξωγήινος και η γοργόνα (2/9) </vt:lpstr>
      <vt:lpstr>Ο εξωγήινος και η γοργόνα (3/9) </vt:lpstr>
      <vt:lpstr>Ο εξωγήινος και η γοργόνα (4/9) </vt:lpstr>
      <vt:lpstr>Ο εξωγήινος και η γοργόνα (5/9) </vt:lpstr>
      <vt:lpstr>Ο εξωγήινος και η γοργόνα (6/9) </vt:lpstr>
      <vt:lpstr>Ο εξωγήινος και η γοργόνα (7/9) </vt:lpstr>
      <vt:lpstr>Ο εξωγήινος και η γοργόνα (8/9) </vt:lpstr>
      <vt:lpstr>Ο εξωγήινος και η γοργόνα (9/9)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Μεγάπολις </dc:title>
  <dc:subject>Το Εικονογραφημένο Βιβλίο στην Προσχολική Εκπαίδευση</dc:subject>
  <dc:creator>Αγγελική Γιαννικοπούλου</dc:creator>
  <cp:lastModifiedBy>takis81 mark</cp:lastModifiedBy>
  <cp:revision>297</cp:revision>
  <dcterms:created xsi:type="dcterms:W3CDTF">2012-09-06T09:03:05Z</dcterms:created>
  <dcterms:modified xsi:type="dcterms:W3CDTF">2016-12-12T23:02:18Z</dcterms:modified>
  <cp:category>Υλικότητα Βιβλίου</cp:category>
</cp:coreProperties>
</file>