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31" r:id="rId3"/>
    <p:sldId id="371" r:id="rId4"/>
    <p:sldId id="372" r:id="rId5"/>
    <p:sldId id="373" r:id="rId6"/>
    <p:sldId id="374" r:id="rId7"/>
    <p:sldId id="375" r:id="rId8"/>
    <p:sldId id="376" r:id="rId9"/>
    <p:sldId id="377" r:id="rId10"/>
    <p:sldId id="378" r:id="rId11"/>
    <p:sldId id="379" r:id="rId12"/>
    <p:sldId id="382" r:id="rId13"/>
    <p:sldId id="380" r:id="rId14"/>
    <p:sldId id="381" r:id="rId15"/>
    <p:sldId id="383" r:id="rId16"/>
    <p:sldId id="384" r:id="rId17"/>
    <p:sldId id="385" r:id="rId18"/>
    <p:sldId id="386" r:id="rId19"/>
    <p:sldId id="387" r:id="rId20"/>
    <p:sldId id="388" r:id="rId21"/>
    <p:sldId id="290" r:id="rId22"/>
    <p:sldId id="295" r:id="rId23"/>
    <p:sldId id="299" r:id="rId24"/>
    <p:sldId id="332" r:id="rId25"/>
    <p:sldId id="333" r:id="rId26"/>
    <p:sldId id="334" r:id="rId27"/>
    <p:sldId id="293"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2"/>
            <p14:sldId id="373"/>
            <p14:sldId id="374"/>
            <p14:sldId id="375"/>
            <p14:sldId id="376"/>
            <p14:sldId id="377"/>
            <p14:sldId id="378"/>
            <p14:sldId id="379"/>
            <p14:sldId id="382"/>
            <p14:sldId id="380"/>
            <p14:sldId id="381"/>
            <p14:sldId id="383"/>
            <p14:sldId id="384"/>
            <p14:sldId id="385"/>
            <p14:sldId id="386"/>
            <p14:sldId id="387"/>
            <p14:sldId id="38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9309" autoAdjust="0"/>
  </p:normalViewPr>
  <p:slideViewPr>
    <p:cSldViewPr>
      <p:cViewPr varScale="1">
        <p:scale>
          <a:sx n="71" d="100"/>
          <a:sy n="71" d="100"/>
        </p:scale>
        <p:origin x="-91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lionet.gr/book/197722/%CE%A0%CE%B1%CF%80%CE%B1%CE%B8%CE%B5%CE%BF%CE%B4%CE%BF%CF%8D%CE%BB%CE%BF%CF%85,_%CE%91%CE%BD%CF%84%CF%8E%CE%BD%CE%B7%CF%82/%CE%8C%CF%84%CE%B1%CE%BD_%CE%BC%CE%B5%CE%B3%CE%B1%CE%BB%CF%8E%CF%83%CF%89_%CE%BC%CF%80%CE%BF%CF%81%CF%8E_%CE%BD%CE%B1_%CE%B3%CE%AF%CE%BD%CF%8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(4/7</a:t>
            </a:r>
            <a:r>
              <a:rPr lang="el-GR" dirty="0">
                <a:solidFill>
                  <a:srgbClr val="0070C0"/>
                </a:solidFill>
              </a:rPr>
              <a:t>)</a:t>
            </a:r>
            <a:endParaRPr lang="el-GR"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3394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600200"/>
            <a:ext cx="36745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26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(5/7</a:t>
            </a:r>
            <a:r>
              <a:rPr lang="el-GR" dirty="0">
                <a:solidFill>
                  <a:srgbClr val="0070C0"/>
                </a:solidFill>
              </a:rPr>
              <a:t>)</a:t>
            </a:r>
            <a:endParaRPr lang="el-GR"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2880207" cy="448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628800"/>
            <a:ext cx="302222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791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(6/7</a:t>
            </a:r>
            <a:r>
              <a:rPr lang="el-GR" dirty="0">
                <a:solidFill>
                  <a:srgbClr val="0070C0"/>
                </a:solidFill>
              </a:rPr>
              <a:t>)</a:t>
            </a:r>
            <a:endParaRPr lang="el-GR" dirty="0"/>
          </a:p>
        </p:txBody>
      </p:sp>
      <p:sp>
        <p:nvSpPr>
          <p:cNvPr id="3" name="Content Placeholder 2"/>
          <p:cNvSpPr>
            <a:spLocks noGrp="1"/>
          </p:cNvSpPr>
          <p:nvPr>
            <p:ph sz="half" idx="1"/>
          </p:nvPr>
        </p:nvSpPr>
        <p:spPr/>
        <p:txBody>
          <a:bodyPr>
            <a:normAutofit lnSpcReduction="10000"/>
          </a:bodyPr>
          <a:lstStyle/>
          <a:p>
            <a:pPr marL="0" indent="0">
              <a:buNone/>
            </a:pPr>
            <a:r>
              <a:rPr lang="el-GR" dirty="0"/>
              <a:t>Τα παιδιά πρότειναν διάφορους τίτλους οι οποίο καταγράφηκαν:</a:t>
            </a:r>
          </a:p>
          <a:p>
            <a:r>
              <a:rPr lang="el-GR" dirty="0"/>
              <a:t>Τα μαγικά </a:t>
            </a:r>
            <a:r>
              <a:rPr lang="el-GR" dirty="0" smtClean="0"/>
              <a:t>πράγματα.</a:t>
            </a:r>
            <a:endParaRPr lang="el-GR" dirty="0"/>
          </a:p>
          <a:p>
            <a:r>
              <a:rPr lang="el-GR" dirty="0"/>
              <a:t>Ένα παραμύθι με ιδέες από άλλα </a:t>
            </a:r>
            <a:r>
              <a:rPr lang="el-GR" dirty="0" smtClean="0"/>
              <a:t>παραμύθια.</a:t>
            </a:r>
            <a:endParaRPr lang="el-GR" dirty="0"/>
          </a:p>
          <a:p>
            <a:r>
              <a:rPr lang="el-GR" dirty="0"/>
              <a:t>Τα πιο ωραία </a:t>
            </a:r>
            <a:r>
              <a:rPr lang="el-GR" dirty="0" smtClean="0"/>
              <a:t>παραμύθια.</a:t>
            </a:r>
            <a:endParaRPr lang="el-GR" dirty="0"/>
          </a:p>
          <a:p>
            <a:r>
              <a:rPr lang="el-GR" dirty="0"/>
              <a:t>Τα πολύ ωραία μαγικά </a:t>
            </a:r>
            <a:r>
              <a:rPr lang="el-GR" dirty="0" smtClean="0"/>
              <a:t>πράγματα.</a:t>
            </a:r>
            <a:endParaRPr lang="el-GR" dirty="0"/>
          </a:p>
          <a:p>
            <a:endParaRPr lang="el-GR" dirty="0"/>
          </a:p>
        </p:txBody>
      </p:sp>
      <p:sp>
        <p:nvSpPr>
          <p:cNvPr id="4" name="Content Placeholder 3"/>
          <p:cNvSpPr>
            <a:spLocks noGrp="1"/>
          </p:cNvSpPr>
          <p:nvPr>
            <p:ph sz="half" idx="2"/>
          </p:nvPr>
        </p:nvSpPr>
        <p:spPr/>
        <p:txBody>
          <a:bodyPr>
            <a:normAutofit lnSpcReduction="10000"/>
          </a:bodyPr>
          <a:lstStyle/>
          <a:p>
            <a:r>
              <a:rPr lang="el-GR" dirty="0"/>
              <a:t>Το μαγικό </a:t>
            </a:r>
            <a:r>
              <a:rPr lang="el-GR" dirty="0" smtClean="0"/>
              <a:t>βιβλίο.</a:t>
            </a:r>
            <a:endParaRPr lang="el-GR" dirty="0"/>
          </a:p>
          <a:p>
            <a:r>
              <a:rPr lang="el-GR" dirty="0"/>
              <a:t>Ο μαγικός </a:t>
            </a:r>
            <a:r>
              <a:rPr lang="el-GR" dirty="0" smtClean="0"/>
              <a:t>ήρωας.</a:t>
            </a:r>
            <a:endParaRPr lang="el-GR" dirty="0"/>
          </a:p>
          <a:p>
            <a:r>
              <a:rPr lang="el-GR" dirty="0"/>
              <a:t>Μάθε τι θα γίνεις όταν </a:t>
            </a:r>
            <a:r>
              <a:rPr lang="el-GR" dirty="0" smtClean="0"/>
              <a:t>μεγαλώσεις.</a:t>
            </a:r>
            <a:endParaRPr lang="el-GR" dirty="0"/>
          </a:p>
          <a:p>
            <a:endParaRPr lang="el-GR" dirty="0"/>
          </a:p>
        </p:txBody>
      </p:sp>
    </p:spTree>
    <p:extLst>
      <p:ext uri="{BB962C8B-B14F-4D97-AF65-F5344CB8AC3E}">
        <p14:creationId xmlns:p14="http://schemas.microsoft.com/office/powerpoint/2010/main" val="4153224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(7/7</a:t>
            </a:r>
            <a:r>
              <a:rPr lang="el-GR" dirty="0">
                <a:solidFill>
                  <a:srgbClr val="0070C0"/>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Μετά από ψηφοφορία, επιλέχθηκε ο τίτλος:</a:t>
            </a:r>
          </a:p>
          <a:p>
            <a:r>
              <a:rPr lang="el-GR" dirty="0"/>
              <a:t>«Τα πιο ωραία παραμύθια</a:t>
            </a:r>
            <a:r>
              <a:rPr lang="el-GR" dirty="0" smtClean="0"/>
              <a:t>».</a:t>
            </a:r>
            <a:endParaRPr lang="el-GR" dirty="0"/>
          </a:p>
          <a:p>
            <a:endParaRPr lang="el-GR" dirty="0"/>
          </a:p>
        </p:txBody>
      </p:sp>
      <p:pic>
        <p:nvPicPr>
          <p:cNvPr id="5" name="4 - Εικόνα" descr="DSC09798.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25344" y="1600200"/>
            <a:ext cx="3884311" cy="4525963"/>
          </a:xfrm>
          <a:prstGeom prst="rect">
            <a:avLst/>
          </a:prstGeom>
        </p:spPr>
      </p:pic>
    </p:spTree>
    <p:extLst>
      <p:ext uri="{BB962C8B-B14F-4D97-AF65-F5344CB8AC3E}">
        <p14:creationId xmlns:p14="http://schemas.microsoft.com/office/powerpoint/2010/main" val="211229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0070C0"/>
                </a:solidFill>
              </a:rPr>
              <a:t>Ιστορίες με βάση το βιβλίο </a:t>
            </a:r>
            <a:r>
              <a:rPr lang="el-GR" dirty="0" smtClean="0">
                <a:solidFill>
                  <a:srgbClr val="0070C0"/>
                </a:solidFill>
              </a:rPr>
              <a:t>μας (1/5)</a:t>
            </a:r>
            <a:endParaRPr lang="el-GR" dirty="0"/>
          </a:p>
        </p:txBody>
      </p:sp>
      <p:sp>
        <p:nvSpPr>
          <p:cNvPr id="3" name="Content Placeholder 2"/>
          <p:cNvSpPr>
            <a:spLocks noGrp="1"/>
          </p:cNvSpPr>
          <p:nvPr>
            <p:ph sz="half" idx="1"/>
          </p:nvPr>
        </p:nvSpPr>
        <p:spPr/>
        <p:txBody>
          <a:bodyPr/>
          <a:lstStyle/>
          <a:p>
            <a:pPr marL="0" indent="0">
              <a:buNone/>
            </a:pPr>
            <a:r>
              <a:rPr lang="el-GR" dirty="0"/>
              <a:t>Οι προτάσεις του βιβλίου μας, αλλά και εκείνες που ξεκινούσαν από το βιβλίο </a:t>
            </a:r>
            <a:r>
              <a:rPr lang="el-GR" dirty="0" smtClean="0"/>
              <a:t>του </a:t>
            </a:r>
            <a:r>
              <a:rPr lang="el-GR" dirty="0" err="1" smtClean="0"/>
              <a:t>Παπαθεοδούλου</a:t>
            </a:r>
            <a:r>
              <a:rPr lang="el-GR" dirty="0"/>
              <a:t>, έδωσαν την αφορμή για τη δημιουργία των δικών μας ιστοριών. </a:t>
            </a:r>
          </a:p>
          <a:p>
            <a:endParaRPr lang="el-GR" dirty="0"/>
          </a:p>
        </p:txBody>
      </p:sp>
      <p:pic>
        <p:nvPicPr>
          <p:cNvPr id="5" name="Picture 2" descr="C:\Users\evi\Desktop\ΟΤΑΝ ΜΕΓΑΛΩΣΩ\DSC09819.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1772816"/>
            <a:ext cx="4038600" cy="3096344"/>
          </a:xfrm>
          <a:prstGeom prst="rect">
            <a:avLst/>
          </a:prstGeom>
          <a:noFill/>
        </p:spPr>
      </p:pic>
    </p:spTree>
    <p:extLst>
      <p:ext uri="{BB962C8B-B14F-4D97-AF65-F5344CB8AC3E}">
        <p14:creationId xmlns:p14="http://schemas.microsoft.com/office/powerpoint/2010/main" val="2403608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0070C0"/>
                </a:solidFill>
              </a:rPr>
              <a:t>Ιστορίες με βάση το βιβλίο μας </a:t>
            </a:r>
            <a:r>
              <a:rPr lang="el-GR" dirty="0" smtClean="0">
                <a:solidFill>
                  <a:srgbClr val="0070C0"/>
                </a:solidFill>
              </a:rPr>
              <a:t>(2/5</a:t>
            </a:r>
            <a:r>
              <a:rPr lang="el-GR" dirty="0">
                <a:solidFill>
                  <a:srgbClr val="0070C0"/>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Η διαδικασία ήταν η εξής:</a:t>
            </a:r>
          </a:p>
          <a:p>
            <a:pPr marL="0" indent="0">
              <a:buNone/>
            </a:pPr>
            <a:r>
              <a:rPr lang="el-GR" dirty="0"/>
              <a:t>Ένα παιδί ήρθε στο κέντρο της </a:t>
            </a:r>
            <a:r>
              <a:rPr lang="el-GR" dirty="0" err="1"/>
              <a:t>παρεούλας</a:t>
            </a:r>
            <a:r>
              <a:rPr lang="el-GR" dirty="0"/>
              <a:t> και με κλειστά μάτια επέλεξε έναν συνδυασμό ήρωα- τόπου- αντικειμένου, π.χ. «</a:t>
            </a:r>
            <a:r>
              <a:rPr lang="en-US" dirty="0"/>
              <a:t>Hulk- </a:t>
            </a:r>
            <a:r>
              <a:rPr lang="el-GR" dirty="0"/>
              <a:t>Γερμανία- Αυγό που πετάει».</a:t>
            </a:r>
          </a:p>
          <a:p>
            <a:endParaRPr lang="el-GR" dirty="0"/>
          </a:p>
        </p:txBody>
      </p:sp>
      <p:pic>
        <p:nvPicPr>
          <p:cNvPr id="5" name="3 - Εικόνα" descr="DSC09817.JP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4008" y="1772816"/>
            <a:ext cx="4038600" cy="3240360"/>
          </a:xfrm>
          <a:prstGeom prst="rect">
            <a:avLst/>
          </a:prstGeom>
        </p:spPr>
      </p:pic>
    </p:spTree>
    <p:extLst>
      <p:ext uri="{BB962C8B-B14F-4D97-AF65-F5344CB8AC3E}">
        <p14:creationId xmlns:p14="http://schemas.microsoft.com/office/powerpoint/2010/main" val="122252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0070C0"/>
                </a:solidFill>
              </a:rPr>
              <a:t>Ιστορίες με βάση το βιβλίο μας </a:t>
            </a:r>
            <a:r>
              <a:rPr lang="el-GR" dirty="0" smtClean="0">
                <a:solidFill>
                  <a:srgbClr val="0070C0"/>
                </a:solidFill>
              </a:rPr>
              <a:t>(3/5</a:t>
            </a:r>
            <a:r>
              <a:rPr lang="el-GR" dirty="0">
                <a:solidFill>
                  <a:srgbClr val="0070C0"/>
                </a:solidFill>
              </a:rPr>
              <a:t>)</a:t>
            </a:r>
            <a:endParaRPr lang="el-GR" dirty="0"/>
          </a:p>
        </p:txBody>
      </p:sp>
      <p:sp>
        <p:nvSpPr>
          <p:cNvPr id="3" name="Content Placeholder 2"/>
          <p:cNvSpPr>
            <a:spLocks noGrp="1"/>
          </p:cNvSpPr>
          <p:nvPr>
            <p:ph sz="half" idx="1"/>
          </p:nvPr>
        </p:nvSpPr>
        <p:spPr/>
        <p:txBody>
          <a:bodyPr>
            <a:noAutofit/>
          </a:bodyPr>
          <a:lstStyle/>
          <a:p>
            <a:pPr marL="0" indent="0">
              <a:buNone/>
            </a:pPr>
            <a:r>
              <a:rPr lang="el-GR" sz="2500" dirty="0"/>
              <a:t>Καθίσαμε σε κύκλο οκλαδόν και πήραμε ένα κίτρινο νήμα. Ξεκινήσαμε εμείς την ιστορία με μία φράση κρατώντας την άκρη του νήματος. </a:t>
            </a:r>
            <a:r>
              <a:rPr lang="el-GR" sz="2500" dirty="0"/>
              <a:t> </a:t>
            </a:r>
            <a:r>
              <a:rPr lang="el-GR" sz="2500" dirty="0" smtClean="0"/>
              <a:t>Στη </a:t>
            </a:r>
            <a:r>
              <a:rPr lang="el-GR" sz="2500" dirty="0"/>
              <a:t>συνέχεια κυλήσαμε το κουβάρι προς κάποιο παιδί, το οποίο συνέχισε την ιστορία με μία ακόμη φράση και ύστερα κύλησε το κουβάρι προς ένα άλλο παιδί </a:t>
            </a:r>
            <a:r>
              <a:rPr lang="el-GR" sz="2500" dirty="0" err="1"/>
              <a:t>κ.ο.κ</a:t>
            </a:r>
            <a:r>
              <a:rPr lang="el-GR" sz="2500" dirty="0"/>
              <a:t>. </a:t>
            </a:r>
          </a:p>
          <a:p>
            <a:endParaRPr lang="el-GR" sz="2500" dirty="0"/>
          </a:p>
        </p:txBody>
      </p:sp>
      <p:pic>
        <p:nvPicPr>
          <p:cNvPr id="5" name="Picture 2" descr="C:\Users\evi\Desktop\ΟΤΑΝ ΜΕΓΑΛΩΣΩ\DSC09783.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44008" y="1628800"/>
            <a:ext cx="4038600" cy="2908138"/>
          </a:xfrm>
          <a:prstGeom prst="rect">
            <a:avLst/>
          </a:prstGeom>
          <a:noFill/>
        </p:spPr>
      </p:pic>
    </p:spTree>
    <p:extLst>
      <p:ext uri="{BB962C8B-B14F-4D97-AF65-F5344CB8AC3E}">
        <p14:creationId xmlns:p14="http://schemas.microsoft.com/office/powerpoint/2010/main" val="389381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0070C0"/>
                </a:solidFill>
              </a:rPr>
              <a:t>Ιστορίες με βάση το βιβλίο μας </a:t>
            </a:r>
            <a:r>
              <a:rPr lang="el-GR" dirty="0" smtClean="0">
                <a:solidFill>
                  <a:srgbClr val="0070C0"/>
                </a:solidFill>
              </a:rPr>
              <a:t>(4/5</a:t>
            </a:r>
            <a:r>
              <a:rPr lang="el-GR" dirty="0">
                <a:solidFill>
                  <a:srgbClr val="0070C0"/>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Σε όλη τη διάρκεια της διαδικασίας το κάθε παιδί κρατούσε την κλωστή μπροστά του και κατόπιν κυλούσε το κουβάρι έτσι ώστε να δημιουργηθεί ένα πλέγμα. </a:t>
            </a:r>
          </a:p>
          <a:p>
            <a:endParaRPr lang="el-GR" dirty="0"/>
          </a:p>
        </p:txBody>
      </p:sp>
      <p:pic>
        <p:nvPicPr>
          <p:cNvPr id="7" name="3 - Θέση περιεχομένου" descr="DSC09793.JP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4008" y="1772816"/>
            <a:ext cx="4038600" cy="3816424"/>
          </a:xfrm>
          <a:prstGeom prst="rect">
            <a:avLst/>
          </a:prstGeom>
        </p:spPr>
      </p:pic>
    </p:spTree>
    <p:extLst>
      <p:ext uri="{BB962C8B-B14F-4D97-AF65-F5344CB8AC3E}">
        <p14:creationId xmlns:p14="http://schemas.microsoft.com/office/powerpoint/2010/main" val="1313611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solidFill>
                  <a:srgbClr val="0070C0"/>
                </a:solidFill>
              </a:rPr>
              <a:t>Ιστορίες με βάση το βιβλίο μας </a:t>
            </a:r>
            <a:r>
              <a:rPr lang="el-GR" dirty="0" smtClean="0">
                <a:solidFill>
                  <a:srgbClr val="0070C0"/>
                </a:solidFill>
              </a:rPr>
              <a:t>(5/5</a:t>
            </a:r>
            <a:r>
              <a:rPr lang="el-GR" dirty="0">
                <a:solidFill>
                  <a:srgbClr val="0070C0"/>
                </a:solidFill>
              </a:rPr>
              <a:t>)</a:t>
            </a:r>
            <a:endParaRPr lang="el-GR" dirty="0"/>
          </a:p>
        </p:txBody>
      </p:sp>
      <p:sp>
        <p:nvSpPr>
          <p:cNvPr id="3" name="Content Placeholder 2"/>
          <p:cNvSpPr>
            <a:spLocks noGrp="1"/>
          </p:cNvSpPr>
          <p:nvPr>
            <p:ph idx="1"/>
          </p:nvPr>
        </p:nvSpPr>
        <p:spPr/>
        <p:txBody>
          <a:bodyPr>
            <a:noAutofit/>
          </a:bodyPr>
          <a:lstStyle/>
          <a:p>
            <a:pPr marL="0" indent="0">
              <a:buNone/>
            </a:pPr>
            <a:r>
              <a:rPr lang="el-GR" sz="2200" dirty="0"/>
              <a:t>Η ιστορία που προέκυψε ήταν η εξής: Μια φορά κι έναν καιρό ήταν ένα πολύ δυνατό, πράσινο πλάσμα που το έλεγαν </a:t>
            </a:r>
            <a:r>
              <a:rPr lang="el-GR" sz="2200" dirty="0" err="1"/>
              <a:t>Hulk</a:t>
            </a:r>
            <a:r>
              <a:rPr lang="el-GR" sz="2200" dirty="0"/>
              <a:t> και προσπαθούσε να πιάσει τα αυγά που πετάνε στη Γερμανία. Ένα από τα αυγά πετούσε σε διάφορες χώρες και έβλεπε πώς ήταν εκεί, αν του άρεσε να μείνει. Όμως το αυγό δεν μπορούσε να διαλέξει χώρα γιατί δεν έβρισκε καμία να του αρέσει να μείνει. Ο </a:t>
            </a:r>
            <a:r>
              <a:rPr lang="el-GR" sz="2200" dirty="0" err="1"/>
              <a:t>Hulk</a:t>
            </a:r>
            <a:r>
              <a:rPr lang="el-GR" sz="2200" dirty="0"/>
              <a:t> προσπαθούσε να πιάσει αυτό το αυγό για να πετάξει μαζί του αλλά δεν μπορούσε γιατί κάθε φορά που πήγαινε να το πιάσει, αυτό έφευγε και πήγαινε ψηλά. Του ξέφευγε συνέχεια και τον ξεγελούσε! Του κρυβόταν άλλοτε πίσω από δέντρα και άλλοτε πίσω από τα σύννεφα. Ο </a:t>
            </a:r>
            <a:r>
              <a:rPr lang="el-GR" sz="2200" dirty="0" err="1"/>
              <a:t>Hulk</a:t>
            </a:r>
            <a:r>
              <a:rPr lang="el-GR" sz="2200" dirty="0"/>
              <a:t> γύριζε πίσω στο σπίτι του θυμωμένος. Όταν βγήκε από το σπίτι του θύμωσε πάλι, πήδηξε και το έπιασε. Το έφαγε και από τότε ο </a:t>
            </a:r>
            <a:r>
              <a:rPr lang="el-GR" sz="2200" dirty="0" err="1"/>
              <a:t>Hulk</a:t>
            </a:r>
            <a:r>
              <a:rPr lang="el-GR" sz="2200" dirty="0"/>
              <a:t> πετούσε!</a:t>
            </a:r>
          </a:p>
          <a:p>
            <a:pPr marL="0" indent="0">
              <a:buNone/>
            </a:pPr>
            <a:endParaRPr lang="el-GR" sz="2200" dirty="0" smtClean="0"/>
          </a:p>
          <a:p>
            <a:endParaRPr lang="el-GR" sz="2200" dirty="0"/>
          </a:p>
        </p:txBody>
      </p:sp>
    </p:spTree>
    <p:extLst>
      <p:ext uri="{BB962C8B-B14F-4D97-AF65-F5344CB8AC3E}">
        <p14:creationId xmlns:p14="http://schemas.microsoft.com/office/powerpoint/2010/main" val="2349718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βιβλίο στη βιβλιοθήκη</a:t>
            </a:r>
          </a:p>
        </p:txBody>
      </p:sp>
      <p:sp>
        <p:nvSpPr>
          <p:cNvPr id="4" name="Content Placeholder 3"/>
          <p:cNvSpPr>
            <a:spLocks noGrp="1"/>
          </p:cNvSpPr>
          <p:nvPr>
            <p:ph sz="half" idx="1"/>
          </p:nvPr>
        </p:nvSpPr>
        <p:spPr/>
        <p:txBody>
          <a:bodyPr/>
          <a:lstStyle/>
          <a:p>
            <a:pPr marL="0" indent="0">
              <a:buNone/>
            </a:pPr>
            <a:r>
              <a:rPr lang="el-GR" dirty="0"/>
              <a:t>Το βιβλίο τοποθετήθηκε στην κεντρική βιβλιοθήκη της τάξης και παρατηρήθηκε ότι τα παιδιά πολλές φορές το έπαιρναν και το </a:t>
            </a:r>
            <a:r>
              <a:rPr lang="el-GR" dirty="0" smtClean="0"/>
              <a:t>διάβαζαν.</a:t>
            </a:r>
            <a:endParaRPr lang="el-GR" dirty="0"/>
          </a:p>
          <a:p>
            <a:endParaRPr lang="el-GR" dirty="0"/>
          </a:p>
        </p:txBody>
      </p:sp>
      <p:pic>
        <p:nvPicPr>
          <p:cNvPr id="6" name="3 - Θέση περιεχομένου" descr="DSC09838.JP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rot="5400000">
            <a:off x="4648200" y="1769748"/>
            <a:ext cx="4038600" cy="4044737"/>
          </a:xfrm>
        </p:spPr>
      </p:pic>
    </p:spTree>
    <p:extLst>
      <p:ext uri="{BB962C8B-B14F-4D97-AF65-F5344CB8AC3E}">
        <p14:creationId xmlns:p14="http://schemas.microsoft.com/office/powerpoint/2010/main" val="222392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4906888" cy="4525963"/>
          </a:xfrm>
        </p:spPr>
        <p:txBody>
          <a:bodyPr>
            <a:noAutofit/>
          </a:bodyPr>
          <a:lstStyle/>
          <a:p>
            <a:pPr marL="0" lvl="0" indent="0">
              <a:spcBef>
                <a:spcPts val="600"/>
              </a:spcBef>
              <a:spcAft>
                <a:spcPts val="600"/>
              </a:spcAft>
              <a:buNone/>
            </a:pPr>
            <a:r>
              <a:rPr lang="el-GR" sz="2400" b="1" dirty="0" smtClean="0"/>
              <a:t>Διδακτική πρακτική</a:t>
            </a:r>
            <a:r>
              <a:rPr lang="en-GB" sz="2400" dirty="0" smtClean="0"/>
              <a:t>: </a:t>
            </a:r>
            <a:br>
              <a:rPr lang="en-GB" sz="2400" dirty="0" smtClean="0"/>
            </a:br>
            <a:r>
              <a:rPr lang="el-GR" sz="2400" dirty="0">
                <a:solidFill>
                  <a:prstClr val="black"/>
                </a:solidFill>
              </a:rPr>
              <a:t>Εύη </a:t>
            </a:r>
            <a:r>
              <a:rPr lang="el-GR" sz="2400" dirty="0" err="1">
                <a:solidFill>
                  <a:prstClr val="black"/>
                </a:solidFill>
              </a:rPr>
              <a:t>Τριανταφύλλου</a:t>
            </a:r>
            <a:r>
              <a:rPr lang="el-GR" sz="2400" dirty="0">
                <a:solidFill>
                  <a:prstClr val="black"/>
                </a:solidFill>
              </a:rPr>
              <a:t>, </a:t>
            </a:r>
            <a:r>
              <a:rPr lang="el-GR" sz="2400" dirty="0" smtClean="0">
                <a:solidFill>
                  <a:prstClr val="black"/>
                </a:solidFill>
              </a:rPr>
              <a:t>Εβίτα </a:t>
            </a:r>
            <a:r>
              <a:rPr lang="el-GR" sz="2400" dirty="0" err="1" smtClean="0">
                <a:solidFill>
                  <a:prstClr val="black"/>
                </a:solidFill>
              </a:rPr>
              <a:t>Τσιώλη</a:t>
            </a:r>
            <a:r>
              <a:rPr lang="el-GR" sz="2400" dirty="0" smtClean="0">
                <a:solidFill>
                  <a:prstClr val="black"/>
                </a:solidFill>
              </a:rPr>
              <a:t>.</a:t>
            </a:r>
            <a:endParaRPr lang="el-GR" sz="2400" dirty="0">
              <a:solidFill>
                <a:prstClr val="black"/>
              </a:solidFill>
            </a:endParaRPr>
          </a:p>
          <a:p>
            <a:pPr marL="0" lvl="0" indent="0">
              <a:spcBef>
                <a:spcPts val="1200"/>
              </a:spcBef>
              <a:buNone/>
            </a:pPr>
            <a:r>
              <a:rPr lang="el-GR" sz="2400" b="1" dirty="0" smtClean="0"/>
              <a:t>Βιβλία:  </a:t>
            </a:r>
            <a:r>
              <a:rPr lang="el-GR" altLang="en-US" sz="2400" dirty="0" err="1">
                <a:solidFill>
                  <a:prstClr val="black"/>
                </a:solidFill>
              </a:rPr>
              <a:t>Παπαθεοδούλου</a:t>
            </a:r>
            <a:r>
              <a:rPr lang="el-GR" altLang="en-US" sz="2400" dirty="0">
                <a:solidFill>
                  <a:prstClr val="black"/>
                </a:solidFill>
              </a:rPr>
              <a:t>, Αντώνης. </a:t>
            </a:r>
            <a:r>
              <a:rPr lang="el-GR" altLang="en-US" sz="2400" b="1" dirty="0">
                <a:solidFill>
                  <a:prstClr val="black"/>
                </a:solidFill>
              </a:rPr>
              <a:t>Όταν μεγαλώσω μπορώ να γίνω... </a:t>
            </a:r>
            <a:r>
              <a:rPr lang="el-GR" altLang="en-US" sz="2400" dirty="0">
                <a:solidFill>
                  <a:prstClr val="black"/>
                </a:solidFill>
              </a:rPr>
              <a:t>/ Αντώνης </a:t>
            </a:r>
            <a:r>
              <a:rPr lang="el-GR" altLang="en-US" sz="2400" dirty="0" err="1">
                <a:solidFill>
                  <a:prstClr val="black"/>
                </a:solidFill>
              </a:rPr>
              <a:t>Παπαθεοδούλου</a:t>
            </a:r>
            <a:r>
              <a:rPr lang="el-GR" altLang="en-US" sz="2400" dirty="0">
                <a:solidFill>
                  <a:prstClr val="black"/>
                </a:solidFill>
              </a:rPr>
              <a:t> · εικονογράφηση Μυρτώ Δεληβοριά. - 1η </a:t>
            </a:r>
            <a:r>
              <a:rPr lang="el-GR" altLang="en-US" sz="2400" dirty="0" err="1">
                <a:solidFill>
                  <a:prstClr val="black"/>
                </a:solidFill>
              </a:rPr>
              <a:t>έκδ</a:t>
            </a:r>
            <a:r>
              <a:rPr lang="el-GR" altLang="en-US" sz="2400" dirty="0">
                <a:solidFill>
                  <a:prstClr val="black"/>
                </a:solidFill>
              </a:rPr>
              <a:t>. - Αθήνα : Ίκαρος, 2014</a:t>
            </a:r>
            <a:r>
              <a:rPr lang="el-GR" altLang="en-US" sz="2400" dirty="0" smtClean="0">
                <a:solidFill>
                  <a:prstClr val="black"/>
                </a:solidFill>
              </a:rPr>
              <a:t>.</a:t>
            </a:r>
          </a:p>
          <a:p>
            <a:pPr marL="0" lvl="0" indent="0">
              <a:spcBef>
                <a:spcPts val="1200"/>
              </a:spcBef>
              <a:buNone/>
            </a:pPr>
            <a:r>
              <a:rPr lang="el-GR" sz="2400" b="1" dirty="0" smtClean="0">
                <a:solidFill>
                  <a:prstClr val="black"/>
                </a:solidFill>
              </a:rPr>
              <a:t>Θέμα:  </a:t>
            </a:r>
            <a:r>
              <a:rPr lang="el-GR" sz="2400" dirty="0" smtClean="0">
                <a:solidFill>
                  <a:prstClr val="black"/>
                </a:solidFill>
              </a:rPr>
              <a:t>Βιβλία με τριχοτομημένες </a:t>
            </a:r>
            <a:r>
              <a:rPr lang="el-GR" sz="2400" dirty="0" smtClean="0">
                <a:solidFill>
                  <a:prstClr val="black"/>
                </a:solidFill>
              </a:rPr>
              <a:t>σελίδες.</a:t>
            </a:r>
            <a:endParaRPr lang="el-GR" sz="2400" dirty="0" smtClean="0">
              <a:solidFill>
                <a:prstClr val="black"/>
              </a:solidFill>
            </a:endParaRPr>
          </a:p>
          <a:p>
            <a:pPr marL="0" indent="0">
              <a:spcBef>
                <a:spcPts val="600"/>
              </a:spcBef>
              <a:spcAft>
                <a:spcPts val="600"/>
              </a:spcAft>
              <a:buNone/>
            </a:pPr>
            <a:endParaRPr lang="el-GR" sz="2400" dirty="0">
              <a:solidFill>
                <a:prstClr val="black"/>
              </a:solidFill>
            </a:endParaRPr>
          </a:p>
          <a:p>
            <a:pPr marL="0" indent="0">
              <a:spcBef>
                <a:spcPts val="600"/>
              </a:spcBef>
              <a:spcAft>
                <a:spcPts val="600"/>
              </a:spcAft>
              <a:buNone/>
            </a:pPr>
            <a:endParaRPr lang="el-GR" sz="2400" dirty="0"/>
          </a:p>
          <a:p>
            <a:pPr marL="0" indent="0">
              <a:spcBef>
                <a:spcPts val="600"/>
              </a:spcBef>
              <a:spcAft>
                <a:spcPts val="600"/>
              </a:spcAft>
              <a:buNone/>
            </a:pPr>
            <a:endParaRPr lang="en-GB" sz="2400" dirty="0"/>
          </a:p>
        </p:txBody>
      </p:sp>
      <p:sp>
        <p:nvSpPr>
          <p:cNvPr id="5" name="TextBox 4"/>
          <p:cNvSpPr txBox="1"/>
          <p:nvPr/>
        </p:nvSpPr>
        <p:spPr>
          <a:xfrm>
            <a:off x="5508104" y="5841268"/>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3" name="Picture 4" descr="Αντώνης Παπαθεοδούλου Μυρτώ Δεληβοριά, Όταν μεγαλώσω μπορώ να γίνω και..., Εκδόσεις Ίκαρος 20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2160" y="1700808"/>
            <a:ext cx="239107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a:t>
            </a:r>
            <a:r>
              <a:rPr lang="el-GR" sz="2000" dirty="0">
                <a:solidFill>
                  <a:prstClr val="black"/>
                </a:solidFill>
              </a:rPr>
              <a:t>Εύη </a:t>
            </a:r>
            <a:r>
              <a:rPr lang="el-GR" sz="2000" dirty="0" err="1">
                <a:solidFill>
                  <a:prstClr val="black"/>
                </a:solidFill>
              </a:rPr>
              <a:t>Τριανταφύλλου</a:t>
            </a:r>
            <a:r>
              <a:rPr lang="el-GR" sz="2000" dirty="0">
                <a:solidFill>
                  <a:prstClr val="black"/>
                </a:solidFill>
              </a:rPr>
              <a:t>, Εβίτα </a:t>
            </a:r>
            <a:r>
              <a:rPr lang="el-GR" sz="2000" dirty="0" err="1">
                <a:solidFill>
                  <a:prstClr val="black"/>
                </a:solidFill>
              </a:rPr>
              <a:t>Τσιώλη</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a:t>
            </a:r>
            <a:r>
              <a:rPr lang="el-GR" sz="2000" dirty="0"/>
              <a:t>. Όταν μεγαλώσω μπορώ να γίνω... </a:t>
            </a:r>
            <a:r>
              <a:rPr lang="el-GR" sz="2000" dirty="0" smtClean="0"/>
              <a:t>».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a:t>
            </a:r>
            <a:r>
              <a:rPr lang="el-GR" sz="2000" dirty="0" smtClean="0"/>
              <a:t>2: </a:t>
            </a:r>
            <a:r>
              <a:rPr lang="el-GR" sz="2000" dirty="0" smtClean="0"/>
              <a:t>Εξώφυλλο και σελίδες </a:t>
            </a:r>
            <a:r>
              <a:rPr lang="el-GR" sz="2000" dirty="0" smtClean="0"/>
              <a:t>του βιβλίου</a:t>
            </a:r>
            <a:r>
              <a:rPr lang="el-GR" sz="2000" dirty="0"/>
              <a:t> </a:t>
            </a:r>
            <a:r>
              <a:rPr lang="el-GR" sz="2000" dirty="0" smtClean="0">
                <a:hlinkClick r:id="rId3"/>
              </a:rPr>
              <a:t>Όταν </a:t>
            </a:r>
            <a:r>
              <a:rPr lang="el-GR" sz="2000" dirty="0">
                <a:hlinkClick r:id="rId3"/>
              </a:rPr>
              <a:t>μεγαλώσω μπορώ να γίνω... </a:t>
            </a:r>
            <a:r>
              <a:rPr lang="el-GR" sz="2000" dirty="0" smtClean="0"/>
              <a:t> / </a:t>
            </a:r>
            <a:r>
              <a:rPr lang="el-GR" sz="2000" dirty="0"/>
              <a:t>Αντώνης </a:t>
            </a:r>
            <a:r>
              <a:rPr lang="el-GR" sz="2000" dirty="0" err="1"/>
              <a:t>Παπαθεοδούλου</a:t>
            </a:r>
            <a:r>
              <a:rPr lang="el-GR" sz="2000" dirty="0"/>
              <a:t> · εικονογράφηση Μυρτώ Δεληβοριά. - 1η </a:t>
            </a:r>
            <a:r>
              <a:rPr lang="el-GR" sz="2000" dirty="0" err="1"/>
              <a:t>έκδ</a:t>
            </a:r>
            <a:r>
              <a:rPr lang="el-GR" sz="2000" dirty="0"/>
              <a:t>. - Αθήνα : Ίκαρος, 2014</a:t>
            </a:r>
            <a:r>
              <a:rPr lang="el-GR" sz="2000" dirty="0" smtClean="0"/>
              <a:t>.</a:t>
            </a:r>
            <a:endParaRPr lang="el-GR" sz="2000" dirty="0" smtClean="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Λίγα λόγια για το </a:t>
            </a:r>
            <a:r>
              <a:rPr lang="el-GR" dirty="0" smtClean="0">
                <a:solidFill>
                  <a:srgbClr val="0070C0"/>
                </a:solidFill>
              </a:rPr>
              <a:t>βιβλίο (1/2)</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Πρόκειται για ένα βιβλίο- παιχνίδι. Μπερδεύοντας τις σελίδες του, τα παιδιά ανακαλύπτουν χιλιάδες αστεία, παράξενα και πρωτότυπα </a:t>
            </a:r>
            <a:r>
              <a:rPr lang="el-GR" sz="2400" dirty="0" smtClean="0"/>
              <a:t>επαγγέλματα.</a:t>
            </a:r>
            <a:endParaRPr lang="el-GR" sz="2400" dirty="0"/>
          </a:p>
          <a:p>
            <a:pPr marL="0" indent="0">
              <a:buNone/>
            </a:pPr>
            <a:r>
              <a:rPr lang="el-GR" sz="2400" dirty="0"/>
              <a:t>Το βιβλίο δεν αποτελείται από ενιαίες σελίδες αλλά από τρία μέρη που μπορούν να γυρίσουν ανεξάρτητα  συνδυαστούν </a:t>
            </a:r>
            <a:r>
              <a:rPr lang="el-GR" sz="2400" dirty="0" smtClean="0"/>
              <a:t>ποικιλοτρόπως.</a:t>
            </a:r>
            <a:endParaRPr lang="el-GR" sz="2400" dirty="0"/>
          </a:p>
          <a:p>
            <a:endParaRPr lang="el-GR" sz="2400" dirty="0"/>
          </a:p>
        </p:txBody>
      </p:sp>
      <p:pic>
        <p:nvPicPr>
          <p:cNvPr id="5" name="5 - Εικόνα" descr="DSC_0093.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61279" y="1772816"/>
            <a:ext cx="3955233" cy="3888432"/>
          </a:xfrm>
          <a:prstGeom prst="rect">
            <a:avLst/>
          </a:prstGeom>
        </p:spPr>
      </p:pic>
      <p:sp>
        <p:nvSpPr>
          <p:cNvPr id="6" name="TextBox 5"/>
          <p:cNvSpPr txBox="1"/>
          <p:nvPr/>
        </p:nvSpPr>
        <p:spPr>
          <a:xfrm>
            <a:off x="8244408"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endParaRPr lang="el-GR" b="1" dirty="0" smtClean="0">
              <a:latin typeface="+mj-lt"/>
            </a:endParaRPr>
          </a:p>
        </p:txBody>
      </p:sp>
    </p:spTree>
    <p:extLst>
      <p:ext uri="{BB962C8B-B14F-4D97-AF65-F5344CB8AC3E}">
        <p14:creationId xmlns:p14="http://schemas.microsoft.com/office/powerpoint/2010/main" val="377111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Λίγα λόγια για το βιβλίο </a:t>
            </a:r>
            <a:r>
              <a:rPr lang="el-GR" dirty="0" smtClean="0">
                <a:solidFill>
                  <a:srgbClr val="0070C0"/>
                </a:solidFill>
              </a:rPr>
              <a:t>(2/2</a:t>
            </a:r>
            <a:r>
              <a:rPr lang="el-GR" dirty="0">
                <a:solidFill>
                  <a:srgbClr val="0070C0"/>
                </a:solidFill>
              </a:rPr>
              <a:t>)</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Ενδιαφέρουσα εικονογράφηση, που προσφέρει ταυτόχρονα σαφήνεια αλλά και ελευθερία για νέες ιδέες ανάλογα με τις εντυπώσεις των παιδιών (</a:t>
            </a:r>
            <a:r>
              <a:rPr lang="el-GR" sz="2600" dirty="0" err="1"/>
              <a:t>π.χ</a:t>
            </a:r>
            <a:r>
              <a:rPr lang="el-GR" sz="2600" dirty="0"/>
              <a:t> το σκίτσο για τον τόπο «τράπεζα», σε πολλά παιδιά θύμισε φυλακή</a:t>
            </a:r>
            <a:r>
              <a:rPr lang="el-GR" sz="2600" dirty="0" smtClean="0"/>
              <a:t>).</a:t>
            </a:r>
            <a:r>
              <a:rPr lang="el-GR" sz="2600" dirty="0"/>
              <a:t/>
            </a:r>
            <a:br>
              <a:rPr lang="el-GR" sz="2600" dirty="0"/>
            </a:br>
            <a:r>
              <a:rPr lang="el-GR" sz="2600" dirty="0"/>
              <a:t/>
            </a:r>
            <a:br>
              <a:rPr lang="el-GR" sz="2600" dirty="0"/>
            </a:br>
            <a:endParaRPr lang="el-GR" sz="2600" dirty="0"/>
          </a:p>
          <a:p>
            <a:endParaRPr lang="el-GR" sz="2600" dirty="0"/>
          </a:p>
        </p:txBody>
      </p:sp>
      <p:pic>
        <p:nvPicPr>
          <p:cNvPr id="5" name="5 - Εικόνα" descr="DSC_0093.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4008" y="1772816"/>
            <a:ext cx="4001426" cy="3933825"/>
          </a:xfrm>
          <a:prstGeom prst="rect">
            <a:avLst/>
          </a:prstGeom>
        </p:spPr>
      </p:pic>
      <p:sp>
        <p:nvSpPr>
          <p:cNvPr id="6" name="TextBox 5"/>
          <p:cNvSpPr txBox="1"/>
          <p:nvPr/>
        </p:nvSpPr>
        <p:spPr>
          <a:xfrm>
            <a:off x="8244408"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endParaRPr lang="el-GR" b="1" dirty="0" smtClean="0">
              <a:latin typeface="+mj-lt"/>
            </a:endParaRPr>
          </a:p>
        </p:txBody>
      </p:sp>
    </p:spTree>
    <p:extLst>
      <p:ext uri="{BB962C8B-B14F-4D97-AF65-F5344CB8AC3E}">
        <p14:creationId xmlns:p14="http://schemas.microsoft.com/office/powerpoint/2010/main" val="134189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Ανάγνωση του </a:t>
            </a:r>
            <a:r>
              <a:rPr lang="el-GR" dirty="0" smtClean="0">
                <a:solidFill>
                  <a:srgbClr val="0070C0"/>
                </a:solidFill>
              </a:rPr>
              <a:t>βιβλίου (1/2)</a:t>
            </a:r>
            <a:endParaRPr lang="el-GR" dirty="0"/>
          </a:p>
        </p:txBody>
      </p:sp>
      <p:sp>
        <p:nvSpPr>
          <p:cNvPr id="3" name="Content Placeholder 2"/>
          <p:cNvSpPr>
            <a:spLocks noGrp="1"/>
          </p:cNvSpPr>
          <p:nvPr>
            <p:ph sz="half" idx="1"/>
          </p:nvPr>
        </p:nvSpPr>
        <p:spPr>
          <a:xfrm>
            <a:off x="457200" y="1600200"/>
            <a:ext cx="3826768" cy="4525963"/>
          </a:xfrm>
        </p:spPr>
        <p:txBody>
          <a:bodyPr>
            <a:normAutofit/>
          </a:bodyPr>
          <a:lstStyle/>
          <a:p>
            <a:pPr marL="0" indent="0">
              <a:buNone/>
            </a:pPr>
            <a:r>
              <a:rPr lang="el-GR" dirty="0"/>
              <a:t>Τα παιδιά ανακάλυψαν τον τρόπο που διαβάζεται το βιβλίο. </a:t>
            </a:r>
          </a:p>
          <a:p>
            <a:pPr marL="0" indent="0">
              <a:buNone/>
            </a:pPr>
            <a:r>
              <a:rPr lang="el-GR" dirty="0"/>
              <a:t>Κάθε παιδί με τη σειρά ερχόταν στο κέντρο, έκλεινε τα μάτια και επέλεγε τυχαία έναν συνδυασμό σελίδων. </a:t>
            </a:r>
          </a:p>
        </p:txBody>
      </p:sp>
      <p:pic>
        <p:nvPicPr>
          <p:cNvPr id="5" name="3 - Θέση περιεχομένου" descr="DSC09799.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249"/>
          <a:stretch/>
        </p:blipFill>
        <p:spPr>
          <a:xfrm>
            <a:off x="4427984" y="1772816"/>
            <a:ext cx="4182616" cy="2927437"/>
          </a:xfrm>
          <a:prstGeom prst="rect">
            <a:avLst/>
          </a:prstGeom>
        </p:spPr>
      </p:pic>
    </p:spTree>
    <p:extLst>
      <p:ext uri="{BB962C8B-B14F-4D97-AF65-F5344CB8AC3E}">
        <p14:creationId xmlns:p14="http://schemas.microsoft.com/office/powerpoint/2010/main" val="231588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Ανάγνωση του βιβλίου </a:t>
            </a:r>
            <a:r>
              <a:rPr lang="el-GR" dirty="0" smtClean="0">
                <a:solidFill>
                  <a:srgbClr val="0070C0"/>
                </a:solidFill>
              </a:rPr>
              <a:t>(2/2</a:t>
            </a:r>
            <a:r>
              <a:rPr lang="el-GR" dirty="0">
                <a:solidFill>
                  <a:srgbClr val="0070C0"/>
                </a:solidFill>
              </a:rPr>
              <a:t>)</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smtClean="0"/>
              <a:t>Προέκυψαν ενδιαφέρουσες προτάσεις</a:t>
            </a:r>
            <a:r>
              <a:rPr lang="de-DE" sz="2400" dirty="0" smtClean="0"/>
              <a:t>:</a:t>
            </a:r>
            <a:endParaRPr lang="el-GR" sz="2400" dirty="0" smtClean="0"/>
          </a:p>
          <a:p>
            <a:r>
              <a:rPr lang="el-GR" sz="2400" dirty="0"/>
              <a:t>«</a:t>
            </a:r>
            <a:r>
              <a:rPr lang="el-GR" sz="2400" dirty="0" err="1"/>
              <a:t>Διασώστης</a:t>
            </a:r>
            <a:r>
              <a:rPr lang="el-GR" sz="2400" dirty="0"/>
              <a:t> παραθύρων στην παραλία»: Προσέχει τα παράθυρα μην τα σπάσουν από πέτρες που θα βρουν στην παραλία και μπουν μέσα να πάρουν όλα τα ευρώ</a:t>
            </a:r>
            <a:r>
              <a:rPr lang="el-GR" sz="2400" dirty="0" smtClean="0"/>
              <a:t>!</a:t>
            </a:r>
            <a:r>
              <a:rPr lang="el-GR" sz="2400" dirty="0"/>
              <a:t>	</a:t>
            </a:r>
          </a:p>
        </p:txBody>
      </p:sp>
      <p:sp>
        <p:nvSpPr>
          <p:cNvPr id="4" name="Content Placeholder 3"/>
          <p:cNvSpPr>
            <a:spLocks noGrp="1"/>
          </p:cNvSpPr>
          <p:nvPr>
            <p:ph sz="half" idx="2"/>
          </p:nvPr>
        </p:nvSpPr>
        <p:spPr/>
        <p:txBody>
          <a:bodyPr>
            <a:noAutofit/>
          </a:bodyPr>
          <a:lstStyle/>
          <a:p>
            <a:r>
              <a:rPr lang="de-DE" sz="2400" dirty="0"/>
              <a:t>«</a:t>
            </a:r>
            <a:r>
              <a:rPr lang="el-GR" sz="2400" dirty="0"/>
              <a:t>Φρουρός παγωτών σε ουρανοξύστες</a:t>
            </a:r>
            <a:r>
              <a:rPr lang="de-DE" sz="2400" dirty="0"/>
              <a:t>»</a:t>
            </a:r>
            <a:r>
              <a:rPr lang="el-GR" sz="2400" i="1" dirty="0"/>
              <a:t>: </a:t>
            </a:r>
            <a:r>
              <a:rPr lang="el-GR" sz="2400" dirty="0"/>
              <a:t>Οι αστυνομικοί προσέχουν τα παγωτά να μην πέσουν από ψηλά!</a:t>
            </a:r>
          </a:p>
          <a:p>
            <a:r>
              <a:rPr lang="el-GR" sz="2400" dirty="0" smtClean="0"/>
              <a:t>«</a:t>
            </a:r>
            <a:r>
              <a:rPr lang="el-GR" sz="2400" dirty="0"/>
              <a:t>Φωτογράφος καμήλας σε τράπεζα</a:t>
            </a:r>
            <a:r>
              <a:rPr lang="el-GR" sz="2400" dirty="0" smtClean="0"/>
              <a:t>»: </a:t>
            </a:r>
            <a:r>
              <a:rPr lang="el-GR" sz="2400" dirty="0"/>
              <a:t>Τραβάει φωτογραφίες την καμήλα που έχει μπει στη φυλακή αλλά θα βγει τώρα. Γι’ αυτό την φωτογραφίζει!</a:t>
            </a:r>
          </a:p>
          <a:p>
            <a:endParaRPr lang="el-GR" sz="2400" dirty="0"/>
          </a:p>
        </p:txBody>
      </p:sp>
    </p:spTree>
    <p:extLst>
      <p:ext uri="{BB962C8B-B14F-4D97-AF65-F5344CB8AC3E}">
        <p14:creationId xmlns:p14="http://schemas.microsoft.com/office/powerpoint/2010/main" val="186782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1/7)</a:t>
            </a:r>
            <a:endParaRPr lang="el-GR" dirty="0"/>
          </a:p>
        </p:txBody>
      </p:sp>
      <p:sp>
        <p:nvSpPr>
          <p:cNvPr id="3" name="Content Placeholder 2"/>
          <p:cNvSpPr>
            <a:spLocks noGrp="1"/>
          </p:cNvSpPr>
          <p:nvPr>
            <p:ph sz="half" idx="1"/>
          </p:nvPr>
        </p:nvSpPr>
        <p:spPr/>
        <p:txBody>
          <a:bodyPr/>
          <a:lstStyle/>
          <a:p>
            <a:pPr marL="0" indent="0">
              <a:buNone/>
            </a:pPr>
            <a:r>
              <a:rPr lang="el-GR" dirty="0"/>
              <a:t>Αποφασίσαμε να φτιάξουμε ένα παρόμοιο δικό μας βιβλίο. </a:t>
            </a:r>
          </a:p>
          <a:p>
            <a:pPr marL="0" indent="0">
              <a:buNone/>
            </a:pPr>
            <a:r>
              <a:rPr lang="el-GR" dirty="0" smtClean="0"/>
              <a:t>Καταλήξαμε </a:t>
            </a:r>
            <a:r>
              <a:rPr lang="el-GR" dirty="0"/>
              <a:t>σε τρεις κατηγορίες και καταγράψαμε τις προτάσεις μας. </a:t>
            </a:r>
            <a:br>
              <a:rPr lang="el-GR" dirty="0"/>
            </a:br>
            <a:endParaRPr lang="el-GR" dirty="0"/>
          </a:p>
          <a:p>
            <a:endParaRPr lang="el-GR"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4038600" cy="392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08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(2/7</a:t>
            </a:r>
            <a:r>
              <a:rPr lang="el-GR" dirty="0">
                <a:solidFill>
                  <a:srgbClr val="0070C0"/>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Τις προτάσεις μας τις τοποθετήσαμε σε τρεις διαφορετικές κατηγορίες. </a:t>
            </a:r>
          </a:p>
          <a:p>
            <a:pPr marL="0" indent="0">
              <a:buNone/>
            </a:pPr>
            <a:r>
              <a:rPr lang="el-GR" dirty="0" smtClean="0"/>
              <a:t>Κάθε </a:t>
            </a:r>
            <a:r>
              <a:rPr lang="el-GR" dirty="0"/>
              <a:t>παιδί τυχαία διάλεγε από μία και αναλάμβανε να τη ζωγραφίσει.</a:t>
            </a:r>
          </a:p>
          <a:p>
            <a:pPr marL="0" indent="0">
              <a:buNone/>
            </a:pPr>
            <a:endParaRPr lang="el-GR" dirty="0"/>
          </a:p>
        </p:txBody>
      </p:sp>
      <p:pic>
        <p:nvPicPr>
          <p:cNvPr id="5" name="3 - Εικόνα" descr="DSC09826.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4008" y="1844824"/>
            <a:ext cx="4038600" cy="3672408"/>
          </a:xfrm>
          <a:prstGeom prst="rect">
            <a:avLst/>
          </a:prstGeom>
        </p:spPr>
      </p:pic>
    </p:spTree>
    <p:extLst>
      <p:ext uri="{BB962C8B-B14F-4D97-AF65-F5344CB8AC3E}">
        <p14:creationId xmlns:p14="http://schemas.microsoft.com/office/powerpoint/2010/main" val="1025833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Το δικό μας βιβλίο </a:t>
            </a:r>
            <a:r>
              <a:rPr lang="el-GR" dirty="0" smtClean="0">
                <a:solidFill>
                  <a:srgbClr val="0070C0"/>
                </a:solidFill>
              </a:rPr>
              <a:t>(3/7</a:t>
            </a:r>
            <a:r>
              <a:rPr lang="el-GR" dirty="0">
                <a:solidFill>
                  <a:srgbClr val="0070C0"/>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Μοιράσαμε στα παιδιά κομμάτια χαρτιού, το καθένα ίσο με το 1</a:t>
            </a:r>
            <a:r>
              <a:rPr lang="de-DE" dirty="0"/>
              <a:t>/3 </a:t>
            </a:r>
            <a:r>
              <a:rPr lang="el-GR" dirty="0"/>
              <a:t>μιας κόλλας Α4, ώστε να ζωγραφίσουν αυτό που τους </a:t>
            </a:r>
            <a:r>
              <a:rPr lang="el-GR" dirty="0" smtClean="0"/>
              <a:t>έτυχε.</a:t>
            </a:r>
            <a:endParaRPr lang="el-GR" dirty="0"/>
          </a:p>
          <a:p>
            <a:pPr marL="0" indent="0">
              <a:buNone/>
            </a:pPr>
            <a:r>
              <a:rPr lang="el-GR" dirty="0"/>
              <a:t>Τα χαρτιά τοποθετήθηκαν με τη βοήθεια των παιδιών ανά κατηγορία σε ένα αυτοσχέδιο </a:t>
            </a:r>
            <a:r>
              <a:rPr lang="el-GR" dirty="0" smtClean="0"/>
              <a:t>ντοσιέ.</a:t>
            </a:r>
            <a:endParaRPr lang="el-GR" dirty="0"/>
          </a:p>
          <a:p>
            <a:endParaRPr lang="el-GR" dirty="0"/>
          </a:p>
        </p:txBody>
      </p:sp>
      <p:pic>
        <p:nvPicPr>
          <p:cNvPr id="5" name="Picture 2" descr="C:\Users\evi\Desktop\ΟΤΑΝ ΜΕΓΑΛΩΣΩ\DSC09836.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4627462" y="1861369"/>
            <a:ext cx="4176465" cy="4143375"/>
          </a:xfrm>
          <a:prstGeom prst="rect">
            <a:avLst/>
          </a:prstGeom>
          <a:noFill/>
        </p:spPr>
      </p:pic>
    </p:spTree>
    <p:extLst>
      <p:ext uri="{BB962C8B-B14F-4D97-AF65-F5344CB8AC3E}">
        <p14:creationId xmlns:p14="http://schemas.microsoft.com/office/powerpoint/2010/main" val="32525029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23:40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71A355-14EB-4489-B515-19A3D787301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2999</TotalTime>
  <Words>1139</Words>
  <Application>Microsoft Office PowerPoint</Application>
  <PresentationFormat>On-screen Show (4:3)</PresentationFormat>
  <Paragraphs>99</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του βιβλίου (1/2)</vt:lpstr>
      <vt:lpstr>Ανάγνωση του βιβλίου (2/2)</vt:lpstr>
      <vt:lpstr>Το δικό μας βιβλίο (1/7)</vt:lpstr>
      <vt:lpstr>Το δικό μας βιβλίο (2/7)</vt:lpstr>
      <vt:lpstr>Το δικό μας βιβλίο (3/7)</vt:lpstr>
      <vt:lpstr>Το δικό μας βιβλίο (4/7)</vt:lpstr>
      <vt:lpstr>Το δικό μας βιβλίο (5/7)</vt:lpstr>
      <vt:lpstr>Το δικό μας βιβλίο (6/7)</vt:lpstr>
      <vt:lpstr>Το δικό μας βιβλίο (7/7)</vt:lpstr>
      <vt:lpstr>Ιστορίες με βάση το βιβλίο μας (1/5)</vt:lpstr>
      <vt:lpstr>Ιστορίες με βάση το βιβλίο μας (2/5)</vt:lpstr>
      <vt:lpstr>Ιστορίες με βάση το βιβλίο μας (3/5)</vt:lpstr>
      <vt:lpstr>Ιστορίες με βάση το βιβλίο μας (4/5)</vt:lpstr>
      <vt:lpstr>Ιστορίες με βάση το βιβλίο μας (5/5)</vt:lpstr>
      <vt:lpstr>Το βιβλίο στη βιβλιοθήκη</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Όταν μεγαλώσω μπορώ να γίνω... </dc:title>
  <dc:subject>Το Εικονογραφημένο Βιβλίο στην Προσχολική Εκπαίδευση</dc:subject>
  <dc:creator>Αγγελική Γιαννικοπούλου</dc:creator>
  <cp:lastModifiedBy>takis81 mark</cp:lastModifiedBy>
  <cp:revision>324</cp:revision>
  <dcterms:created xsi:type="dcterms:W3CDTF">2012-09-06T09:03:05Z</dcterms:created>
  <dcterms:modified xsi:type="dcterms:W3CDTF">2016-12-13T08:04:28Z</dcterms:modified>
  <cp:category>Υλικότητα Βιβλίου</cp:category>
</cp:coreProperties>
</file>