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2"/>
  </p:notesMasterIdLst>
  <p:sldIdLst>
    <p:sldId id="331" r:id="rId3"/>
    <p:sldId id="371" r:id="rId4"/>
    <p:sldId id="373" r:id="rId5"/>
    <p:sldId id="381" r:id="rId6"/>
    <p:sldId id="374" r:id="rId7"/>
    <p:sldId id="382" r:id="rId8"/>
    <p:sldId id="375" r:id="rId9"/>
    <p:sldId id="376" r:id="rId10"/>
    <p:sldId id="377" r:id="rId11"/>
    <p:sldId id="378" r:id="rId12"/>
    <p:sldId id="379" r:id="rId13"/>
    <p:sldId id="380" r:id="rId14"/>
    <p:sldId id="290" r:id="rId15"/>
    <p:sldId id="295" r:id="rId16"/>
    <p:sldId id="299" r:id="rId17"/>
    <p:sldId id="332" r:id="rId18"/>
    <p:sldId id="333" r:id="rId19"/>
    <p:sldId id="334" r:id="rId20"/>
    <p:sldId id="293" r:id="rId21"/>
  </p:sldIdLst>
  <p:sldSz cx="9144000" cy="6858000" type="screen4x3"/>
  <p:notesSz cx="6858000" cy="9144000"/>
  <p:custDataLst>
    <p:tags r:id="rId23"/>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31"/>
            <p14:sldId id="371"/>
            <p14:sldId id="373"/>
            <p14:sldId id="381"/>
            <p14:sldId id="374"/>
            <p14:sldId id="382"/>
            <p14:sldId id="375"/>
            <p14:sldId id="376"/>
            <p14:sldId id="377"/>
            <p14:sldId id="378"/>
            <p14:sldId id="379"/>
            <p14:sldId id="380"/>
            <p14:sldId id="290"/>
            <p14:sldId id="295"/>
            <p14:sldId id="299"/>
            <p14:sldId id="332"/>
            <p14:sldId id="333"/>
            <p14:sldId id="334"/>
          </p14:sldIdLst>
        </p14:section>
        <p14:section name="Untitled Section" id="{0F1CB131-A6BD-43D0-B8D4-1F27CEF7A05E}">
          <p14:sldIdLst>
            <p14:sldId id="29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varScale="1">
        <p:scale>
          <a:sx n="71" d="100"/>
          <a:sy n="71" d="100"/>
        </p:scale>
        <p:origin x="-72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13/12/2016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a:p>
        </p:txBody>
      </p:sp>
    </p:spTree>
    <p:extLst>
      <p:ext uri="{BB962C8B-B14F-4D97-AF65-F5344CB8AC3E}">
        <p14:creationId xmlns:p14="http://schemas.microsoft.com/office/powerpoint/2010/main" val="2901198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220AF9-E629-48ED-BFC2-6E03C5A63111}" type="slidenum">
              <a:rPr lang="el-GR" altLang="en-US"/>
              <a:pPr fontAlgn="base">
                <a:spcBef>
                  <a:spcPct val="0"/>
                </a:spcBef>
                <a:spcAft>
                  <a:spcPct val="0"/>
                </a:spcAft>
              </a:pPr>
              <a:t>16</a:t>
            </a:fld>
            <a:endParaRPr lang="el-GR" altLang="en-US"/>
          </a:p>
        </p:txBody>
      </p:sp>
    </p:spTree>
    <p:extLst>
      <p:ext uri="{BB962C8B-B14F-4D97-AF65-F5344CB8AC3E}">
        <p14:creationId xmlns:p14="http://schemas.microsoft.com/office/powerpoint/2010/main" val="117153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17</a:t>
            </a:fld>
            <a:endParaRPr lang="el-GR" altLang="en-US"/>
          </a:p>
        </p:txBody>
      </p:sp>
    </p:spTree>
    <p:extLst>
      <p:ext uri="{BB962C8B-B14F-4D97-AF65-F5344CB8AC3E}">
        <p14:creationId xmlns:p14="http://schemas.microsoft.com/office/powerpoint/2010/main" val="115099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6550092-985A-4DAB-B8BD-652609C8C1CA}" type="slidenum">
              <a:rPr lang="el-GR" altLang="en-US"/>
              <a:pPr fontAlgn="base">
                <a:spcBef>
                  <a:spcPct val="0"/>
                </a:spcBef>
                <a:spcAft>
                  <a:spcPct val="0"/>
                </a:spcAft>
              </a:pPr>
              <a:t>18</a:t>
            </a:fld>
            <a:endParaRPr lang="el-GR" altLang="en-US"/>
          </a:p>
        </p:txBody>
      </p:sp>
    </p:spTree>
    <p:extLst>
      <p:ext uri="{BB962C8B-B14F-4D97-AF65-F5344CB8AC3E}">
        <p14:creationId xmlns:p14="http://schemas.microsoft.com/office/powerpoint/2010/main" val="3605764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Το Σχήμα του Βιβλίου</a:t>
            </a: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Το Σχήμα του Βιβλίου</a:t>
            </a:r>
          </a:p>
        </p:txBody>
      </p:sp>
      <p:pic>
        <p:nvPicPr>
          <p:cNvPr id="6" name="Picture 5" descr="[DECORATIVE]"/>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Το Σχήμα του Βιβλίου</a:t>
            </a:r>
          </a:p>
        </p:txBody>
      </p:sp>
      <p:pic>
        <p:nvPicPr>
          <p:cNvPr id="7" name="Picture 6" descr="[DECORATIVE]"/>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Το Σχήμα του Βιβλίου</a:t>
            </a:r>
          </a:p>
        </p:txBody>
      </p:sp>
      <p:pic>
        <p:nvPicPr>
          <p:cNvPr id="9" name="Picture 8" descr="[DECORATIVE]"/>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Το Σχήμα του Βιβλίου</a:t>
            </a:r>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Το Σχήμα του Βιβλίου</a:t>
            </a:r>
          </a:p>
        </p:txBody>
      </p:sp>
      <p:pic>
        <p:nvPicPr>
          <p:cNvPr id="8" name="Picture 7" descr="[DECORATIVE]"/>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Το Σχήμα του Βιβλίου</a:t>
            </a:r>
          </a:p>
        </p:txBody>
      </p:sp>
      <p:pic>
        <p:nvPicPr>
          <p:cNvPr id="7" name="Picture 6" descr="[DECORATIVE]"/>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opencourses.uoa.gr/courses/ECD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5.png"/><Relationship Id="rId4" Type="http://schemas.openxmlformats.org/officeDocument/2006/relationships/hyperlink" Target="%5b1%5d%20http:/creativecommons.org/licenses/by-nc-sa/4.0/"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3.</a:t>
            </a:r>
            <a:r>
              <a:rPr lang="en-GB" sz="2800" dirty="0">
                <a:solidFill>
                  <a:srgbClr val="5075BC"/>
                </a:solidFill>
                <a:latin typeface="+mj-lt"/>
                <a:ea typeface="+mj-ea"/>
                <a:cs typeface="+mj-cs"/>
              </a:rPr>
              <a:t>3</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smtClean="0"/>
              <a:t>Σχήμα Βιβλίου</a:t>
            </a:r>
            <a:endParaRPr lang="en-GB" sz="2800" dirty="0" smtClean="0"/>
          </a:p>
          <a:p>
            <a:pPr fontAlgn="auto">
              <a:spcAft>
                <a:spcPts val="0"/>
              </a:spcAft>
              <a:defRPr/>
            </a:pPr>
            <a:endParaRPr lang="el-GR" sz="2800" dirty="0" smtClean="0"/>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12545280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r>
              <a:rPr lang="el-GR" sz="4000" dirty="0"/>
              <a:t>Το βιβλίο μιας ιστορίας στο φεγγάρι (2/2)</a:t>
            </a:r>
          </a:p>
        </p:txBody>
      </p:sp>
      <p:pic>
        <p:nvPicPr>
          <p:cNvPr id="4" name="Content Placeholder 3" descr="Το βιβλίο των παιδιών"/>
          <p:cNvPicPr>
            <a:picLocks noGrp="1" noChangeAspect="1"/>
          </p:cNvPicPr>
          <p:nvPr>
            <p:ph sz="half" idx="1"/>
          </p:nvPr>
        </p:nvPicPr>
        <p:blipFill>
          <a:blip r:embed="rId2" cstate="print">
            <a:extLst>
              <a:ext uri="{28A0092B-C50C-407E-A947-70E740481C1C}">
                <a14:useLocalDpi xmlns:a14="http://schemas.microsoft.com/office/drawing/2010/main"/>
              </a:ext>
            </a:extLst>
          </a:blip>
          <a:stretch>
            <a:fillRect/>
          </a:stretch>
        </p:blipFill>
        <p:spPr>
          <a:xfrm>
            <a:off x="899592" y="1681933"/>
            <a:ext cx="4038600" cy="4362497"/>
          </a:xfrm>
        </p:spPr>
      </p:pic>
      <p:pic>
        <p:nvPicPr>
          <p:cNvPr id="7" name="Content Placeholder 6" descr="Το βιβλίο των παιδιών"/>
          <p:cNvPicPr>
            <a:picLocks noGrp="1" noChangeAspect="1"/>
          </p:cNvPicPr>
          <p:nvPr>
            <p:ph sz="half" idx="2"/>
          </p:nvPr>
        </p:nvPicPr>
        <p:blipFill rotWithShape="1">
          <a:blip r:embed="rId3" cstate="print">
            <a:extLst>
              <a:ext uri="{28A0092B-C50C-407E-A947-70E740481C1C}">
                <a14:useLocalDpi xmlns:a14="http://schemas.microsoft.com/office/drawing/2010/main"/>
              </a:ext>
            </a:extLst>
          </a:blip>
          <a:srcRect/>
          <a:stretch/>
        </p:blipFill>
        <p:spPr>
          <a:xfrm>
            <a:off x="5014392" y="1697775"/>
            <a:ext cx="3096344" cy="4323513"/>
          </a:xfrm>
          <a:prstGeom prst="rect">
            <a:avLst/>
          </a:prstGeom>
        </p:spPr>
      </p:pic>
    </p:spTree>
    <p:extLst>
      <p:ext uri="{BB962C8B-B14F-4D97-AF65-F5344CB8AC3E}">
        <p14:creationId xmlns:p14="http://schemas.microsoft.com/office/powerpoint/2010/main" val="24693099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r>
              <a:rPr lang="el-GR" sz="4000" dirty="0"/>
              <a:t>Το βιβλίο μιας ιστορίας στο βουνό (1/2)</a:t>
            </a:r>
          </a:p>
        </p:txBody>
      </p:sp>
      <p:pic>
        <p:nvPicPr>
          <p:cNvPr id="7" name="Picture 3" descr="Το βιβλίο των παιδιών"/>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1792313" y="1988840"/>
            <a:ext cx="5559374" cy="4026543"/>
          </a:xfrm>
          <a:prstGeom prst="rect">
            <a:avLst/>
          </a:prstGeom>
        </p:spPr>
      </p:pic>
    </p:spTree>
    <p:extLst>
      <p:ext uri="{BB962C8B-B14F-4D97-AF65-F5344CB8AC3E}">
        <p14:creationId xmlns:p14="http://schemas.microsoft.com/office/powerpoint/2010/main" val="33742293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r>
              <a:rPr lang="el-GR" sz="4000" dirty="0"/>
              <a:t>Το βιβλίο μιας ιστορίας στο βουνό (2/2)</a:t>
            </a:r>
          </a:p>
        </p:txBody>
      </p:sp>
      <p:pic>
        <p:nvPicPr>
          <p:cNvPr id="5" name="Content Placeholder 3" descr="Το βιβλίο των παιδιών"/>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2560435" y="1621602"/>
            <a:ext cx="4035829" cy="4397433"/>
          </a:xfrm>
        </p:spPr>
      </p:pic>
    </p:spTree>
    <p:extLst>
      <p:ext uri="{BB962C8B-B14F-4D97-AF65-F5344CB8AC3E}">
        <p14:creationId xmlns:p14="http://schemas.microsoft.com/office/powerpoint/2010/main" val="27173874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l-GR" altLang="en-US" smtClean="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a:buNone/>
            </a:pPr>
            <a:r>
              <a:rPr lang="el-GR" sz="2000" dirty="0" err="1" smtClean="0"/>
              <a:t>Copyright</a:t>
            </a:r>
            <a:r>
              <a:rPr lang="el-GR" sz="2000" dirty="0" smtClean="0"/>
              <a:t> </a:t>
            </a:r>
            <a:r>
              <a:rPr lang="el-GR" sz="2000" dirty="0" err="1" smtClean="0"/>
              <a:t>Εθνικόν</a:t>
            </a:r>
            <a:r>
              <a:rPr lang="el-GR" sz="2000" dirty="0" smtClean="0"/>
              <a:t> και </a:t>
            </a:r>
            <a:r>
              <a:rPr lang="el-GR" sz="2000" dirty="0" err="1" smtClean="0"/>
              <a:t>Καποδιστριακόν</a:t>
            </a:r>
            <a:r>
              <a:rPr lang="el-GR" sz="2000" dirty="0" smtClean="0"/>
              <a:t> Πανεπιστήμιον Αθηνών</a:t>
            </a:r>
            <a:r>
              <a:rPr lang="en-US" sz="2000" dirty="0" smtClean="0"/>
              <a:t>, </a:t>
            </a:r>
            <a:r>
              <a:rPr lang="el-GR" sz="2000" dirty="0"/>
              <a:t>Αγγελική </a:t>
            </a:r>
            <a:r>
              <a:rPr lang="el-GR" sz="2000" dirty="0" err="1"/>
              <a:t>Γιαννικοπούλου</a:t>
            </a:r>
            <a:r>
              <a:rPr lang="el-GR" sz="2000" dirty="0"/>
              <a:t> 2016. Θωμαΐς Παλάντζα – </a:t>
            </a:r>
            <a:r>
              <a:rPr lang="el-GR" sz="2000" dirty="0" smtClean="0"/>
              <a:t>Βλαχάκη, Αγγελική </a:t>
            </a:r>
            <a:r>
              <a:rPr lang="el-GR" sz="2000" dirty="0" err="1" smtClean="0"/>
              <a:t>Γιαννικοπούλου</a:t>
            </a:r>
            <a:r>
              <a:rPr lang="el-GR" sz="2000" dirty="0" smtClean="0"/>
              <a:t>. «Το Εικονογραφημένο Βιβλίο στην Προσχολική Εκπαίδευση. </a:t>
            </a:r>
            <a:r>
              <a:rPr lang="el-GR" sz="2000" dirty="0"/>
              <a:t>Σχήμα Βιβλίου</a:t>
            </a:r>
            <a:r>
              <a:rPr lang="el-GR" sz="2000" dirty="0" smtClean="0"/>
              <a:t>. </a:t>
            </a:r>
            <a:r>
              <a:rPr lang="el-GR" sz="2000" dirty="0" err="1"/>
              <a:t>Πλατς</a:t>
            </a:r>
            <a:r>
              <a:rPr lang="el-GR" sz="2000" dirty="0"/>
              <a:t>!</a:t>
            </a:r>
            <a:r>
              <a:rPr lang="el-GR" sz="2000" dirty="0" smtClean="0"/>
              <a:t>». Έκδοση: 1.0. Αθήνα 2016. Διαθέσιμο από τη δικτυακή διεύθυνση: </a:t>
            </a:r>
            <a:r>
              <a:rPr lang="en-GB" sz="2000" dirty="0" smtClean="0">
                <a:hlinkClick r:id="rId3" tooltip="Ανοιχτό Μάθημα: Το Εικονογραφημένο Βιβλίο στην Προσχολική Εκπαίδευση"/>
              </a:rPr>
              <a:t>http://opencourses.uoa.gr/courses/ECD5/</a:t>
            </a:r>
            <a:r>
              <a:rPr lang="el-GR" sz="2000" dirty="0" smtClean="0"/>
              <a:t>.</a:t>
            </a:r>
          </a:p>
          <a:p>
            <a:pPr fontAlgn="auto">
              <a:spcAft>
                <a:spcPts val="0"/>
              </a:spcAft>
              <a:defRPr/>
            </a:pPr>
            <a:endParaRPr lang="el-GR" sz="2000" dirty="0"/>
          </a:p>
        </p:txBody>
      </p:sp>
    </p:spTree>
    <p:extLst>
      <p:ext uri="{BB962C8B-B14F-4D97-AF65-F5344CB8AC3E}">
        <p14:creationId xmlns:p14="http://schemas.microsoft.com/office/powerpoint/2010/main" val="3364153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10340420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l-GR" altLang="en-US" smtClean="0"/>
              <a:t>Διατήρηση Σημειωμάτων</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fontAlgn="auto">
              <a:spcAft>
                <a:spcPts val="0"/>
              </a:spcAft>
              <a:buFont typeface="Arial" panose="020B0604020202020204"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smtClean="0"/>
              <a:t>το Σημείωμα Αν</a:t>
            </a:r>
            <a:r>
              <a:rPr lang="en-US" sz="2000" dirty="0" smtClean="0"/>
              <a:t>α</a:t>
            </a:r>
            <a:r>
              <a:rPr lang="el-GR" sz="2000" dirty="0" smtClean="0"/>
              <a:t>φοράς,</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fontAlgn="auto">
              <a:spcAft>
                <a:spcPts val="0"/>
              </a:spcAft>
              <a:buFont typeface="Wingdings" panose="05000000000000000000" pitchFamily="2" charset="2"/>
              <a:buChar char="§"/>
              <a:defRPr/>
            </a:pPr>
            <a:r>
              <a:rPr lang="el-GR" sz="2000" dirty="0" smtClean="0"/>
              <a:t>τη δήλωση Διατήρησης 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fontAlgn="auto">
              <a:spcAft>
                <a:spcPts val="0"/>
              </a:spcAft>
              <a:buFont typeface="Arial" panose="020B0604020202020204" pitchFamily="34" charset="0"/>
              <a:buNone/>
              <a:defRPr/>
            </a:pPr>
            <a:r>
              <a:rPr lang="el-GR" sz="2400" dirty="0"/>
              <a:t>μαζί με τους </a:t>
            </a:r>
            <a:r>
              <a:rPr lang="el-GR" sz="2400" dirty="0" smtClean="0"/>
              <a:t>συνοδευτικούς </a:t>
            </a:r>
            <a:r>
              <a:rPr lang="el-GR" sz="2400" dirty="0" err="1" smtClean="0"/>
              <a:t>υπερσυνδέσμους</a:t>
            </a:r>
            <a:r>
              <a:rPr lang="el-GR" sz="2400" dirty="0"/>
              <a:t>.</a:t>
            </a:r>
          </a:p>
          <a:p>
            <a:pPr fontAlgn="auto">
              <a:spcAft>
                <a:spcPts val="0"/>
              </a:spcAft>
              <a:defRPr/>
            </a:pPr>
            <a:endParaRPr lang="el-GR" sz="2000" dirty="0"/>
          </a:p>
        </p:txBody>
      </p:sp>
    </p:spTree>
    <p:extLst>
      <p:ext uri="{BB962C8B-B14F-4D97-AF65-F5344CB8AC3E}">
        <p14:creationId xmlns:p14="http://schemas.microsoft.com/office/powerpoint/2010/main" val="41019762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των ακόλουθων έργων</a:t>
            </a:r>
            <a:r>
              <a:rPr lang="el-GR" sz="2000" dirty="0" smtClean="0"/>
              <a:t>:</a:t>
            </a:r>
            <a:endParaRPr lang="en-US" sz="2000" dirty="0" smtClean="0"/>
          </a:p>
          <a:p>
            <a:pPr marL="0" indent="0">
              <a:spcAft>
                <a:spcPts val="600"/>
              </a:spcAft>
              <a:buNone/>
            </a:pPr>
            <a:r>
              <a:rPr lang="el-GR" sz="2000" dirty="0"/>
              <a:t>Εικόνα </a:t>
            </a:r>
            <a:r>
              <a:rPr lang="el-GR" sz="2000" dirty="0" smtClean="0"/>
              <a:t>1: </a:t>
            </a:r>
            <a:r>
              <a:rPr lang="el-GR" sz="2000" dirty="0"/>
              <a:t>Εξώφυλλο </a:t>
            </a:r>
            <a:r>
              <a:rPr lang="el-GR" sz="2000" dirty="0" smtClean="0"/>
              <a:t>του </a:t>
            </a:r>
            <a:r>
              <a:rPr lang="el-GR" sz="2000" dirty="0"/>
              <a:t>βιβλίου </a:t>
            </a:r>
            <a:r>
              <a:rPr lang="el-GR" sz="2000" dirty="0" smtClean="0"/>
              <a:t>«</a:t>
            </a:r>
            <a:r>
              <a:rPr lang="el-GR" sz="2000" dirty="0" err="1" smtClean="0"/>
              <a:t>Πλατς</a:t>
            </a:r>
            <a:r>
              <a:rPr lang="el-GR" sz="2000" dirty="0"/>
              <a:t>!» / κείμενο &amp; εικονογράφηση: </a:t>
            </a:r>
            <a:r>
              <a:rPr lang="el-GR" sz="2000" dirty="0" err="1"/>
              <a:t>Φιλίπ</a:t>
            </a:r>
            <a:r>
              <a:rPr lang="el-GR" sz="2000" dirty="0"/>
              <a:t> </a:t>
            </a:r>
            <a:r>
              <a:rPr lang="el-GR" sz="2000" dirty="0" err="1"/>
              <a:t>Κορεντέν</a:t>
            </a:r>
            <a:r>
              <a:rPr lang="el-GR" sz="2000" dirty="0"/>
              <a:t> – Αθήνα,  Άμμος, 1997</a:t>
            </a:r>
            <a:r>
              <a:rPr lang="el-GR" sz="2000" dirty="0" smtClean="0"/>
              <a:t>.</a:t>
            </a:r>
            <a:endParaRPr lang="en-US" sz="2000" dirty="0" smtClean="0"/>
          </a:p>
          <a:p>
            <a:pPr marL="0" indent="0">
              <a:buNone/>
            </a:pPr>
            <a:endParaRPr lang="el-GR" sz="2000" dirty="0"/>
          </a:p>
          <a:p>
            <a:pPr marL="0" indent="0">
              <a:buNone/>
            </a:pPr>
            <a:endParaRPr lang="en-GB" sz="2000" dirty="0"/>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Διδακτική</a:t>
            </a:r>
            <a:r>
              <a:rPr lang="el-GR" dirty="0" smtClean="0"/>
              <a:t> Πρακτική</a:t>
            </a:r>
            <a:endParaRPr lang="en-GB" dirty="0"/>
          </a:p>
        </p:txBody>
      </p:sp>
      <p:sp>
        <p:nvSpPr>
          <p:cNvPr id="7" name="Θέση περιεχομένου 6"/>
          <p:cNvSpPr>
            <a:spLocks noGrp="1"/>
          </p:cNvSpPr>
          <p:nvPr>
            <p:ph sz="half" idx="1"/>
          </p:nvPr>
        </p:nvSpPr>
        <p:spPr>
          <a:xfrm>
            <a:off x="457198" y="1600200"/>
            <a:ext cx="4978897" cy="4525963"/>
          </a:xfrm>
        </p:spPr>
        <p:txBody>
          <a:bodyPr>
            <a:noAutofit/>
          </a:bodyPr>
          <a:lstStyle/>
          <a:p>
            <a:pPr marL="0" indent="0">
              <a:buNone/>
            </a:pPr>
            <a:r>
              <a:rPr lang="el-GR" sz="2400" b="1" dirty="0"/>
              <a:t>Διδακτική </a:t>
            </a:r>
            <a:r>
              <a:rPr lang="el-GR" sz="2400" b="1" dirty="0" smtClean="0"/>
              <a:t>πρακτική</a:t>
            </a:r>
            <a:r>
              <a:rPr lang="en-GB" sz="2400" dirty="0" smtClean="0"/>
              <a:t>:</a:t>
            </a:r>
            <a:r>
              <a:rPr lang="el-GR" sz="2400" dirty="0"/>
              <a:t> </a:t>
            </a:r>
            <a:r>
              <a:rPr lang="el-GR" sz="2400" dirty="0" smtClean="0"/>
              <a:t/>
            </a:r>
            <a:br>
              <a:rPr lang="el-GR" sz="2400" dirty="0" smtClean="0"/>
            </a:br>
            <a:r>
              <a:rPr lang="el-GR" sz="2400" dirty="0"/>
              <a:t>Θωμαΐς Παλάντζα – </a:t>
            </a:r>
            <a:r>
              <a:rPr lang="el-GR" sz="2400" dirty="0" smtClean="0"/>
              <a:t>Βλαχάκη</a:t>
            </a:r>
            <a:r>
              <a:rPr lang="en-GB" sz="2400" dirty="0" smtClean="0"/>
              <a:t>.</a:t>
            </a:r>
            <a:endParaRPr lang="el-GR" sz="2400" dirty="0" smtClean="0"/>
          </a:p>
          <a:p>
            <a:pPr marL="0" indent="0">
              <a:spcBef>
                <a:spcPts val="1200"/>
              </a:spcBef>
              <a:spcAft>
                <a:spcPts val="600"/>
              </a:spcAft>
              <a:buNone/>
            </a:pPr>
            <a:r>
              <a:rPr lang="el-GR" sz="2400" b="1" dirty="0" smtClean="0"/>
              <a:t>Βιβλίο</a:t>
            </a:r>
            <a:r>
              <a:rPr lang="el-GR" sz="2400" i="1" dirty="0" smtClean="0"/>
              <a:t>: </a:t>
            </a:r>
            <a:r>
              <a:rPr lang="el-GR" sz="2400" dirty="0"/>
              <a:t>«</a:t>
            </a:r>
            <a:r>
              <a:rPr lang="el-GR" sz="2400" b="1" dirty="0" err="1"/>
              <a:t>Πλατς</a:t>
            </a:r>
            <a:r>
              <a:rPr lang="el-GR" sz="2400" dirty="0"/>
              <a:t>!» / κείμενο &amp; εικονογράφηση: </a:t>
            </a:r>
            <a:r>
              <a:rPr lang="el-GR" sz="2400" dirty="0" err="1"/>
              <a:t>Φιλίπ</a:t>
            </a:r>
            <a:r>
              <a:rPr lang="el-GR" sz="2400" dirty="0"/>
              <a:t> </a:t>
            </a:r>
            <a:r>
              <a:rPr lang="el-GR" sz="2400" dirty="0" err="1"/>
              <a:t>Κορεντέν</a:t>
            </a:r>
            <a:r>
              <a:rPr lang="el-GR" sz="2400" dirty="0"/>
              <a:t> – Αθήνα,  Άμμος, </a:t>
            </a:r>
            <a:r>
              <a:rPr lang="el-GR" sz="2400" dirty="0" smtClean="0"/>
              <a:t>1997.</a:t>
            </a:r>
            <a:endParaRPr lang="el-GR" sz="2400" dirty="0"/>
          </a:p>
          <a:p>
            <a:pPr marL="0" indent="0">
              <a:spcBef>
                <a:spcPts val="1200"/>
              </a:spcBef>
              <a:spcAft>
                <a:spcPts val="600"/>
              </a:spcAft>
              <a:buNone/>
            </a:pPr>
            <a:r>
              <a:rPr lang="el-GR" sz="2400" b="1" dirty="0" smtClean="0"/>
              <a:t>Θέμα</a:t>
            </a:r>
            <a:r>
              <a:rPr lang="el-GR" sz="2400" b="1" dirty="0"/>
              <a:t>: </a:t>
            </a:r>
            <a:r>
              <a:rPr lang="el-GR" sz="2400" dirty="0"/>
              <a:t>Το σχήμα και το άνοιγμα του βιβλίου ταιριάζει στο σκηνικό της δράσης.</a:t>
            </a:r>
          </a:p>
          <a:p>
            <a:pPr marL="0" indent="0">
              <a:spcBef>
                <a:spcPts val="1200"/>
              </a:spcBef>
              <a:spcAft>
                <a:spcPts val="600"/>
              </a:spcAft>
              <a:buNone/>
            </a:pPr>
            <a:endParaRPr lang="en-GB" sz="2400" dirty="0"/>
          </a:p>
        </p:txBody>
      </p:sp>
      <p:sp>
        <p:nvSpPr>
          <p:cNvPr id="5" name="TextBox 4"/>
          <p:cNvSpPr txBox="1"/>
          <p:nvPr/>
        </p:nvSpPr>
        <p:spPr>
          <a:xfrm>
            <a:off x="5035930" y="5409220"/>
            <a:ext cx="472173" cy="360040"/>
          </a:xfrm>
          <a:prstGeom prst="rect">
            <a:avLst/>
          </a:prstGeom>
        </p:spPr>
        <p:txBody>
          <a:bodyPr vert="horz" wrap="square" lIns="91440" tIns="45720" rIns="91440" bIns="45720" rtlCol="0" anchor="ctr">
            <a:noAutofit/>
          </a:bodyPr>
          <a:lstStyle/>
          <a:p>
            <a:pPr algn="r"/>
            <a:r>
              <a:rPr lang="el-GR" b="1" dirty="0" smtClean="0">
                <a:latin typeface="+mj-lt"/>
              </a:rPr>
              <a:t>[1]</a:t>
            </a:r>
          </a:p>
        </p:txBody>
      </p:sp>
      <p:pic>
        <p:nvPicPr>
          <p:cNvPr id="10" name="Picture 2" descr="Εξώφυλλο"/>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bwMode="auto">
          <a:xfrm>
            <a:off x="5724128" y="1579131"/>
            <a:ext cx="2625080" cy="420012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355946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Ανάγνωση του βιβλίου</a:t>
            </a:r>
          </a:p>
        </p:txBody>
      </p:sp>
      <p:sp>
        <p:nvSpPr>
          <p:cNvPr id="3" name="Content Placeholder 2"/>
          <p:cNvSpPr>
            <a:spLocks noGrp="1"/>
          </p:cNvSpPr>
          <p:nvPr>
            <p:ph sz="half" idx="1"/>
          </p:nvPr>
        </p:nvSpPr>
        <p:spPr>
          <a:xfrm>
            <a:off x="457200" y="1600200"/>
            <a:ext cx="4042792" cy="4525963"/>
          </a:xfrm>
        </p:spPr>
        <p:txBody>
          <a:bodyPr>
            <a:normAutofit/>
          </a:bodyPr>
          <a:lstStyle/>
          <a:p>
            <a:pPr marL="0" indent="0">
              <a:buNone/>
            </a:pPr>
            <a:r>
              <a:rPr lang="el-GR" sz="2600" dirty="0" smtClean="0"/>
              <a:t>Διαβάστηκε το βιβλίο «</a:t>
            </a:r>
            <a:r>
              <a:rPr lang="el-GR" sz="2600" dirty="0" err="1" smtClean="0"/>
              <a:t>Πλατς</a:t>
            </a:r>
            <a:r>
              <a:rPr lang="el-GR" sz="2600" dirty="0" smtClean="0"/>
              <a:t>!»</a:t>
            </a:r>
          </a:p>
          <a:p>
            <a:r>
              <a:rPr lang="el-GR" sz="2600" dirty="0" smtClean="0"/>
              <a:t>Πώς θα το διαβάσουμε αυτό το βιβλίο; Πώς ανοίγει;</a:t>
            </a:r>
          </a:p>
          <a:p>
            <a:pPr lvl="1"/>
            <a:r>
              <a:rPr lang="el-GR" sz="2600" dirty="0" smtClean="0"/>
              <a:t>Όρθια, γιατί τα γράμματα είναι από αυτήν την πλευρά</a:t>
            </a:r>
          </a:p>
          <a:p>
            <a:pPr lvl="1"/>
            <a:r>
              <a:rPr lang="el-GR" sz="2600" dirty="0" smtClean="0"/>
              <a:t>Όρθια γιατί είναι μακρόστενο.</a:t>
            </a:r>
          </a:p>
          <a:p>
            <a:endParaRPr lang="el-GR" sz="2600" dirty="0"/>
          </a:p>
          <a:p>
            <a:endParaRPr lang="el-GR" sz="2600" dirty="0"/>
          </a:p>
        </p:txBody>
      </p:sp>
      <p:pic>
        <p:nvPicPr>
          <p:cNvPr id="9" name="Content Placeholder 3" descr="Η νηπιαγωγός διαβάζει το βιβλίο"/>
          <p:cNvPicPr>
            <a:picLocks noGrp="1" noChangeAspect="1"/>
          </p:cNvPicPr>
          <p:nvPr>
            <p:ph sz="half" idx="2"/>
          </p:nvPr>
        </p:nvPicPr>
        <p:blipFill rotWithShape="1">
          <a:blip r:embed="rId2" cstate="print">
            <a:extLst>
              <a:ext uri="{28A0092B-C50C-407E-A947-70E740481C1C}">
                <a14:useLocalDpi xmlns:a14="http://schemas.microsoft.com/office/drawing/2010/main"/>
              </a:ext>
            </a:extLst>
          </a:blip>
          <a:srcRect/>
          <a:stretch/>
        </p:blipFill>
        <p:spPr>
          <a:xfrm rot="5400000">
            <a:off x="4571999" y="2060849"/>
            <a:ext cx="4176465" cy="3600400"/>
          </a:xfrm>
          <a:prstGeom prst="rect">
            <a:avLst/>
          </a:prstGeom>
        </p:spPr>
      </p:pic>
    </p:spTree>
    <p:extLst>
      <p:ext uri="{BB962C8B-B14F-4D97-AF65-F5344CB8AC3E}">
        <p14:creationId xmlns:p14="http://schemas.microsoft.com/office/powerpoint/2010/main" val="2673451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Συζήτηση (1/2)</a:t>
            </a:r>
            <a:endParaRPr lang="el-GR" dirty="0"/>
          </a:p>
        </p:txBody>
      </p:sp>
      <p:sp>
        <p:nvSpPr>
          <p:cNvPr id="3" name="Content Placeholder 2"/>
          <p:cNvSpPr>
            <a:spLocks noGrp="1"/>
          </p:cNvSpPr>
          <p:nvPr>
            <p:ph sz="half" idx="1"/>
          </p:nvPr>
        </p:nvSpPr>
        <p:spPr/>
        <p:txBody>
          <a:bodyPr>
            <a:noAutofit/>
          </a:bodyPr>
          <a:lstStyle/>
          <a:p>
            <a:pPr>
              <a:lnSpc>
                <a:spcPct val="120000"/>
              </a:lnSpc>
            </a:pPr>
            <a:r>
              <a:rPr lang="el-GR" dirty="0" smtClean="0"/>
              <a:t>Γιατί το βιβλίο είναι έτσι;</a:t>
            </a:r>
          </a:p>
          <a:p>
            <a:pPr lvl="1">
              <a:lnSpc>
                <a:spcPct val="120000"/>
              </a:lnSpc>
            </a:pPr>
            <a:r>
              <a:rPr lang="el-GR" sz="2800" dirty="0" smtClean="0"/>
              <a:t>Είχε πηγάδι και το πηγάδι είναι βαθύ.</a:t>
            </a:r>
          </a:p>
          <a:p>
            <a:pPr>
              <a:lnSpc>
                <a:spcPct val="120000"/>
              </a:lnSpc>
            </a:pPr>
            <a:endParaRPr lang="el-GR" dirty="0"/>
          </a:p>
        </p:txBody>
      </p:sp>
      <p:pic>
        <p:nvPicPr>
          <p:cNvPr id="7" name="Picture 4" descr="Η νηπιαγωγός διαβάζει το βιβλίο"/>
          <p:cNvPicPr>
            <a:picLocks noGrp="1" noChangeAspect="1"/>
          </p:cNvPicPr>
          <p:nvPr>
            <p:ph sz="half" idx="2"/>
          </p:nvPr>
        </p:nvPicPr>
        <p:blipFill rotWithShape="1">
          <a:blip r:embed="rId2" cstate="print">
            <a:extLst>
              <a:ext uri="{28A0092B-C50C-407E-A947-70E740481C1C}">
                <a14:useLocalDpi xmlns:a14="http://schemas.microsoft.com/office/drawing/2010/main"/>
              </a:ext>
            </a:extLst>
          </a:blip>
          <a:srcRect/>
          <a:stretch/>
        </p:blipFill>
        <p:spPr>
          <a:xfrm>
            <a:off x="4960555" y="1600200"/>
            <a:ext cx="3413889" cy="4525963"/>
          </a:xfrm>
          <a:prstGeom prst="rect">
            <a:avLst/>
          </a:prstGeom>
        </p:spPr>
      </p:pic>
    </p:spTree>
    <p:extLst>
      <p:ext uri="{BB962C8B-B14F-4D97-AF65-F5344CB8AC3E}">
        <p14:creationId xmlns:p14="http://schemas.microsoft.com/office/powerpoint/2010/main" val="17343923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Συζήτηση </a:t>
            </a:r>
            <a:r>
              <a:rPr lang="el-GR" dirty="0" smtClean="0"/>
              <a:t>(2/2</a:t>
            </a:r>
            <a:r>
              <a:rPr lang="el-GR" dirty="0"/>
              <a:t>)</a:t>
            </a:r>
          </a:p>
        </p:txBody>
      </p:sp>
      <p:sp>
        <p:nvSpPr>
          <p:cNvPr id="3" name="Content Placeholder 2"/>
          <p:cNvSpPr>
            <a:spLocks noGrp="1"/>
          </p:cNvSpPr>
          <p:nvPr>
            <p:ph sz="half" idx="1"/>
          </p:nvPr>
        </p:nvSpPr>
        <p:spPr/>
        <p:txBody>
          <a:bodyPr vert="horz" lIns="91440" tIns="45720" rIns="91440" bIns="45720" rtlCol="0">
            <a:normAutofit lnSpcReduction="10000"/>
          </a:bodyPr>
          <a:lstStyle/>
          <a:p>
            <a:pPr marL="0" indent="0">
              <a:lnSpc>
                <a:spcPct val="120000"/>
              </a:lnSpc>
              <a:spcBef>
                <a:spcPts val="300"/>
              </a:spcBef>
              <a:spcAft>
                <a:spcPts val="300"/>
              </a:spcAft>
              <a:buNone/>
            </a:pPr>
            <a:r>
              <a:rPr lang="el-GR" dirty="0"/>
              <a:t>Στη συνέχεια, συζητήσαμε για το πού αλλού θα μπορούσε  ο λύκος να ψάχνει το κεφαλοτύρι και πώς θα διαβαζόταν το βιβλίο στην κάθε περίπτωση.</a:t>
            </a:r>
          </a:p>
          <a:p>
            <a:pPr>
              <a:lnSpc>
                <a:spcPct val="120000"/>
              </a:lnSpc>
              <a:spcBef>
                <a:spcPts val="300"/>
              </a:spcBef>
              <a:spcAft>
                <a:spcPts val="300"/>
              </a:spcAft>
            </a:pPr>
            <a:endParaRPr lang="el-GR" dirty="0"/>
          </a:p>
        </p:txBody>
      </p:sp>
      <p:sp>
        <p:nvSpPr>
          <p:cNvPr id="9" name="Content Placeholder 8"/>
          <p:cNvSpPr>
            <a:spLocks noGrp="1"/>
          </p:cNvSpPr>
          <p:nvPr>
            <p:ph sz="half" idx="2"/>
          </p:nvPr>
        </p:nvSpPr>
        <p:spPr/>
        <p:txBody>
          <a:bodyPr vert="horz" lIns="91440" tIns="45720" rIns="91440" bIns="45720" rtlCol="0">
            <a:normAutofit lnSpcReduction="10000"/>
          </a:bodyPr>
          <a:lstStyle/>
          <a:p>
            <a:pPr>
              <a:lnSpc>
                <a:spcPct val="120000"/>
              </a:lnSpc>
              <a:spcBef>
                <a:spcPts val="300"/>
              </a:spcBef>
              <a:spcAft>
                <a:spcPts val="300"/>
              </a:spcAft>
            </a:pPr>
            <a:r>
              <a:rPr lang="el-GR" dirty="0"/>
              <a:t>Στην κουφάλα ενός δέντρου (θα διαβαζόταν όρθια</a:t>
            </a:r>
            <a:r>
              <a:rPr lang="el-GR" dirty="0" smtClean="0"/>
              <a:t>). </a:t>
            </a:r>
            <a:endParaRPr lang="el-GR" dirty="0"/>
          </a:p>
          <a:p>
            <a:pPr>
              <a:lnSpc>
                <a:spcPct val="120000"/>
              </a:lnSpc>
              <a:spcBef>
                <a:spcPts val="300"/>
              </a:spcBef>
              <a:spcAft>
                <a:spcPts val="300"/>
              </a:spcAft>
            </a:pPr>
            <a:r>
              <a:rPr lang="el-GR" dirty="0"/>
              <a:t>Στην χελιδονοφωλιά (θα διαβαζόταν κυκλικά</a:t>
            </a:r>
            <a:r>
              <a:rPr lang="el-GR" dirty="0" smtClean="0"/>
              <a:t>).</a:t>
            </a:r>
            <a:endParaRPr lang="el-GR" dirty="0"/>
          </a:p>
          <a:p>
            <a:pPr>
              <a:lnSpc>
                <a:spcPct val="120000"/>
              </a:lnSpc>
              <a:spcBef>
                <a:spcPts val="300"/>
              </a:spcBef>
              <a:spcAft>
                <a:spcPts val="300"/>
              </a:spcAft>
            </a:pPr>
            <a:r>
              <a:rPr lang="el-GR" dirty="0"/>
              <a:t>Στο σπίτι του κ. </a:t>
            </a:r>
            <a:r>
              <a:rPr lang="el-GR" dirty="0" err="1"/>
              <a:t>γουρούνη</a:t>
            </a:r>
            <a:r>
              <a:rPr lang="el-GR" dirty="0"/>
              <a:t> </a:t>
            </a:r>
            <a:r>
              <a:rPr lang="el-GR" dirty="0" smtClean="0"/>
              <a:t>(θα </a:t>
            </a:r>
            <a:r>
              <a:rPr lang="el-GR" dirty="0"/>
              <a:t>διαβαζόταν κανονικά</a:t>
            </a:r>
            <a:r>
              <a:rPr lang="el-GR" dirty="0" smtClean="0"/>
              <a:t>).</a:t>
            </a:r>
            <a:endParaRPr lang="el-GR" dirty="0"/>
          </a:p>
          <a:p>
            <a:pPr>
              <a:lnSpc>
                <a:spcPct val="120000"/>
              </a:lnSpc>
              <a:spcBef>
                <a:spcPts val="300"/>
              </a:spcBef>
              <a:spcAft>
                <a:spcPts val="300"/>
              </a:spcAft>
            </a:pPr>
            <a:endParaRPr lang="el-GR" dirty="0"/>
          </a:p>
        </p:txBody>
      </p:sp>
    </p:spTree>
    <p:extLst>
      <p:ext uri="{BB962C8B-B14F-4D97-AF65-F5344CB8AC3E}">
        <p14:creationId xmlns:p14="http://schemas.microsoft.com/office/powerpoint/2010/main" val="12069360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Δημιουργία </a:t>
            </a:r>
            <a:r>
              <a:rPr lang="el-GR" dirty="0" smtClean="0"/>
              <a:t>βιβλίων (1/2)</a:t>
            </a:r>
            <a:endParaRPr lang="el-GR" dirty="0"/>
          </a:p>
        </p:txBody>
      </p:sp>
      <p:sp>
        <p:nvSpPr>
          <p:cNvPr id="3" name="Content Placeholder 2"/>
          <p:cNvSpPr>
            <a:spLocks noGrp="1"/>
          </p:cNvSpPr>
          <p:nvPr>
            <p:ph sz="half" idx="1"/>
          </p:nvPr>
        </p:nvSpPr>
        <p:spPr>
          <a:xfrm>
            <a:off x="457200" y="1600200"/>
            <a:ext cx="5266928" cy="4525963"/>
          </a:xfrm>
        </p:spPr>
        <p:txBody>
          <a:bodyPr>
            <a:noAutofit/>
          </a:bodyPr>
          <a:lstStyle/>
          <a:p>
            <a:pPr marL="0" indent="0">
              <a:lnSpc>
                <a:spcPct val="120000"/>
              </a:lnSpc>
              <a:buNone/>
            </a:pPr>
            <a:r>
              <a:rPr lang="el-GR" sz="2400" dirty="0" smtClean="0"/>
              <a:t>Αποφασίσαμε να δημιουργήσουμε τρία διαφορετικά βιβλία για τρεις ιστορίες που συμβαίνουν σε τρία διαφορετικά σκηνικά. Η ιστορία εκτυλίσσεται: </a:t>
            </a:r>
          </a:p>
          <a:p>
            <a:pPr>
              <a:lnSpc>
                <a:spcPct val="120000"/>
              </a:lnSpc>
            </a:pPr>
            <a:r>
              <a:rPr lang="el-GR" sz="2400" dirty="0" smtClean="0"/>
              <a:t>στο φεγγάρι (κυκλικό σχήμα βιβλίου),  </a:t>
            </a:r>
          </a:p>
          <a:p>
            <a:pPr>
              <a:lnSpc>
                <a:spcPct val="120000"/>
              </a:lnSpc>
            </a:pPr>
            <a:r>
              <a:rPr lang="el-GR" sz="2400" dirty="0" smtClean="0"/>
              <a:t>σ’ ένα βουνό (τριγωνικό σχήμα), </a:t>
            </a:r>
          </a:p>
          <a:p>
            <a:pPr>
              <a:lnSpc>
                <a:spcPct val="120000"/>
              </a:lnSpc>
            </a:pPr>
            <a:r>
              <a:rPr lang="el-GR" sz="2400" dirty="0" smtClean="0"/>
              <a:t>σ’ ένα τρένο (παραλληλόγραμμο σχήμα).</a:t>
            </a:r>
          </a:p>
          <a:p>
            <a:pPr marL="0" indent="0">
              <a:lnSpc>
                <a:spcPct val="120000"/>
              </a:lnSpc>
              <a:buNone/>
            </a:pPr>
            <a:endParaRPr lang="el-GR" sz="2400" dirty="0" smtClean="0"/>
          </a:p>
        </p:txBody>
      </p:sp>
      <p:pic>
        <p:nvPicPr>
          <p:cNvPr id="7" name="Content Placeholder 3" descr="Η νηπιαγωγός διαβάζει το βιβλίο"/>
          <p:cNvPicPr>
            <a:picLocks noGrp="1" noChangeAspect="1"/>
          </p:cNvPicPr>
          <p:nvPr>
            <p:ph sz="half" idx="2"/>
          </p:nvPr>
        </p:nvPicPr>
        <p:blipFill rotWithShape="1">
          <a:blip r:embed="rId2" cstate="print">
            <a:extLst>
              <a:ext uri="{28A0092B-C50C-407E-A947-70E740481C1C}">
                <a14:useLocalDpi xmlns:a14="http://schemas.microsoft.com/office/drawing/2010/main"/>
              </a:ext>
            </a:extLst>
          </a:blip>
          <a:srcRect/>
          <a:stretch/>
        </p:blipFill>
        <p:spPr>
          <a:xfrm>
            <a:off x="5868144" y="1700807"/>
            <a:ext cx="2652789" cy="4176003"/>
          </a:xfrm>
          <a:prstGeom prst="rect">
            <a:avLst/>
          </a:prstGeom>
        </p:spPr>
      </p:pic>
    </p:spTree>
    <p:extLst>
      <p:ext uri="{BB962C8B-B14F-4D97-AF65-F5344CB8AC3E}">
        <p14:creationId xmlns:p14="http://schemas.microsoft.com/office/powerpoint/2010/main" val="27067024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Δημιουργία βιβλίων </a:t>
            </a:r>
            <a:r>
              <a:rPr lang="el-GR" dirty="0" smtClean="0"/>
              <a:t>(2/2</a:t>
            </a:r>
            <a:r>
              <a:rPr lang="el-GR" dirty="0"/>
              <a:t>)</a:t>
            </a:r>
          </a:p>
        </p:txBody>
      </p:sp>
      <p:sp>
        <p:nvSpPr>
          <p:cNvPr id="3" name="Content Placeholder 2"/>
          <p:cNvSpPr>
            <a:spLocks noGrp="1"/>
          </p:cNvSpPr>
          <p:nvPr>
            <p:ph sz="half" idx="1"/>
          </p:nvPr>
        </p:nvSpPr>
        <p:spPr/>
        <p:txBody>
          <a:bodyPr>
            <a:noAutofit/>
          </a:bodyPr>
          <a:lstStyle/>
          <a:p>
            <a:pPr marL="0" indent="0">
              <a:spcBef>
                <a:spcPts val="600"/>
              </a:spcBef>
              <a:buNone/>
            </a:pPr>
            <a:r>
              <a:rPr lang="el-GR" sz="2600" dirty="0" smtClean="0"/>
              <a:t>Τα παιδιά χωρίστηκαν σε τρεις τυχαίες ομάδες και η καθεμία από αυτές:</a:t>
            </a:r>
          </a:p>
          <a:p>
            <a:pPr>
              <a:spcBef>
                <a:spcPts val="600"/>
              </a:spcBef>
            </a:pPr>
            <a:r>
              <a:rPr lang="el-GR" sz="2600" dirty="0" smtClean="0"/>
              <a:t>Έφτιαξε μια ιστορία.</a:t>
            </a:r>
          </a:p>
          <a:p>
            <a:pPr>
              <a:spcBef>
                <a:spcPts val="600"/>
              </a:spcBef>
            </a:pPr>
            <a:r>
              <a:rPr lang="el-GR" sz="2600" dirty="0" smtClean="0"/>
              <a:t>Δημιούργησε τις σχετικές εικόνες</a:t>
            </a:r>
            <a:r>
              <a:rPr lang="el-GR" sz="2600" dirty="0"/>
              <a:t> </a:t>
            </a:r>
            <a:r>
              <a:rPr lang="el-GR" sz="2600" dirty="0" smtClean="0"/>
              <a:t>στα αντίστοιχα χαρτιά.</a:t>
            </a:r>
          </a:p>
          <a:p>
            <a:pPr>
              <a:spcBef>
                <a:spcPts val="600"/>
              </a:spcBef>
            </a:pPr>
            <a:r>
              <a:rPr lang="el-GR" sz="2600" dirty="0" smtClean="0"/>
              <a:t>Έδεσε τις σελίδες σε βιβλίο.</a:t>
            </a:r>
          </a:p>
        </p:txBody>
      </p:sp>
      <p:pic>
        <p:nvPicPr>
          <p:cNvPr id="12" name="Content Placeholder 3" descr="Το βιβλίο των παιδιών"/>
          <p:cNvPicPr>
            <a:picLocks noGrp="1" noChangeAspect="1"/>
          </p:cNvPicPr>
          <p:nvPr>
            <p:ph sz="half" idx="2"/>
          </p:nvPr>
        </p:nvPicPr>
        <p:blipFill rotWithShape="1">
          <a:blip r:embed="rId2" cstate="print">
            <a:extLst>
              <a:ext uri="{28A0092B-C50C-407E-A947-70E740481C1C}">
                <a14:useLocalDpi xmlns:a14="http://schemas.microsoft.com/office/drawing/2010/main"/>
              </a:ext>
            </a:extLst>
          </a:blip>
          <a:srcRect/>
          <a:stretch/>
        </p:blipFill>
        <p:spPr>
          <a:xfrm>
            <a:off x="4788024" y="1844824"/>
            <a:ext cx="3792071" cy="4032448"/>
          </a:xfrm>
        </p:spPr>
      </p:pic>
    </p:spTree>
    <p:extLst>
      <p:ext uri="{BB962C8B-B14F-4D97-AF65-F5344CB8AC3E}">
        <p14:creationId xmlns:p14="http://schemas.microsoft.com/office/powerpoint/2010/main" val="5203404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Το βιβλίο μιας ιστορίας στο τρένο</a:t>
            </a:r>
          </a:p>
        </p:txBody>
      </p:sp>
      <p:pic>
        <p:nvPicPr>
          <p:cNvPr id="2050" name="Picture 2" descr="Το βιβλίο των παιδιών"/>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463550" y="2380139"/>
            <a:ext cx="8229600" cy="2880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54466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Autofit/>
          </a:bodyPr>
          <a:lstStyle/>
          <a:p>
            <a:r>
              <a:rPr lang="el-GR" sz="4000" dirty="0"/>
              <a:t>Το βιβλίο μιας ιστορίας στο φεγγάρι (1/2)</a:t>
            </a:r>
          </a:p>
        </p:txBody>
      </p:sp>
      <p:pic>
        <p:nvPicPr>
          <p:cNvPr id="3074" name="Picture 2" descr="Το βιβλίο των παιδιών"/>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2261427" y="1557338"/>
            <a:ext cx="4633845"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6838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3/12/2016 9:15:18 πμ"/>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42,10243,3,"/>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4,7,5,10,"/>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7,"/>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2893010B-1CD4-4286-BB20-CC52FCCCA6B9}">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2821</TotalTime>
  <Words>587</Words>
  <Application>Microsoft Office PowerPoint</Application>
  <PresentationFormat>On-screen Show (4:3)</PresentationFormat>
  <Paragraphs>75</Paragraphs>
  <Slides>19</Slides>
  <Notes>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Θέμα του Office</vt:lpstr>
      <vt:lpstr>Το Εικονογραφημένο Βιβλίο στην Προσχολική Εκπαίδευση</vt:lpstr>
      <vt:lpstr>Διδακτική Πρακτική</vt:lpstr>
      <vt:lpstr>Ανάγνωση του βιβλίου</vt:lpstr>
      <vt:lpstr>Συζήτηση (1/2)</vt:lpstr>
      <vt:lpstr>Συζήτηση (2/2)</vt:lpstr>
      <vt:lpstr>Δημιουργία βιβλίων (1/2)</vt:lpstr>
      <vt:lpstr>Δημιουργία βιβλίων (2/2)</vt:lpstr>
      <vt:lpstr>Το βιβλίο μιας ιστορίας στο τρένο</vt:lpstr>
      <vt:lpstr>Το βιβλίο μιας ιστορίας στο φεγγάρι (1/2)</vt:lpstr>
      <vt:lpstr>Το βιβλίο μιας ιστορίας στο φεγγάρι (2/2)</vt:lpstr>
      <vt:lpstr>Το βιβλίο μιας ιστορίας στο βουνό (1/2)</vt:lpstr>
      <vt:lpstr>Το βιβλίο μιας ιστορίας στο βουνό (2/2)</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Πλατς!</dc:title>
  <dc:subject>Το Εικονογραφημένο Βιβλίο στην Προσχολική Εκπαίδευση</dc:subject>
  <dc:creator>Αγγελική Γιαννικοπούλου</dc:creator>
  <cp:lastModifiedBy>takis81 mark</cp:lastModifiedBy>
  <cp:revision>312</cp:revision>
  <dcterms:created xsi:type="dcterms:W3CDTF">2012-09-06T09:03:05Z</dcterms:created>
  <dcterms:modified xsi:type="dcterms:W3CDTF">2016-12-13T07:16:16Z</dcterms:modified>
  <cp:category>Σχήμα Βιβλίου</cp:category>
</cp:coreProperties>
</file>