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2"/>
  </p:notesMasterIdLst>
  <p:sldIdLst>
    <p:sldId id="331" r:id="rId3"/>
    <p:sldId id="371" r:id="rId4"/>
    <p:sldId id="385" r:id="rId5"/>
    <p:sldId id="386" r:id="rId6"/>
    <p:sldId id="387" r:id="rId7"/>
    <p:sldId id="388" r:id="rId8"/>
    <p:sldId id="389" r:id="rId9"/>
    <p:sldId id="390" r:id="rId10"/>
    <p:sldId id="393" r:id="rId11"/>
    <p:sldId id="391" r:id="rId12"/>
    <p:sldId id="394" r:id="rId13"/>
    <p:sldId id="395" r:id="rId14"/>
    <p:sldId id="290" r:id="rId15"/>
    <p:sldId id="295" r:id="rId16"/>
    <p:sldId id="299" r:id="rId17"/>
    <p:sldId id="332" r:id="rId18"/>
    <p:sldId id="333" r:id="rId19"/>
    <p:sldId id="334" r:id="rId20"/>
    <p:sldId id="293" r:id="rId21"/>
  </p:sldIdLst>
  <p:sldSz cx="9144000" cy="6858000" type="screen4x3"/>
  <p:notesSz cx="6858000" cy="9144000"/>
  <p:custDataLst>
    <p:tags r:id="rId23"/>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31"/>
            <p14:sldId id="371"/>
            <p14:sldId id="385"/>
            <p14:sldId id="386"/>
            <p14:sldId id="387"/>
            <p14:sldId id="388"/>
            <p14:sldId id="389"/>
            <p14:sldId id="390"/>
            <p14:sldId id="393"/>
            <p14:sldId id="391"/>
            <p14:sldId id="394"/>
            <p14:sldId id="395"/>
            <p14:sldId id="290"/>
            <p14:sldId id="295"/>
            <p14:sldId id="299"/>
            <p14:sldId id="332"/>
            <p14:sldId id="333"/>
            <p14:sldId id="334"/>
          </p14:sldIdLst>
        </p14:section>
        <p14:section name="Untitled Section" id="{0F1CB131-A6BD-43D0-B8D4-1F27CEF7A05E}">
          <p14:sldIdLst>
            <p14:sldId id="293"/>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309" autoAdjust="0"/>
  </p:normalViewPr>
  <p:slideViewPr>
    <p:cSldViewPr>
      <p:cViewPr varScale="1">
        <p:scale>
          <a:sx n="71" d="100"/>
          <a:sy n="71" d="100"/>
        </p:scale>
        <p:origin x="-192"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13/12/2016</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n-US" altLang="en-US" smtClean="0">
              <a:solidFill>
                <a:srgbClr val="FF0000"/>
              </a:solidFill>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100EA80-8CC4-4187-A2BA-9FA8D171ECDD}" type="slidenum">
              <a:rPr lang="el-GR" altLang="en-US"/>
              <a:pPr fontAlgn="base">
                <a:spcBef>
                  <a:spcPct val="0"/>
                </a:spcBef>
                <a:spcAft>
                  <a:spcPct val="0"/>
                </a:spcAft>
              </a:pPr>
              <a:t>1</a:t>
            </a:fld>
            <a:endParaRPr lang="el-GR" altLang="en-US"/>
          </a:p>
        </p:txBody>
      </p:sp>
    </p:spTree>
    <p:extLst>
      <p:ext uri="{BB962C8B-B14F-4D97-AF65-F5344CB8AC3E}">
        <p14:creationId xmlns:p14="http://schemas.microsoft.com/office/powerpoint/2010/main" val="2901198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7220AF9-E629-48ED-BFC2-6E03C5A63111}" type="slidenum">
              <a:rPr lang="el-GR" altLang="en-US"/>
              <a:pPr fontAlgn="base">
                <a:spcBef>
                  <a:spcPct val="0"/>
                </a:spcBef>
                <a:spcAft>
                  <a:spcPct val="0"/>
                </a:spcAft>
              </a:pPr>
              <a:t>16</a:t>
            </a:fld>
            <a:endParaRPr lang="el-GR" altLang="en-US"/>
          </a:p>
        </p:txBody>
      </p:sp>
    </p:spTree>
    <p:extLst>
      <p:ext uri="{BB962C8B-B14F-4D97-AF65-F5344CB8AC3E}">
        <p14:creationId xmlns:p14="http://schemas.microsoft.com/office/powerpoint/2010/main" val="1171534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F57B82-55D5-48B6-A7B9-861FC58016DE}" type="slidenum">
              <a:rPr lang="el-GR" altLang="en-US"/>
              <a:pPr fontAlgn="base">
                <a:spcBef>
                  <a:spcPct val="0"/>
                </a:spcBef>
                <a:spcAft>
                  <a:spcPct val="0"/>
                </a:spcAft>
              </a:pPr>
              <a:t>17</a:t>
            </a:fld>
            <a:endParaRPr lang="el-GR" altLang="en-US"/>
          </a:p>
        </p:txBody>
      </p:sp>
    </p:spTree>
    <p:extLst>
      <p:ext uri="{BB962C8B-B14F-4D97-AF65-F5344CB8AC3E}">
        <p14:creationId xmlns:p14="http://schemas.microsoft.com/office/powerpoint/2010/main" val="1150996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6550092-985A-4DAB-B8BD-652609C8C1CA}" type="slidenum">
              <a:rPr lang="el-GR" altLang="en-US"/>
              <a:pPr fontAlgn="base">
                <a:spcBef>
                  <a:spcPct val="0"/>
                </a:spcBef>
                <a:spcAft>
                  <a:spcPct val="0"/>
                </a:spcAft>
              </a:pPr>
              <a:t>18</a:t>
            </a:fld>
            <a:endParaRPr lang="el-GR" altLang="en-US"/>
          </a:p>
        </p:txBody>
      </p:sp>
    </p:spTree>
    <p:extLst>
      <p:ext uri="{BB962C8B-B14F-4D97-AF65-F5344CB8AC3E}">
        <p14:creationId xmlns:p14="http://schemas.microsoft.com/office/powerpoint/2010/main" val="3605764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2145123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Το Σχήμα του Βιβλίου</a:t>
            </a:r>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Το Σχήμα του Βιβλίου</a:t>
            </a:r>
          </a:p>
        </p:txBody>
      </p:sp>
      <p:pic>
        <p:nvPicPr>
          <p:cNvPr id="6" name="Picture 5" descr="[DECORATIVE]"/>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Το Σχήμα του Βιβλίου</a:t>
            </a:r>
          </a:p>
        </p:txBody>
      </p:sp>
      <p:pic>
        <p:nvPicPr>
          <p:cNvPr id="7" name="Picture 6" descr="[DECORATIVE]"/>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Το Σχήμα του Βιβλίου</a:t>
            </a:r>
          </a:p>
        </p:txBody>
      </p:sp>
      <p:pic>
        <p:nvPicPr>
          <p:cNvPr id="9" name="Picture 8" descr="[DECORATIVE]"/>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Το Σχήμα του Βιβλίου</a:t>
            </a:r>
          </a:p>
        </p:txBody>
      </p:sp>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Το Σχήμα του Βιβλίου</a:t>
            </a:r>
          </a:p>
        </p:txBody>
      </p:sp>
      <p:pic>
        <p:nvPicPr>
          <p:cNvPr id="8" name="Picture 7" descr="[DECORATIVE]"/>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Το Σχήμα του Βιβλίου</a:t>
            </a:r>
          </a:p>
        </p:txBody>
      </p:sp>
      <p:pic>
        <p:nvPicPr>
          <p:cNvPr id="7" name="Picture 6" descr="[DECORATIVE]"/>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opencourses.uoa.gr/courses/ECD5/"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13.png"/><Relationship Id="rId4" Type="http://schemas.openxmlformats.org/officeDocument/2006/relationships/hyperlink" Target="%5b1%5d%20http:/creativecommons.org/licenses/by-nc-sa/4.0/"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Λογότυπο Εθνικόν και Καποδιστριακόν Πανεπιστήμιον Αθηνών"/>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Τίτλος 1"/>
          <p:cNvSpPr>
            <a:spLocks noGrp="1"/>
          </p:cNvSpPr>
          <p:nvPr>
            <p:ph type="ctrTitle"/>
          </p:nvPr>
        </p:nvSpPr>
        <p:spPr>
          <a:xfrm>
            <a:off x="685800" y="2006600"/>
            <a:ext cx="7772400" cy="1470025"/>
          </a:xfrm>
        </p:spPr>
        <p:txBody>
          <a:bodyPr/>
          <a:lstStyle/>
          <a:p>
            <a:r>
              <a:rPr lang="el-GR" altLang="en-US" sz="4000" dirty="0" smtClean="0"/>
              <a:t>Το Εικονογραφημένο Βιβλίο στην Προσχολική Εκπαίδευση</a:t>
            </a:r>
            <a:endParaRPr lang="el-GR" altLang="en-US" sz="4000" dirty="0" smtClean="0">
              <a:solidFill>
                <a:srgbClr val="5075BC"/>
              </a:solidFill>
            </a:endParaRPr>
          </a:p>
        </p:txBody>
      </p:sp>
      <p:sp>
        <p:nvSpPr>
          <p:cNvPr id="3" name="Υπότιτλος 2"/>
          <p:cNvSpPr>
            <a:spLocks noGrp="1"/>
          </p:cNvSpPr>
          <p:nvPr>
            <p:ph type="subTitle" idx="1"/>
          </p:nvPr>
        </p:nvSpPr>
        <p:spPr>
          <a:xfrm>
            <a:off x="684213" y="3384550"/>
            <a:ext cx="7775575" cy="1752600"/>
          </a:xfrm>
        </p:spPr>
        <p:txBody>
          <a:bodyPr rtlCol="0">
            <a:noAutofit/>
          </a:bodyPr>
          <a:lstStyle/>
          <a:p>
            <a:pPr fontAlgn="auto">
              <a:spcAft>
                <a:spcPts val="0"/>
              </a:spcAft>
              <a:defRPr/>
            </a:pPr>
            <a:r>
              <a:rPr lang="el-GR" sz="2800" dirty="0" smtClean="0">
                <a:solidFill>
                  <a:srgbClr val="5075BC"/>
                </a:solidFill>
                <a:latin typeface="+mj-lt"/>
                <a:ea typeface="+mj-ea"/>
                <a:cs typeface="+mj-cs"/>
              </a:rPr>
              <a:t>Ενότητα 3.</a:t>
            </a:r>
            <a:r>
              <a:rPr lang="en-GB" sz="2800" dirty="0">
                <a:solidFill>
                  <a:srgbClr val="5075BC"/>
                </a:solidFill>
                <a:latin typeface="+mj-lt"/>
                <a:ea typeface="+mj-ea"/>
                <a:cs typeface="+mj-cs"/>
              </a:rPr>
              <a:t>3</a:t>
            </a:r>
            <a:r>
              <a:rPr lang="el-GR" sz="2800" dirty="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el-GR" sz="2800" dirty="0" smtClean="0"/>
              <a:t>Σχήμα Βιβλίου</a:t>
            </a:r>
            <a:endParaRPr lang="en-GB" sz="2800" dirty="0" smtClean="0"/>
          </a:p>
          <a:p>
            <a:pPr fontAlgn="auto">
              <a:spcAft>
                <a:spcPts val="0"/>
              </a:spcAft>
              <a:defRPr/>
            </a:pPr>
            <a:endParaRPr lang="el-GR" sz="2800" dirty="0" smtClean="0"/>
          </a:p>
          <a:p>
            <a:pPr fontAlgn="auto">
              <a:spcAft>
                <a:spcPts val="0"/>
              </a:spcAft>
              <a:defRPr/>
            </a:pPr>
            <a:r>
              <a:rPr lang="el-GR" sz="2800" dirty="0" smtClean="0"/>
              <a:t>Αγγελική Γιαννικοπούλου</a:t>
            </a:r>
          </a:p>
          <a:p>
            <a:pPr fontAlgn="auto">
              <a:spcAft>
                <a:spcPts val="0"/>
              </a:spcAft>
              <a:defRPr/>
            </a:pPr>
            <a:r>
              <a:rPr lang="el-GR" sz="2800" dirty="0" smtClean="0"/>
              <a:t>Τμήμα </a:t>
            </a:r>
            <a:r>
              <a:rPr lang="el-GR" sz="2800" dirty="0"/>
              <a:t>Εκπαίδευσης και Αγωγής στην Προσχολική Ηλικία (ΤΕΑΠΗ)</a:t>
            </a:r>
            <a:endParaRPr lang="en-US" sz="2800" dirty="0" smtClean="0"/>
          </a:p>
          <a:p>
            <a:pPr fontAlgn="auto">
              <a:spcAft>
                <a:spcPts val="0"/>
              </a:spcAft>
              <a:defRPr/>
            </a:pPr>
            <a:endParaRPr lang="el-GR" sz="2800" dirty="0" smtClean="0"/>
          </a:p>
        </p:txBody>
      </p:sp>
    </p:spTree>
    <p:custDataLst>
      <p:tags r:id="rId1"/>
    </p:custDataLst>
    <p:extLst>
      <p:ext uri="{BB962C8B-B14F-4D97-AF65-F5344CB8AC3E}">
        <p14:creationId xmlns:p14="http://schemas.microsoft.com/office/powerpoint/2010/main" val="12545280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dirty="0"/>
              <a:t>Τα </a:t>
            </a:r>
            <a:r>
              <a:rPr lang="el-GR" dirty="0" err="1"/>
              <a:t>μακαρονοβιβλία</a:t>
            </a:r>
            <a:r>
              <a:rPr lang="el-GR" dirty="0"/>
              <a:t> μας </a:t>
            </a:r>
            <a:r>
              <a:rPr lang="el-GR" dirty="0" smtClean="0"/>
              <a:t>(3/5</a:t>
            </a:r>
            <a:r>
              <a:rPr lang="el-GR" dirty="0"/>
              <a:t>)</a:t>
            </a:r>
          </a:p>
        </p:txBody>
      </p:sp>
      <p:sp>
        <p:nvSpPr>
          <p:cNvPr id="3" name="2 - Θέση κειμένου"/>
          <p:cNvSpPr>
            <a:spLocks noGrp="1"/>
          </p:cNvSpPr>
          <p:nvPr>
            <p:ph sz="half" idx="1"/>
          </p:nvPr>
        </p:nvSpPr>
        <p:spPr>
          <a:xfrm>
            <a:off x="457200" y="1600200"/>
            <a:ext cx="4042792" cy="4525963"/>
          </a:xfrm>
        </p:spPr>
        <p:txBody>
          <a:bodyPr>
            <a:noAutofit/>
          </a:bodyPr>
          <a:lstStyle/>
          <a:p>
            <a:pPr marL="0" indent="0">
              <a:buNone/>
            </a:pPr>
            <a:r>
              <a:rPr lang="el-GR" dirty="0" smtClean="0"/>
              <a:t>Το </a:t>
            </a:r>
            <a:r>
              <a:rPr lang="el-GR" dirty="0"/>
              <a:t>εξώφυλλο ενός βιβλίου με την ιστορία των </a:t>
            </a:r>
            <a:r>
              <a:rPr lang="en-US" dirty="0"/>
              <a:t>“</a:t>
            </a:r>
            <a:r>
              <a:rPr lang="el-GR" dirty="0"/>
              <a:t>κοφτών</a:t>
            </a:r>
            <a:r>
              <a:rPr lang="en-US" dirty="0"/>
              <a:t>”</a:t>
            </a:r>
            <a:r>
              <a:rPr lang="el-GR" dirty="0"/>
              <a:t> μακαρονιών με τίτλο «ΤΑ ΚΟΦΤΑ ΜΑΚΑΡΟΝΑΚΙΑ» με το όνομα του </a:t>
            </a:r>
            <a:r>
              <a:rPr lang="en-US" dirty="0"/>
              <a:t>“</a:t>
            </a:r>
            <a:r>
              <a:rPr lang="el-GR" dirty="0"/>
              <a:t>συγγραφέα</a:t>
            </a:r>
            <a:r>
              <a:rPr lang="en-US" dirty="0"/>
              <a:t>”.</a:t>
            </a:r>
            <a:endParaRPr lang="el-GR" dirty="0"/>
          </a:p>
          <a:p>
            <a:pPr marL="0" indent="0">
              <a:buNone/>
            </a:pPr>
            <a:endParaRPr lang="el-GR" dirty="0"/>
          </a:p>
          <a:p>
            <a:pPr marL="0" indent="0">
              <a:buNone/>
            </a:pPr>
            <a:endParaRPr lang="el-GR" dirty="0"/>
          </a:p>
        </p:txBody>
      </p:sp>
      <p:pic>
        <p:nvPicPr>
          <p:cNvPr id="7" name="Picture 2" descr="ΤΑ ΚΟΦΤΑ ΜΑΚΑΡΟΝΑΚΙΑ"/>
          <p:cNvPicPr>
            <a:picLocks noGrp="1" noChangeAspect="1" noChangeArrowheads="1"/>
          </p:cNvPicPr>
          <p:nvPr>
            <p:ph sz="half" idx="2"/>
          </p:nvPr>
        </p:nvPicPr>
        <p:blipFill rotWithShape="1">
          <a:blip r:embed="rId2" cstate="print"/>
          <a:srcRect l="3334" t="26255" r="833" b="17614"/>
          <a:stretch/>
        </p:blipFill>
        <p:spPr bwMode="auto">
          <a:xfrm>
            <a:off x="4860032" y="1700808"/>
            <a:ext cx="3695507" cy="3848036"/>
          </a:xfrm>
          <a:prstGeom prst="rect">
            <a:avLst/>
          </a:prstGeom>
          <a:noFill/>
        </p:spPr>
      </p:pic>
    </p:spTree>
    <p:extLst>
      <p:ext uri="{BB962C8B-B14F-4D97-AF65-F5344CB8AC3E}">
        <p14:creationId xmlns:p14="http://schemas.microsoft.com/office/powerpoint/2010/main" val="6698809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dirty="0"/>
              <a:t>Τα </a:t>
            </a:r>
            <a:r>
              <a:rPr lang="el-GR" dirty="0" err="1"/>
              <a:t>μακαρονοβιβλία</a:t>
            </a:r>
            <a:r>
              <a:rPr lang="el-GR" dirty="0"/>
              <a:t> μας </a:t>
            </a:r>
            <a:r>
              <a:rPr lang="el-GR" dirty="0" smtClean="0"/>
              <a:t>(4/5</a:t>
            </a:r>
            <a:r>
              <a:rPr lang="el-GR" dirty="0"/>
              <a:t>)</a:t>
            </a:r>
          </a:p>
        </p:txBody>
      </p:sp>
      <p:sp>
        <p:nvSpPr>
          <p:cNvPr id="3" name="2 - Θέση κειμένου"/>
          <p:cNvSpPr>
            <a:spLocks noGrp="1"/>
          </p:cNvSpPr>
          <p:nvPr>
            <p:ph sz="half" idx="2"/>
          </p:nvPr>
        </p:nvSpPr>
        <p:spPr/>
        <p:txBody>
          <a:bodyPr>
            <a:noAutofit/>
          </a:bodyPr>
          <a:lstStyle/>
          <a:p>
            <a:pPr marL="0" indent="0">
              <a:buNone/>
            </a:pPr>
            <a:r>
              <a:rPr lang="el-GR" dirty="0"/>
              <a:t>Το εξώφυλλο ενός βιβλίου με </a:t>
            </a:r>
            <a:r>
              <a:rPr lang="el-GR" dirty="0" err="1"/>
              <a:t>τορτελίνι</a:t>
            </a:r>
            <a:r>
              <a:rPr lang="el-GR" dirty="0"/>
              <a:t> με τίτλο </a:t>
            </a:r>
            <a:r>
              <a:rPr lang="el-GR" dirty="0" smtClean="0"/>
              <a:t/>
            </a:r>
            <a:br>
              <a:rPr lang="el-GR" dirty="0" smtClean="0"/>
            </a:br>
            <a:r>
              <a:rPr lang="el-GR" dirty="0" smtClean="0"/>
              <a:t>«</a:t>
            </a:r>
            <a:r>
              <a:rPr lang="el-GR" dirty="0"/>
              <a:t>Η ΠΟΛΙΤΕΙΑ ΤΩΝ </a:t>
            </a:r>
            <a:r>
              <a:rPr lang="el-GR" dirty="0" smtClean="0"/>
              <a:t>ΤΟΡΤΕΛΙΝΩΝ</a:t>
            </a:r>
            <a:r>
              <a:rPr lang="el-GR" dirty="0"/>
              <a:t>» με το όνομα του </a:t>
            </a:r>
            <a:r>
              <a:rPr lang="en-US" dirty="0"/>
              <a:t>“</a:t>
            </a:r>
            <a:r>
              <a:rPr lang="el-GR" dirty="0"/>
              <a:t>συγγραφέα</a:t>
            </a:r>
            <a:r>
              <a:rPr lang="en-US" dirty="0"/>
              <a:t>”.</a:t>
            </a:r>
            <a:endParaRPr lang="el-GR" dirty="0"/>
          </a:p>
          <a:p>
            <a:endParaRPr lang="el-GR" dirty="0" smtClean="0"/>
          </a:p>
          <a:p>
            <a:endParaRPr lang="el-GR" dirty="0"/>
          </a:p>
          <a:p>
            <a:endParaRPr lang="el-GR" dirty="0" smtClean="0"/>
          </a:p>
          <a:p>
            <a:endParaRPr lang="el-GR" dirty="0"/>
          </a:p>
        </p:txBody>
      </p:sp>
      <p:pic>
        <p:nvPicPr>
          <p:cNvPr id="8" name="4 - Θέση εικόνας" descr="Η ΠΟΛΙΤΕΙΑ ΤΩΝ ΤΟΡΤΕΛΙΝΩΝ"/>
          <p:cNvPicPr>
            <a:picLocks noGrp="1" noChangeAspect="1"/>
          </p:cNvPicPr>
          <p:nvPr>
            <p:ph sz="half" idx="1"/>
          </p:nvPr>
        </p:nvPicPr>
        <p:blipFill rotWithShape="1">
          <a:blip r:embed="rId2" cstate="print">
            <a:extLst>
              <a:ext uri="{28A0092B-C50C-407E-A947-70E740481C1C}">
                <a14:useLocalDpi xmlns:a14="http://schemas.microsoft.com/office/drawing/2010/main"/>
              </a:ext>
            </a:extLst>
          </a:blip>
          <a:srcRect l="7548" r="14884"/>
          <a:stretch/>
        </p:blipFill>
        <p:spPr>
          <a:xfrm>
            <a:off x="467544" y="1700808"/>
            <a:ext cx="4038600" cy="2680549"/>
          </a:xfrm>
        </p:spPr>
      </p:pic>
    </p:spTree>
    <p:extLst>
      <p:ext uri="{BB962C8B-B14F-4D97-AF65-F5344CB8AC3E}">
        <p14:creationId xmlns:p14="http://schemas.microsoft.com/office/powerpoint/2010/main" val="10329682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Τα </a:t>
            </a:r>
            <a:r>
              <a:rPr lang="el-GR" dirty="0" err="1"/>
              <a:t>μακαρονοβιβλία</a:t>
            </a:r>
            <a:r>
              <a:rPr lang="el-GR" dirty="0"/>
              <a:t> μας </a:t>
            </a:r>
            <a:r>
              <a:rPr lang="el-GR" dirty="0" smtClean="0"/>
              <a:t>(5/5</a:t>
            </a:r>
            <a:r>
              <a:rPr lang="el-GR" dirty="0"/>
              <a:t>)</a:t>
            </a:r>
          </a:p>
        </p:txBody>
      </p:sp>
      <p:sp>
        <p:nvSpPr>
          <p:cNvPr id="3" name="Content Placeholder 2"/>
          <p:cNvSpPr>
            <a:spLocks noGrp="1"/>
          </p:cNvSpPr>
          <p:nvPr>
            <p:ph sz="half" idx="1"/>
          </p:nvPr>
        </p:nvSpPr>
        <p:spPr/>
        <p:txBody>
          <a:bodyPr/>
          <a:lstStyle/>
          <a:p>
            <a:pPr marL="0" indent="0">
              <a:buNone/>
            </a:pPr>
            <a:r>
              <a:rPr lang="el-GR" dirty="0"/>
              <a:t>Το εξώφυλλο ενός βιβλίου με διαφορετικά είδη παιδικών μακαρονιών με τίτλο «Η ΤΡΕΛΟΠΑΡΕΑ» με το όνομα του </a:t>
            </a:r>
            <a:r>
              <a:rPr lang="en-US" dirty="0"/>
              <a:t>“</a:t>
            </a:r>
            <a:r>
              <a:rPr lang="el-GR" dirty="0"/>
              <a:t>συγγραφέα</a:t>
            </a:r>
            <a:r>
              <a:rPr lang="en-US" dirty="0"/>
              <a:t>”.</a:t>
            </a:r>
            <a:endParaRPr lang="el-GR" dirty="0"/>
          </a:p>
          <a:p>
            <a:endParaRPr lang="el-GR" dirty="0"/>
          </a:p>
        </p:txBody>
      </p:sp>
      <p:pic>
        <p:nvPicPr>
          <p:cNvPr id="5" name="6 - Θέση εικόνας" descr="Η ΤΡΕΛΟΠΑΡΕΑ"/>
          <p:cNvPicPr>
            <a:picLocks noGrp="1" noChangeAspect="1"/>
          </p:cNvPicPr>
          <p:nvPr>
            <p:ph sz="half" idx="2"/>
          </p:nvPr>
        </p:nvPicPr>
        <p:blipFill>
          <a:blip r:embed="rId2" cstate="print">
            <a:extLst>
              <a:ext uri="{28A0092B-C50C-407E-A947-70E740481C1C}">
                <a14:useLocalDpi xmlns:a14="http://schemas.microsoft.com/office/drawing/2010/main"/>
              </a:ext>
            </a:extLst>
          </a:blip>
          <a:srcRect l="3257" r="3257"/>
          <a:stretch>
            <a:fillRect/>
          </a:stretch>
        </p:blipFill>
        <p:spPr>
          <a:xfrm>
            <a:off x="4644008" y="1700808"/>
            <a:ext cx="4038600" cy="2429541"/>
          </a:xfrm>
          <a:prstGeom prst="rect">
            <a:avLst/>
          </a:prstGeom>
        </p:spPr>
      </p:pic>
    </p:spTree>
    <p:extLst>
      <p:ext uri="{BB962C8B-B14F-4D97-AF65-F5344CB8AC3E}">
        <p14:creationId xmlns:p14="http://schemas.microsoft.com/office/powerpoint/2010/main" val="3965561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619672" y="4653136"/>
            <a:ext cx="5501640" cy="1386840"/>
          </a:xfrm>
          <a:prstGeom prst="rect">
            <a:avLst/>
          </a:prstGeom>
        </p:spPr>
      </p:pic>
    </p:spTree>
    <p:custDataLst>
      <p:tags r:id="rId1"/>
    </p:custDataLst>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extLst>
      <p:ext uri="{BB962C8B-B14F-4D97-AF65-F5344CB8AC3E}">
        <p14:creationId xmlns:p14="http://schemas.microsoft.com/office/powerpoint/2010/main" val="11605714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l-GR" altLang="en-US" smtClean="0"/>
              <a:t>Σημείωμα Αναφοράς</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a:buNone/>
            </a:pPr>
            <a:r>
              <a:rPr lang="el-GR" sz="2000" dirty="0" err="1" smtClean="0"/>
              <a:t>Copyright</a:t>
            </a:r>
            <a:r>
              <a:rPr lang="el-GR" sz="2000" dirty="0" smtClean="0"/>
              <a:t> </a:t>
            </a:r>
            <a:r>
              <a:rPr lang="el-GR" sz="2000" dirty="0" err="1" smtClean="0"/>
              <a:t>Εθνικόν</a:t>
            </a:r>
            <a:r>
              <a:rPr lang="el-GR" sz="2000" dirty="0" smtClean="0"/>
              <a:t> και </a:t>
            </a:r>
            <a:r>
              <a:rPr lang="el-GR" sz="2000" dirty="0" err="1" smtClean="0"/>
              <a:t>Καποδιστριακόν</a:t>
            </a:r>
            <a:r>
              <a:rPr lang="el-GR" sz="2000" dirty="0" smtClean="0"/>
              <a:t> Πανεπιστήμιον Αθηνών</a:t>
            </a:r>
            <a:r>
              <a:rPr lang="en-US" sz="2000" dirty="0" smtClean="0"/>
              <a:t>, </a:t>
            </a:r>
            <a:r>
              <a:rPr lang="el-GR" sz="2000" dirty="0"/>
              <a:t>Αγγελική </a:t>
            </a:r>
            <a:r>
              <a:rPr lang="el-GR" sz="2000" dirty="0" err="1"/>
              <a:t>Γιαννικοπούλου</a:t>
            </a:r>
            <a:r>
              <a:rPr lang="el-GR" sz="2000" dirty="0"/>
              <a:t> 2016. Μαρία Αναστασία Ζερκούλη</a:t>
            </a:r>
            <a:r>
              <a:rPr lang="en-GB" sz="2000" dirty="0" smtClean="0"/>
              <a:t>,</a:t>
            </a:r>
            <a:r>
              <a:rPr lang="el-GR" sz="2000" dirty="0" smtClean="0"/>
              <a:t> Αναστασία </a:t>
            </a:r>
            <a:r>
              <a:rPr lang="el-GR" sz="2000" dirty="0" err="1"/>
              <a:t>Κουτράκη</a:t>
            </a:r>
            <a:r>
              <a:rPr lang="el-GR" sz="2000" dirty="0"/>
              <a:t>, </a:t>
            </a:r>
            <a:r>
              <a:rPr lang="el-GR" sz="2000" dirty="0" smtClean="0"/>
              <a:t>Αγγελική </a:t>
            </a:r>
            <a:r>
              <a:rPr lang="el-GR" sz="2000" dirty="0" err="1" smtClean="0"/>
              <a:t>Γιαννικοπούλου</a:t>
            </a:r>
            <a:r>
              <a:rPr lang="el-GR" sz="2000" dirty="0" smtClean="0"/>
              <a:t>. «Το Εικονογραφημένο Βιβλίο στην Προσχολική Εκπαίδευση. </a:t>
            </a:r>
            <a:r>
              <a:rPr lang="el-GR" sz="2000" dirty="0"/>
              <a:t>Σχήμα Βιβλίου</a:t>
            </a:r>
            <a:r>
              <a:rPr lang="el-GR" sz="2000" dirty="0" smtClean="0"/>
              <a:t>. Μακαρόνια». Έκδοση: 1.0. Αθήνα 2016. Διαθέσιμο από τη δικτυακή διεύθυνση: </a:t>
            </a:r>
            <a:r>
              <a:rPr lang="en-GB" sz="2000" dirty="0" smtClean="0">
                <a:hlinkClick r:id="rId3" tooltip="Ανοιχτό Μάθημα: Το Εικονογραφημένο Βιβλίο στην Προσχολική Εκπαίδευση"/>
              </a:rPr>
              <a:t>http://opencourses.uoa.gr/courses/ECD5/</a:t>
            </a:r>
            <a:r>
              <a:rPr lang="el-GR" sz="2000" dirty="0" smtClean="0"/>
              <a:t>.</a:t>
            </a:r>
          </a:p>
          <a:p>
            <a:pPr fontAlgn="auto">
              <a:spcAft>
                <a:spcPts val="0"/>
              </a:spcAft>
              <a:defRPr/>
            </a:pPr>
            <a:endParaRPr lang="el-GR" sz="2000" dirty="0"/>
          </a:p>
        </p:txBody>
      </p:sp>
    </p:spTree>
    <p:extLst>
      <p:ext uri="{BB962C8B-B14F-4D97-AF65-F5344CB8AC3E}">
        <p14:creationId xmlns:p14="http://schemas.microsoft.com/office/powerpoint/2010/main" val="3364153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161925"/>
            <a:ext cx="8229600" cy="1143000"/>
          </a:xfrm>
        </p:spPr>
        <p:txBody>
          <a:bodyPr/>
          <a:lstStyle/>
          <a:p>
            <a:r>
              <a:rPr lang="el-GR" altLang="en-US" smtClean="0"/>
              <a:t>Σημείωμα Αδειοδότησης</a:t>
            </a:r>
          </a:p>
        </p:txBody>
      </p:sp>
      <p:sp>
        <p:nvSpPr>
          <p:cNvPr id="34819" name="Content Placeholder 2"/>
          <p:cNvSpPr>
            <a:spLocks noGrp="1"/>
          </p:cNvSpPr>
          <p:nvPr>
            <p:ph idx="1"/>
          </p:nvPr>
        </p:nvSpPr>
        <p:spPr>
          <a:xfrm>
            <a:off x="107950" y="765175"/>
            <a:ext cx="8928100" cy="1439863"/>
          </a:xfrm>
        </p:spPr>
        <p:txBody>
          <a:bodyPr>
            <a:normAutofit fontScale="92500" lnSpcReduction="10000"/>
          </a:bodyPr>
          <a:lstStyle/>
          <a:p>
            <a:pPr marL="0" indent="0">
              <a:buFont typeface="Arial" panose="020B0604020202020204" pitchFamily="34" charset="0"/>
              <a:buNone/>
            </a:pPr>
            <a:r>
              <a:rPr lang="el-GR" altLang="en-US"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Font typeface="Arial" panose="020B0604020202020204" pitchFamily="34" charset="0"/>
              <a:buNone/>
            </a:pPr>
            <a:endParaRPr lang="el-GR" altLang="en-US" sz="2000" smtClean="0"/>
          </a:p>
        </p:txBody>
      </p:sp>
      <p:pic>
        <p:nvPicPr>
          <p:cNvPr id="34820" name="Picture 22" descr="Λογότυπο για Άδειες χρήσης Creative Commons BY-NC-ND">
            <a:hlinkClick r:id="rId4"/>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p>
            <a:pPr eaLnBrk="1" fontAlgn="auto" hangingPunct="1">
              <a:spcBef>
                <a:spcPts val="0"/>
              </a:spcBef>
              <a:spcAft>
                <a:spcPts val="0"/>
              </a:spcAft>
              <a:defRPr/>
            </a:pPr>
            <a:r>
              <a:rPr lang="el-GR" dirty="0">
                <a:latin typeface="+mn-lt"/>
              </a:rPr>
              <a:t>[1] http://creativecommons.org/licenses/by-nc-sa/4.0/ </a:t>
            </a:r>
            <a:endParaRPr lang="en-US" dirty="0">
              <a:latin typeface="+mn-lt"/>
            </a:endParaRPr>
          </a:p>
          <a:p>
            <a:pPr eaLnBrk="1" fontAlgn="auto" hangingPunct="1">
              <a:spcBef>
                <a:spcPts val="0"/>
              </a:spcBef>
              <a:spcAft>
                <a:spcPts val="0"/>
              </a:spcAft>
              <a:defRPr/>
            </a:pPr>
            <a:endParaRPr lang="el-GR" dirty="0">
              <a:latin typeface="+mn-lt"/>
            </a:endParaRPr>
          </a:p>
          <a:p>
            <a:pPr eaLnBrk="1" fontAlgn="auto" hangingPunct="1">
              <a:spcBef>
                <a:spcPts val="0"/>
              </a:spcBef>
              <a:spcAft>
                <a:spcPts val="0"/>
              </a:spcAft>
              <a:defRPr/>
            </a:pPr>
            <a:r>
              <a:rPr lang="el-GR" dirty="0">
                <a:latin typeface="+mn-lt"/>
              </a:rPr>
              <a:t>Ως </a:t>
            </a:r>
            <a:r>
              <a:rPr lang="el-GR" b="1" dirty="0">
                <a:latin typeface="+mn-lt"/>
              </a:rPr>
              <a:t>Μη Εμπορική</a:t>
            </a:r>
            <a:r>
              <a:rPr lang="el-GR" dirty="0">
                <a:latin typeface="+mn-lt"/>
              </a:rPr>
              <a:t> ορίζεται η χρήση:</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 δεν περιλαμβάνει άμεσο ή έμμεσο οικονομικό όφελος από τη χρήση του έργου, για τον διανομέα του έργου και </a:t>
            </a:r>
            <a:r>
              <a:rPr lang="el-GR" dirty="0" err="1">
                <a:latin typeface="+mn-lt"/>
              </a:rPr>
              <a:t>αδειοδόχο</a:t>
            </a:r>
            <a:r>
              <a:rPr lang="el-GR" dirty="0">
                <a:latin typeface="+mn-lt"/>
              </a:rPr>
              <a:t>.</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προσπορίζει στον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τόπο.</a:t>
            </a:r>
            <a:endParaRPr lang="en-US" dirty="0">
              <a:latin typeface="+mn-lt"/>
            </a:endParaRPr>
          </a:p>
          <a:p>
            <a:pPr marL="342900" indent="-342900" eaLnBrk="1" fontAlgn="auto" hangingPunct="1">
              <a:spcBef>
                <a:spcPts val="0"/>
              </a:spcBef>
              <a:spcAft>
                <a:spcPts val="0"/>
              </a:spcAft>
              <a:buFont typeface="Arial" panose="020B0604020202020204" pitchFamily="34" charset="0"/>
              <a:buChar char="•"/>
              <a:defRPr/>
            </a:pPr>
            <a:endParaRPr lang="el-GR" dirty="0">
              <a:latin typeface="+mn-lt"/>
            </a:endParaRPr>
          </a:p>
          <a:p>
            <a:pPr eaLnBrk="1" fontAlgn="auto" hangingPunct="1">
              <a:spcBef>
                <a:spcPts val="0"/>
              </a:spcBef>
              <a:spcAft>
                <a:spcPts val="0"/>
              </a:spcAft>
              <a:defRPr/>
            </a:pPr>
            <a:r>
              <a:rPr lang="el-GR" dirty="0">
                <a:latin typeface="+mn-lt"/>
              </a:rPr>
              <a:t>Ο 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p>
        </p:txBody>
      </p:sp>
    </p:spTree>
    <p:custDataLst>
      <p:tags r:id="rId1"/>
    </p:custDataLst>
    <p:extLst>
      <p:ext uri="{BB962C8B-B14F-4D97-AF65-F5344CB8AC3E}">
        <p14:creationId xmlns:p14="http://schemas.microsoft.com/office/powerpoint/2010/main" val="10340420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l-GR" altLang="en-US" smtClean="0"/>
              <a:t>Διατήρηση Σημειωμάτων</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fontAlgn="auto">
              <a:spcAft>
                <a:spcPts val="0"/>
              </a:spcAft>
              <a:buFont typeface="Arial" panose="020B0604020202020204"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fontAlgn="auto">
              <a:spcAft>
                <a:spcPts val="0"/>
              </a:spcAft>
              <a:buFont typeface="Wingdings" panose="05000000000000000000" pitchFamily="2" charset="2"/>
              <a:buChar char="§"/>
              <a:defRPr/>
            </a:pPr>
            <a:r>
              <a:rPr lang="el-GR" sz="2000" dirty="0" smtClean="0"/>
              <a:t>το Σημείωμα Αν</a:t>
            </a:r>
            <a:r>
              <a:rPr lang="en-US" sz="2000" dirty="0" smtClean="0"/>
              <a:t>α</a:t>
            </a:r>
            <a:r>
              <a:rPr lang="el-GR" sz="2000" dirty="0" smtClean="0"/>
              <a:t>φοράς,</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a:t>
            </a:r>
            <a:r>
              <a:rPr lang="el-GR" sz="2000" dirty="0" err="1" smtClean="0"/>
              <a:t>Αδειοδότησης</a:t>
            </a:r>
            <a:r>
              <a:rPr lang="el-GR" sz="2000" dirty="0" smtClean="0"/>
              <a:t>,</a:t>
            </a:r>
            <a:endParaRPr lang="el-GR" sz="2000" dirty="0"/>
          </a:p>
          <a:p>
            <a:pPr lvl="1" fontAlgn="auto">
              <a:spcAft>
                <a:spcPts val="0"/>
              </a:spcAft>
              <a:buFont typeface="Wingdings" panose="05000000000000000000" pitchFamily="2" charset="2"/>
              <a:buChar char="§"/>
              <a:defRPr/>
            </a:pPr>
            <a:r>
              <a:rPr lang="el-GR" sz="2000" dirty="0" smtClean="0"/>
              <a:t>τη δήλωση Διατήρησης Σημειωμάτων,</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fontAlgn="auto">
              <a:spcAft>
                <a:spcPts val="0"/>
              </a:spcAft>
              <a:buFont typeface="Arial" panose="020B0604020202020204" pitchFamily="34" charset="0"/>
              <a:buNone/>
              <a:defRPr/>
            </a:pPr>
            <a:r>
              <a:rPr lang="el-GR" sz="2400" dirty="0"/>
              <a:t>μαζί με τους </a:t>
            </a:r>
            <a:r>
              <a:rPr lang="el-GR" sz="2400" dirty="0" smtClean="0"/>
              <a:t>συνοδευτικούς </a:t>
            </a:r>
            <a:r>
              <a:rPr lang="el-GR" sz="2400" dirty="0" err="1" smtClean="0"/>
              <a:t>υπερσυνδέσμους</a:t>
            </a:r>
            <a:r>
              <a:rPr lang="el-GR" sz="2400" dirty="0"/>
              <a:t>.</a:t>
            </a:r>
          </a:p>
          <a:p>
            <a:pPr fontAlgn="auto">
              <a:spcAft>
                <a:spcPts val="0"/>
              </a:spcAft>
              <a:defRPr/>
            </a:pPr>
            <a:endParaRPr lang="el-GR" sz="2000" dirty="0"/>
          </a:p>
        </p:txBody>
      </p:sp>
    </p:spTree>
    <p:extLst>
      <p:ext uri="{BB962C8B-B14F-4D97-AF65-F5344CB8AC3E}">
        <p14:creationId xmlns:p14="http://schemas.microsoft.com/office/powerpoint/2010/main" val="41019762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των ακόλουθων έργων</a:t>
            </a:r>
            <a:r>
              <a:rPr lang="el-GR" sz="2000" dirty="0" smtClean="0"/>
              <a:t>:</a:t>
            </a:r>
            <a:endParaRPr lang="en-US" sz="2000" dirty="0" smtClean="0"/>
          </a:p>
          <a:p>
            <a:pPr marL="0" indent="0">
              <a:spcAft>
                <a:spcPts val="600"/>
              </a:spcAft>
              <a:buNone/>
            </a:pPr>
            <a:r>
              <a:rPr lang="el-GR" sz="2000" dirty="0" smtClean="0"/>
              <a:t>Εικόνα 1: Εξώφυλλο του βιβλίου «</a:t>
            </a:r>
            <a:r>
              <a:rPr lang="el-GR" sz="2000" dirty="0"/>
              <a:t>Μακαρόνια», Δέσποινα </a:t>
            </a:r>
            <a:r>
              <a:rPr lang="el-GR" sz="2000" dirty="0" err="1"/>
              <a:t>Στίκα</a:t>
            </a:r>
            <a:r>
              <a:rPr lang="el-GR" sz="2000" dirty="0"/>
              <a:t>, Εικονογράφηση: Δέσποινα </a:t>
            </a:r>
            <a:r>
              <a:rPr lang="el-GR" sz="2000" dirty="0" err="1"/>
              <a:t>Στίκα</a:t>
            </a:r>
            <a:r>
              <a:rPr lang="el-GR" sz="2000" dirty="0"/>
              <a:t>, ΤΕΣΣΕΡΑ, 1990.</a:t>
            </a:r>
          </a:p>
          <a:p>
            <a:pPr marL="0" indent="0">
              <a:spcAft>
                <a:spcPts val="600"/>
              </a:spcAft>
              <a:buNone/>
            </a:pPr>
            <a:endParaRPr lang="en-US" sz="2000" dirty="0" smtClean="0"/>
          </a:p>
          <a:p>
            <a:pPr marL="0" indent="0">
              <a:buNone/>
            </a:pPr>
            <a:endParaRPr lang="el-GR" sz="2000" dirty="0"/>
          </a:p>
          <a:p>
            <a:pPr marL="0" indent="0">
              <a:buNone/>
            </a:pPr>
            <a:endParaRPr lang="en-GB" sz="2000" dirty="0"/>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Διδακτική</a:t>
            </a:r>
            <a:r>
              <a:rPr lang="el-GR" dirty="0" smtClean="0"/>
              <a:t> Πρακτική</a:t>
            </a:r>
            <a:endParaRPr lang="en-GB" dirty="0"/>
          </a:p>
        </p:txBody>
      </p:sp>
      <p:sp>
        <p:nvSpPr>
          <p:cNvPr id="7" name="Θέση περιεχομένου 6"/>
          <p:cNvSpPr>
            <a:spLocks noGrp="1"/>
          </p:cNvSpPr>
          <p:nvPr>
            <p:ph sz="half" idx="1"/>
          </p:nvPr>
        </p:nvSpPr>
        <p:spPr>
          <a:xfrm>
            <a:off x="457198" y="1600200"/>
            <a:ext cx="4978897" cy="4525963"/>
          </a:xfrm>
        </p:spPr>
        <p:txBody>
          <a:bodyPr>
            <a:noAutofit/>
          </a:bodyPr>
          <a:lstStyle/>
          <a:p>
            <a:pPr marL="0" indent="0">
              <a:buNone/>
            </a:pPr>
            <a:r>
              <a:rPr lang="el-GR" sz="2400" b="1" dirty="0" smtClean="0"/>
              <a:t>Διδακτική πρακτική</a:t>
            </a:r>
            <a:r>
              <a:rPr lang="en-GB" sz="2400" dirty="0" smtClean="0"/>
              <a:t>:</a:t>
            </a:r>
            <a:r>
              <a:rPr lang="el-GR" sz="2400" dirty="0"/>
              <a:t> </a:t>
            </a:r>
            <a:br>
              <a:rPr lang="el-GR" sz="2400" dirty="0"/>
            </a:br>
            <a:r>
              <a:rPr lang="el-GR" sz="2400" dirty="0"/>
              <a:t>Μαρία Αναστασία </a:t>
            </a:r>
            <a:r>
              <a:rPr lang="el-GR" sz="2400" dirty="0" smtClean="0"/>
              <a:t>Ζερκούλη</a:t>
            </a:r>
            <a:r>
              <a:rPr lang="en-GB" sz="2400" dirty="0" smtClean="0"/>
              <a:t>,</a:t>
            </a:r>
            <a:r>
              <a:rPr lang="el-GR" sz="2400" dirty="0"/>
              <a:t/>
            </a:r>
            <a:br>
              <a:rPr lang="el-GR" sz="2400" dirty="0"/>
            </a:br>
            <a:r>
              <a:rPr lang="el-GR" sz="2400" dirty="0"/>
              <a:t>Αναστασία </a:t>
            </a:r>
            <a:r>
              <a:rPr lang="el-GR" sz="2400" dirty="0" err="1" smtClean="0"/>
              <a:t>Κουτράκη</a:t>
            </a:r>
            <a:r>
              <a:rPr lang="en-GB" sz="2400" dirty="0" smtClean="0"/>
              <a:t>.</a:t>
            </a:r>
            <a:endParaRPr lang="el-GR" sz="2400" dirty="0" smtClean="0"/>
          </a:p>
          <a:p>
            <a:pPr marL="0" indent="0">
              <a:spcBef>
                <a:spcPts val="1200"/>
              </a:spcBef>
              <a:spcAft>
                <a:spcPts val="600"/>
              </a:spcAft>
              <a:buNone/>
            </a:pPr>
            <a:r>
              <a:rPr lang="el-GR" sz="2400" b="1" dirty="0" smtClean="0"/>
              <a:t>Βιβλίο</a:t>
            </a:r>
            <a:r>
              <a:rPr lang="el-GR" sz="2400" i="1" dirty="0" smtClean="0"/>
              <a:t>: </a:t>
            </a:r>
            <a:r>
              <a:rPr lang="el-GR" sz="2400" dirty="0" smtClean="0"/>
              <a:t>«</a:t>
            </a:r>
            <a:r>
              <a:rPr lang="el-GR" sz="2400" b="1" dirty="0" smtClean="0"/>
              <a:t>Μακαρόνια</a:t>
            </a:r>
            <a:r>
              <a:rPr lang="el-GR" sz="2400" dirty="0" smtClean="0"/>
              <a:t>»</a:t>
            </a:r>
            <a:r>
              <a:rPr lang="en-GB" sz="2400" dirty="0" smtClean="0"/>
              <a:t>,</a:t>
            </a:r>
            <a:r>
              <a:rPr lang="el-GR" sz="2400" dirty="0"/>
              <a:t> Δέσποινα </a:t>
            </a:r>
            <a:r>
              <a:rPr lang="el-GR" sz="2400" dirty="0" err="1" smtClean="0"/>
              <a:t>Στίκα</a:t>
            </a:r>
            <a:r>
              <a:rPr lang="en-GB" sz="2400" dirty="0" smtClean="0"/>
              <a:t>, </a:t>
            </a:r>
            <a:r>
              <a:rPr lang="el-GR" sz="2400" dirty="0"/>
              <a:t>Εικονογράφηση: Δέσποινα </a:t>
            </a:r>
            <a:r>
              <a:rPr lang="el-GR" sz="2400" dirty="0" err="1" smtClean="0"/>
              <a:t>Στίκα</a:t>
            </a:r>
            <a:r>
              <a:rPr lang="en-GB" sz="2400" dirty="0" smtClean="0"/>
              <a:t>, </a:t>
            </a:r>
            <a:r>
              <a:rPr lang="el-GR" sz="2400" dirty="0" smtClean="0"/>
              <a:t>ΤΕΣΣΕΡΑ</a:t>
            </a:r>
            <a:r>
              <a:rPr lang="en-GB" sz="2400" dirty="0" smtClean="0"/>
              <a:t>,</a:t>
            </a:r>
            <a:r>
              <a:rPr lang="el-GR" sz="2400" dirty="0" smtClean="0"/>
              <a:t> 1990.</a:t>
            </a:r>
          </a:p>
          <a:p>
            <a:pPr marL="0" indent="0">
              <a:spcBef>
                <a:spcPts val="1200"/>
              </a:spcBef>
              <a:spcAft>
                <a:spcPts val="600"/>
              </a:spcAft>
              <a:buNone/>
            </a:pPr>
            <a:r>
              <a:rPr lang="el-GR" sz="2400" b="1" dirty="0" smtClean="0"/>
              <a:t>Θέμα: </a:t>
            </a:r>
            <a:r>
              <a:rPr lang="el-GR" sz="2400" dirty="0"/>
              <a:t>Βιβλία σε περίεργα </a:t>
            </a:r>
            <a:r>
              <a:rPr lang="el-GR" sz="2400" dirty="0" smtClean="0"/>
              <a:t>σχήματα.</a:t>
            </a:r>
            <a:r>
              <a:rPr lang="en-GB" sz="2400" dirty="0" smtClean="0"/>
              <a:t> </a:t>
            </a:r>
            <a:r>
              <a:rPr lang="el-GR" sz="2400" dirty="0" smtClean="0"/>
              <a:t>Το </a:t>
            </a:r>
            <a:r>
              <a:rPr lang="el-GR" sz="2400" dirty="0"/>
              <a:t>σχήμα του βιβλίου αντιστοιχεί στο σχήμα του πρωταγωνιστή</a:t>
            </a:r>
          </a:p>
          <a:p>
            <a:pPr marL="0" indent="0">
              <a:spcBef>
                <a:spcPts val="1200"/>
              </a:spcBef>
              <a:spcAft>
                <a:spcPts val="600"/>
              </a:spcAft>
              <a:buNone/>
            </a:pPr>
            <a:endParaRPr lang="en-GB" sz="2400" dirty="0"/>
          </a:p>
        </p:txBody>
      </p:sp>
      <p:sp>
        <p:nvSpPr>
          <p:cNvPr id="5" name="TextBox 4"/>
          <p:cNvSpPr txBox="1"/>
          <p:nvPr/>
        </p:nvSpPr>
        <p:spPr>
          <a:xfrm>
            <a:off x="5684003" y="5589240"/>
            <a:ext cx="472173" cy="360040"/>
          </a:xfrm>
          <a:prstGeom prst="rect">
            <a:avLst/>
          </a:prstGeom>
        </p:spPr>
        <p:txBody>
          <a:bodyPr vert="horz" wrap="square" lIns="91440" tIns="45720" rIns="91440" bIns="45720" rtlCol="0" anchor="ctr">
            <a:noAutofit/>
          </a:bodyPr>
          <a:lstStyle/>
          <a:p>
            <a:pPr algn="r"/>
            <a:r>
              <a:rPr lang="el-GR" b="1" dirty="0" smtClean="0">
                <a:latin typeface="+mj-lt"/>
              </a:rPr>
              <a:t>[1]</a:t>
            </a:r>
          </a:p>
        </p:txBody>
      </p:sp>
      <p:pic>
        <p:nvPicPr>
          <p:cNvPr id="11" name="4 - Θέση περιεχομένου" descr="Εξώφυλλο"/>
          <p:cNvPicPr>
            <a:picLocks noGrp="1" noChangeAspect="1"/>
          </p:cNvPicPr>
          <p:nvPr>
            <p:ph sz="half" idx="2"/>
          </p:nvPr>
        </p:nvPicPr>
        <p:blipFill>
          <a:blip r:embed="rId3"/>
          <a:stretch>
            <a:fillRect/>
          </a:stretch>
        </p:blipFill>
        <p:spPr>
          <a:xfrm>
            <a:off x="6444208" y="1628800"/>
            <a:ext cx="1947540" cy="4356100"/>
          </a:xfrm>
          <a:prstGeom prst="rect">
            <a:avLst/>
          </a:prstGeom>
        </p:spPr>
      </p:pic>
    </p:spTree>
    <p:custDataLst>
      <p:tags r:id="rId1"/>
    </p:custDataLst>
    <p:extLst>
      <p:ext uri="{BB962C8B-B14F-4D97-AF65-F5344CB8AC3E}">
        <p14:creationId xmlns:p14="http://schemas.microsoft.com/office/powerpoint/2010/main" val="12355946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Λίγα λόγια για το </a:t>
            </a:r>
            <a:r>
              <a:rPr lang="el-GR" dirty="0" smtClean="0"/>
              <a:t>βιβλίο</a:t>
            </a:r>
            <a:endParaRPr lang="el-GR" dirty="0"/>
          </a:p>
        </p:txBody>
      </p:sp>
      <p:sp>
        <p:nvSpPr>
          <p:cNvPr id="3" name="Content Placeholder 2"/>
          <p:cNvSpPr>
            <a:spLocks noGrp="1"/>
          </p:cNvSpPr>
          <p:nvPr>
            <p:ph idx="1"/>
          </p:nvPr>
        </p:nvSpPr>
        <p:spPr/>
        <p:txBody>
          <a:bodyPr>
            <a:normAutofit/>
          </a:bodyPr>
          <a:lstStyle/>
          <a:p>
            <a:pPr marL="0" indent="0">
              <a:buNone/>
            </a:pPr>
            <a:r>
              <a:rPr lang="el-GR" dirty="0"/>
              <a:t>Τα μακαρόνια δραπετεύουν από το στρατόπεδο που θα μαγειρεύονταν και αναζητούν έναν όμορφο τόπο για να ζήσουν ειρηνικά</a:t>
            </a:r>
            <a:r>
              <a:rPr lang="el-GR" dirty="0" smtClean="0"/>
              <a:t>.</a:t>
            </a:r>
          </a:p>
          <a:p>
            <a:pPr marL="0" indent="0">
              <a:buNone/>
            </a:pPr>
            <a:r>
              <a:rPr lang="el-GR" dirty="0" smtClean="0"/>
              <a:t> </a:t>
            </a:r>
            <a:r>
              <a:rPr lang="el-GR" dirty="0"/>
              <a:t>Όταν τον ανακαλύπτουν, φυτεύουν δέντρα και λουλούδια, χτίζουν </a:t>
            </a:r>
            <a:r>
              <a:rPr lang="el-GR" dirty="0" err="1"/>
              <a:t>μακαρονόσπιτα</a:t>
            </a:r>
            <a:r>
              <a:rPr lang="el-GR" dirty="0"/>
              <a:t> και ετοιμάζουν ένα μεγάλο πάρτι με καλεσμένους από όλα τα μέρη της γης</a:t>
            </a:r>
            <a:r>
              <a:rPr lang="el-GR" dirty="0" smtClean="0"/>
              <a:t>.</a:t>
            </a:r>
            <a:endParaRPr lang="el-GR" dirty="0"/>
          </a:p>
        </p:txBody>
      </p:sp>
    </p:spTree>
    <p:extLst>
      <p:ext uri="{BB962C8B-B14F-4D97-AF65-F5344CB8AC3E}">
        <p14:creationId xmlns:p14="http://schemas.microsoft.com/office/powerpoint/2010/main" val="3550381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Στόχος δραστηριότητας</a:t>
            </a:r>
            <a:r>
              <a:rPr lang="en-US" dirty="0" smtClean="0"/>
              <a:t>:</a:t>
            </a:r>
            <a:endParaRPr lang="el-GR" dirty="0"/>
          </a:p>
        </p:txBody>
      </p:sp>
      <p:pic>
        <p:nvPicPr>
          <p:cNvPr id="6" name="4 - Θέση περιεχομένου" descr="Εξώφυλλο"/>
          <p:cNvPicPr>
            <a:picLocks noGrp="1" noChangeAspect="1"/>
          </p:cNvPicPr>
          <p:nvPr>
            <p:ph sz="half" idx="1"/>
          </p:nvPr>
        </p:nvPicPr>
        <p:blipFill>
          <a:blip r:embed="rId3"/>
          <a:stretch>
            <a:fillRect/>
          </a:stretch>
        </p:blipFill>
        <p:spPr>
          <a:xfrm>
            <a:off x="683568" y="1700808"/>
            <a:ext cx="1587500" cy="4356100"/>
          </a:xfrm>
          <a:prstGeom prst="rect">
            <a:avLst/>
          </a:prstGeom>
        </p:spPr>
      </p:pic>
      <p:sp>
        <p:nvSpPr>
          <p:cNvPr id="7" name="Content Placeholder 6"/>
          <p:cNvSpPr>
            <a:spLocks noGrp="1"/>
          </p:cNvSpPr>
          <p:nvPr>
            <p:ph sz="half" idx="2"/>
          </p:nvPr>
        </p:nvSpPr>
        <p:spPr>
          <a:xfrm>
            <a:off x="2555776" y="1600200"/>
            <a:ext cx="6131024" cy="4525963"/>
          </a:xfrm>
        </p:spPr>
        <p:txBody>
          <a:bodyPr>
            <a:normAutofit/>
          </a:bodyPr>
          <a:lstStyle/>
          <a:p>
            <a:pPr marL="0" indent="0">
              <a:buNone/>
            </a:pPr>
            <a:r>
              <a:rPr lang="el-GR" dirty="0" smtClean="0"/>
              <a:t>Η </a:t>
            </a:r>
            <a:r>
              <a:rPr lang="el-GR" dirty="0"/>
              <a:t>επιλογή του βιβλίου «Μακαρόνια»</a:t>
            </a:r>
            <a:r>
              <a:rPr lang="en-US" dirty="0"/>
              <a:t> </a:t>
            </a:r>
            <a:r>
              <a:rPr lang="el-GR" dirty="0"/>
              <a:t>έγινε με στόχο την ευαισθητοποίηση των παιδιών στο σχήμα του βιβλίου, που μιμείται εκείνο των πρωταγωνιστών του. Μια ιστορία για μακαρόνια-σπαγγέτι φιλοξενείται σε ένα ψιλόλιγνο βιβλίο. </a:t>
            </a:r>
          </a:p>
          <a:p>
            <a:endParaRPr lang="el-GR" dirty="0"/>
          </a:p>
        </p:txBody>
      </p:sp>
      <p:sp>
        <p:nvSpPr>
          <p:cNvPr id="8" name="TextBox 7"/>
          <p:cNvSpPr txBox="1"/>
          <p:nvPr/>
        </p:nvSpPr>
        <p:spPr>
          <a:xfrm>
            <a:off x="2339752" y="5589240"/>
            <a:ext cx="472173" cy="360040"/>
          </a:xfrm>
          <a:prstGeom prst="rect">
            <a:avLst/>
          </a:prstGeom>
        </p:spPr>
        <p:txBody>
          <a:bodyPr vert="horz" wrap="square" lIns="91440" tIns="45720" rIns="91440" bIns="45720" rtlCol="0" anchor="ctr">
            <a:noAutofit/>
          </a:bodyPr>
          <a:lstStyle/>
          <a:p>
            <a:pPr algn="r"/>
            <a:r>
              <a:rPr lang="el-GR" b="1" dirty="0" smtClean="0">
                <a:latin typeface="+mj-lt"/>
              </a:rPr>
              <a:t>[1]</a:t>
            </a:r>
          </a:p>
        </p:txBody>
      </p:sp>
    </p:spTree>
    <p:custDataLst>
      <p:tags r:id="rId1"/>
    </p:custDataLst>
    <p:extLst>
      <p:ext uri="{BB962C8B-B14F-4D97-AF65-F5344CB8AC3E}">
        <p14:creationId xmlns:p14="http://schemas.microsoft.com/office/powerpoint/2010/main" val="25402427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Ανάγνωση του βιβλίου</a:t>
            </a:r>
            <a:endParaRPr lang="el-GR" dirty="0"/>
          </a:p>
        </p:txBody>
      </p:sp>
      <p:sp>
        <p:nvSpPr>
          <p:cNvPr id="3" name="2 - Θέση περιεχομένου"/>
          <p:cNvSpPr>
            <a:spLocks noGrp="1"/>
          </p:cNvSpPr>
          <p:nvPr>
            <p:ph sz="half" idx="1"/>
          </p:nvPr>
        </p:nvSpPr>
        <p:spPr>
          <a:xfrm>
            <a:off x="457200" y="1600200"/>
            <a:ext cx="5338936" cy="4525963"/>
          </a:xfrm>
        </p:spPr>
        <p:txBody>
          <a:bodyPr>
            <a:noAutofit/>
          </a:bodyPr>
          <a:lstStyle/>
          <a:p>
            <a:pPr marL="0" indent="0">
              <a:buNone/>
            </a:pPr>
            <a:r>
              <a:rPr lang="el-GR" sz="2400" dirty="0" smtClean="0"/>
              <a:t> Διαβάσαμε το βιβλίο «Μακαρόνια»</a:t>
            </a:r>
            <a:r>
              <a:rPr lang="en-US" sz="2400" dirty="0" smtClean="0"/>
              <a:t> </a:t>
            </a:r>
            <a:r>
              <a:rPr lang="el-GR" sz="2400" dirty="0" smtClean="0"/>
              <a:t>και προσπαθήσαμε να εξηγήσουμε το σχήμα του.</a:t>
            </a:r>
            <a:r>
              <a:rPr lang="el-GR" sz="2400" dirty="0"/>
              <a:t> </a:t>
            </a:r>
            <a:r>
              <a:rPr lang="el-GR" sz="2400" dirty="0" smtClean="0"/>
              <a:t>Συζητήσαμε </a:t>
            </a:r>
            <a:r>
              <a:rPr lang="el-GR" sz="2400" dirty="0"/>
              <a:t>πάνω σε υποθετικές καταστάσεις:</a:t>
            </a:r>
          </a:p>
          <a:p>
            <a:r>
              <a:rPr lang="el-GR" sz="2400" dirty="0" smtClean="0"/>
              <a:t>Πώς </a:t>
            </a:r>
            <a:r>
              <a:rPr lang="el-GR" sz="2400" dirty="0"/>
              <a:t>φαντάζεστε έναν κόσμο από μακαρόνια; </a:t>
            </a:r>
          </a:p>
          <a:p>
            <a:r>
              <a:rPr lang="el-GR" sz="2400" dirty="0" smtClean="0"/>
              <a:t>Εάν </a:t>
            </a:r>
            <a:r>
              <a:rPr lang="el-GR" sz="2400" dirty="0"/>
              <a:t>εσείς ήσασταν </a:t>
            </a:r>
            <a:r>
              <a:rPr lang="el-GR" sz="2400" dirty="0" smtClean="0"/>
              <a:t>μακαρόνια, </a:t>
            </a:r>
            <a:r>
              <a:rPr lang="el-GR" sz="2400" dirty="0"/>
              <a:t>τι μακαρόνια θα θέλατε να είστε; </a:t>
            </a:r>
          </a:p>
          <a:p>
            <a:r>
              <a:rPr lang="el-GR" sz="2400" dirty="0" smtClean="0"/>
              <a:t>Και </a:t>
            </a:r>
            <a:r>
              <a:rPr lang="el-GR" sz="2400" dirty="0"/>
              <a:t>η απάντηση</a:t>
            </a:r>
            <a:r>
              <a:rPr lang="el-GR" sz="2400" dirty="0" smtClean="0"/>
              <a:t>: «</a:t>
            </a:r>
            <a:r>
              <a:rPr lang="el-GR" sz="2400" dirty="0"/>
              <a:t>θα ήθελα να είμαι ένα σιδερένιο κανελόνι για να μην μπορεί να με φάει κανείς».  </a:t>
            </a:r>
            <a:endParaRPr lang="en-GB" sz="2400" dirty="0"/>
          </a:p>
          <a:p>
            <a:pPr>
              <a:buNone/>
            </a:pPr>
            <a:endParaRPr lang="en-GB" sz="2400" dirty="0" smtClean="0"/>
          </a:p>
          <a:p>
            <a:endParaRPr lang="el-GR" sz="2400" dirty="0" smtClean="0"/>
          </a:p>
          <a:p>
            <a:pPr>
              <a:buNone/>
            </a:pPr>
            <a:endParaRPr lang="el-GR" sz="2400" dirty="0"/>
          </a:p>
        </p:txBody>
      </p:sp>
      <p:pic>
        <p:nvPicPr>
          <p:cNvPr id="7" name="Picture 2" descr="Η νηπιαγωγός διαβάζει το βιβλίο"/>
          <p:cNvPicPr>
            <a:picLocks noGrp="1" noChangeAspect="1" noChangeArrowheads="1"/>
          </p:cNvPicPr>
          <p:nvPr>
            <p:ph sz="half" idx="2"/>
          </p:nvPr>
        </p:nvPicPr>
        <p:blipFill rotWithShape="1">
          <a:blip r:embed="rId2" cstate="print"/>
          <a:srcRect l="19092" t="27512" r="25757" b="22376"/>
          <a:stretch/>
        </p:blipFill>
        <p:spPr bwMode="auto">
          <a:xfrm>
            <a:off x="5940152" y="1700808"/>
            <a:ext cx="2597057" cy="4226361"/>
          </a:xfrm>
          <a:prstGeom prst="rect">
            <a:avLst/>
          </a:prstGeom>
          <a:noFill/>
        </p:spPr>
      </p:pic>
    </p:spTree>
    <p:extLst>
      <p:ext uri="{BB962C8B-B14F-4D97-AF65-F5344CB8AC3E}">
        <p14:creationId xmlns:p14="http://schemas.microsoft.com/office/powerpoint/2010/main" val="23229105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a:t>
            </a:r>
            <a:r>
              <a:rPr lang="el-GR" dirty="0" err="1" smtClean="0"/>
              <a:t>Μακαρονούπολη</a:t>
            </a:r>
            <a:r>
              <a:rPr lang="el-GR" dirty="0" smtClean="0"/>
              <a:t> (1/2)</a:t>
            </a:r>
            <a:endParaRPr lang="el-GR" dirty="0"/>
          </a:p>
        </p:txBody>
      </p:sp>
      <p:sp>
        <p:nvSpPr>
          <p:cNvPr id="3" name="2 - Θέση περιεχομένου"/>
          <p:cNvSpPr>
            <a:spLocks noGrp="1"/>
          </p:cNvSpPr>
          <p:nvPr>
            <p:ph sz="half" idx="1"/>
          </p:nvPr>
        </p:nvSpPr>
        <p:spPr/>
        <p:txBody>
          <a:bodyPr>
            <a:noAutofit/>
          </a:bodyPr>
          <a:lstStyle/>
          <a:p>
            <a:pPr marL="0" indent="0">
              <a:buNone/>
            </a:pPr>
            <a:r>
              <a:rPr lang="el-GR" dirty="0" smtClean="0"/>
              <a:t>Τα παιδιά εμπνέονται από το βιβλίο και φτιάχνουν τη δική τους </a:t>
            </a:r>
            <a:r>
              <a:rPr lang="el-GR" dirty="0" err="1" smtClean="0"/>
              <a:t>Μακαρονούπολη</a:t>
            </a:r>
            <a:r>
              <a:rPr lang="el-GR" dirty="0" smtClean="0"/>
              <a:t>. </a:t>
            </a:r>
          </a:p>
          <a:p>
            <a:pPr marL="0" indent="0">
              <a:buNone/>
            </a:pPr>
            <a:r>
              <a:rPr lang="el-GR" dirty="0" smtClean="0"/>
              <a:t>Εκτός από σπαγγέτι υπάρχουν και άλλα είδη ζυμαρικών. Καθένα ζει σε διαφορετικό σπίτι. </a:t>
            </a:r>
            <a:endParaRPr lang="el-GR" dirty="0"/>
          </a:p>
        </p:txBody>
      </p:sp>
      <p:pic>
        <p:nvPicPr>
          <p:cNvPr id="8" name="Picture 2" descr="[DECORATIVE]"/>
          <p:cNvPicPr>
            <a:picLocks noGrp="1" noChangeAspect="1" noChangeArrowheads="1"/>
          </p:cNvPicPr>
          <p:nvPr>
            <p:ph sz="half" idx="2"/>
          </p:nvPr>
        </p:nvPicPr>
        <p:blipFill rotWithShape="1">
          <a:blip r:embed="rId2"/>
          <a:srcRect l="24947" r="15514"/>
          <a:stretch/>
        </p:blipFill>
        <p:spPr bwMode="auto">
          <a:xfrm>
            <a:off x="4644008" y="1700808"/>
            <a:ext cx="4038600" cy="3808437"/>
          </a:xfrm>
          <a:prstGeom prst="rect">
            <a:avLst/>
          </a:prstGeom>
          <a:noFill/>
        </p:spPr>
      </p:pic>
    </p:spTree>
    <p:extLst>
      <p:ext uri="{BB962C8B-B14F-4D97-AF65-F5344CB8AC3E}">
        <p14:creationId xmlns:p14="http://schemas.microsoft.com/office/powerpoint/2010/main" val="6078499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Μακαρονούπολη"/>
          <p:cNvPicPr>
            <a:picLocks noGrp="1" noChangeAspect="1" noChangeArrowheads="1"/>
          </p:cNvPicPr>
          <p:nvPr>
            <p:ph idx="1"/>
          </p:nvPr>
        </p:nvPicPr>
        <p:blipFill rotWithShape="1">
          <a:blip r:embed="rId2"/>
          <a:srcRect l="10226" r="8362"/>
          <a:stretch/>
        </p:blipFill>
        <p:spPr bwMode="auto">
          <a:xfrm>
            <a:off x="3707904" y="1844824"/>
            <a:ext cx="4802870" cy="3312368"/>
          </a:xfrm>
          <a:prstGeom prst="rect">
            <a:avLst/>
          </a:prstGeom>
          <a:noFill/>
        </p:spPr>
      </p:pic>
      <p:sp>
        <p:nvSpPr>
          <p:cNvPr id="4" name="Text Placeholder 3"/>
          <p:cNvSpPr>
            <a:spLocks noGrp="1"/>
          </p:cNvSpPr>
          <p:nvPr>
            <p:ph type="body" sz="half" idx="2"/>
          </p:nvPr>
        </p:nvSpPr>
        <p:spPr/>
        <p:txBody>
          <a:bodyPr>
            <a:noAutofit/>
          </a:bodyPr>
          <a:lstStyle/>
          <a:p>
            <a:r>
              <a:rPr lang="el-GR" sz="2400" dirty="0"/>
              <a:t>Ακόμη σκεφτήκαμε να κατασκευάσουμε  </a:t>
            </a:r>
            <a:r>
              <a:rPr lang="el-GR" sz="2400" dirty="0" err="1"/>
              <a:t>μακαρονοαεροπλάνα</a:t>
            </a:r>
            <a:r>
              <a:rPr lang="el-GR" sz="2400" dirty="0"/>
              <a:t>, </a:t>
            </a:r>
            <a:r>
              <a:rPr lang="el-GR" sz="2400" dirty="0" err="1"/>
              <a:t>μακαρονοτρένα</a:t>
            </a:r>
            <a:r>
              <a:rPr lang="el-GR" sz="2400" dirty="0"/>
              <a:t> και </a:t>
            </a:r>
            <a:r>
              <a:rPr lang="el-GR" sz="2400" dirty="0" err="1"/>
              <a:t>μακαρονόπλοια</a:t>
            </a:r>
            <a:r>
              <a:rPr lang="el-GR" sz="2400" dirty="0"/>
              <a:t>. Ο ήλιος μας δεν θα ήταν ένας συνηθισμένος ήλιος αλλά ένας στρογγυλός ήλιος </a:t>
            </a:r>
            <a:r>
              <a:rPr lang="el-GR" sz="2400" dirty="0" err="1"/>
              <a:t>τορτελίνι</a:t>
            </a:r>
            <a:r>
              <a:rPr lang="el-GR" sz="2400" dirty="0"/>
              <a:t>.  </a:t>
            </a:r>
          </a:p>
          <a:p>
            <a:endParaRPr lang="el-GR" sz="2400" dirty="0"/>
          </a:p>
        </p:txBody>
      </p:sp>
      <p:sp>
        <p:nvSpPr>
          <p:cNvPr id="5" name="1 - Τίτλος"/>
          <p:cNvSpPr>
            <a:spLocks noGrp="1"/>
          </p:cNvSpPr>
          <p:nvPr>
            <p:ph type="title"/>
          </p:nvPr>
        </p:nvSpPr>
        <p:spPr/>
        <p:txBody>
          <a:bodyPr/>
          <a:lstStyle/>
          <a:p>
            <a:r>
              <a:rPr lang="el-GR" dirty="0" smtClean="0"/>
              <a:t>Η </a:t>
            </a:r>
            <a:r>
              <a:rPr lang="el-GR" dirty="0" err="1" smtClean="0"/>
              <a:t>Μακαρονούπολη</a:t>
            </a:r>
            <a:r>
              <a:rPr lang="el-GR" dirty="0" smtClean="0"/>
              <a:t> (2/2)</a:t>
            </a:r>
            <a:endParaRPr lang="el-GR" dirty="0"/>
          </a:p>
        </p:txBody>
      </p:sp>
    </p:spTree>
    <p:extLst>
      <p:ext uri="{BB962C8B-B14F-4D97-AF65-F5344CB8AC3E}">
        <p14:creationId xmlns:p14="http://schemas.microsoft.com/office/powerpoint/2010/main" val="31543067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 Τίτλος"/>
          <p:cNvSpPr>
            <a:spLocks noGrp="1"/>
          </p:cNvSpPr>
          <p:nvPr>
            <p:ph type="title"/>
          </p:nvPr>
        </p:nvSpPr>
        <p:spPr/>
        <p:txBody>
          <a:bodyPr/>
          <a:lstStyle/>
          <a:p>
            <a:r>
              <a:rPr lang="el-GR" dirty="0" smtClean="0"/>
              <a:t>Τα </a:t>
            </a:r>
            <a:r>
              <a:rPr lang="el-GR" dirty="0" err="1" smtClean="0"/>
              <a:t>μακαρονοβιβλία</a:t>
            </a:r>
            <a:r>
              <a:rPr lang="el-GR" dirty="0" smtClean="0"/>
              <a:t> μας (1/5)</a:t>
            </a:r>
            <a:endParaRPr lang="el-GR" dirty="0"/>
          </a:p>
        </p:txBody>
      </p:sp>
      <p:sp>
        <p:nvSpPr>
          <p:cNvPr id="3" name="2 - Θέση περιεχομένου"/>
          <p:cNvSpPr>
            <a:spLocks noGrp="1"/>
          </p:cNvSpPr>
          <p:nvPr>
            <p:ph sz="half" idx="1"/>
          </p:nvPr>
        </p:nvSpPr>
        <p:spPr/>
        <p:txBody>
          <a:bodyPr>
            <a:noAutofit/>
          </a:bodyPr>
          <a:lstStyle/>
          <a:p>
            <a:pPr marL="0" indent="0">
              <a:spcBef>
                <a:spcPts val="600"/>
              </a:spcBef>
              <a:buNone/>
            </a:pPr>
            <a:r>
              <a:rPr lang="el-GR" sz="2700" dirty="0" smtClean="0"/>
              <a:t>Κάθε μακαρόνι, κάτοικος της πόλης μας θέλει τη δική του ιστορία και το δικό του βιβλίο. Ποιο σχήμα ταιριάζει στο καθένα από αυτά; Ας δημιουργήσουμε τα εξώφυλλα. Τα παιδιά ξαναρίχνονται στη δουλειά.  </a:t>
            </a:r>
            <a:endParaRPr lang="el-GR" sz="2700" dirty="0"/>
          </a:p>
        </p:txBody>
      </p:sp>
      <p:pic>
        <p:nvPicPr>
          <p:cNvPr id="6" name="Picture 2" descr="Μακαρόνι κάτοικος"/>
          <p:cNvPicPr>
            <a:picLocks noGrp="1" noChangeAspect="1" noChangeArrowheads="1"/>
          </p:cNvPicPr>
          <p:nvPr>
            <p:ph sz="half" idx="2"/>
          </p:nvPr>
        </p:nvPicPr>
        <p:blipFill rotWithShape="1">
          <a:blip r:embed="rId2"/>
          <a:srcRect l="25196" r="20378" b="5854"/>
          <a:stretch/>
        </p:blipFill>
        <p:spPr bwMode="auto">
          <a:xfrm>
            <a:off x="4648200" y="1902018"/>
            <a:ext cx="4038600" cy="3922327"/>
          </a:xfrm>
          <a:prstGeom prst="rect">
            <a:avLst/>
          </a:prstGeom>
          <a:noFill/>
        </p:spPr>
      </p:pic>
    </p:spTree>
    <p:extLst>
      <p:ext uri="{BB962C8B-B14F-4D97-AF65-F5344CB8AC3E}">
        <p14:creationId xmlns:p14="http://schemas.microsoft.com/office/powerpoint/2010/main" val="33394395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dirty="0"/>
              <a:t>Τα </a:t>
            </a:r>
            <a:r>
              <a:rPr lang="el-GR" dirty="0" err="1"/>
              <a:t>μακαρονοβιβλία</a:t>
            </a:r>
            <a:r>
              <a:rPr lang="el-GR" dirty="0"/>
              <a:t> μας </a:t>
            </a:r>
            <a:r>
              <a:rPr lang="el-GR" dirty="0" smtClean="0"/>
              <a:t>(2/5</a:t>
            </a:r>
            <a:r>
              <a:rPr lang="el-GR" dirty="0"/>
              <a:t>)</a:t>
            </a:r>
          </a:p>
        </p:txBody>
      </p:sp>
      <p:sp>
        <p:nvSpPr>
          <p:cNvPr id="3" name="2 - Θέση κειμένου"/>
          <p:cNvSpPr>
            <a:spLocks noGrp="1"/>
          </p:cNvSpPr>
          <p:nvPr>
            <p:ph sz="half" idx="1"/>
          </p:nvPr>
        </p:nvSpPr>
        <p:spPr>
          <a:xfrm>
            <a:off x="457200" y="1600200"/>
            <a:ext cx="3970784" cy="4525963"/>
          </a:xfrm>
        </p:spPr>
        <p:txBody>
          <a:bodyPr>
            <a:noAutofit/>
          </a:bodyPr>
          <a:lstStyle/>
          <a:p>
            <a:pPr marL="0" indent="0">
              <a:buNone/>
            </a:pPr>
            <a:r>
              <a:rPr lang="el-GR" dirty="0" smtClean="0"/>
              <a:t>Το εξώφυλλο ενός βιβλίου με την ιστορία των μακαρονιών σε σχήμα φιογκάκι</a:t>
            </a:r>
            <a:r>
              <a:rPr lang="en-US" dirty="0" smtClean="0"/>
              <a:t>, </a:t>
            </a:r>
            <a:r>
              <a:rPr lang="el-GR" dirty="0" smtClean="0"/>
              <a:t>με τίτλο «Το Φιογκάκι τριγυρνάει» και το όνομα του </a:t>
            </a:r>
            <a:r>
              <a:rPr lang="en-US" dirty="0" smtClean="0"/>
              <a:t>“</a:t>
            </a:r>
            <a:r>
              <a:rPr lang="el-GR" dirty="0" smtClean="0"/>
              <a:t>συγγραφέα του</a:t>
            </a:r>
            <a:r>
              <a:rPr lang="en-US" dirty="0" smtClean="0"/>
              <a:t>”</a:t>
            </a:r>
            <a:r>
              <a:rPr lang="el-GR" dirty="0" smtClean="0"/>
              <a:t>.</a:t>
            </a:r>
            <a:endParaRPr lang="el-GR" dirty="0"/>
          </a:p>
          <a:p>
            <a:endParaRPr lang="el-GR" dirty="0"/>
          </a:p>
        </p:txBody>
      </p:sp>
      <p:pic>
        <p:nvPicPr>
          <p:cNvPr id="7" name="Picture 2" descr="Το Φιογκάκι τριγυρνάει"/>
          <p:cNvPicPr>
            <a:picLocks noGrp="1" noChangeAspect="1" noChangeArrowheads="1"/>
          </p:cNvPicPr>
          <p:nvPr>
            <p:ph sz="half" idx="2"/>
          </p:nvPr>
        </p:nvPicPr>
        <p:blipFill rotWithShape="1">
          <a:blip r:embed="rId2" cstate="print"/>
          <a:srcRect l="17477" r="20746" b="2390"/>
          <a:stretch/>
        </p:blipFill>
        <p:spPr bwMode="auto">
          <a:xfrm>
            <a:off x="4644008" y="1700808"/>
            <a:ext cx="3972196" cy="3695951"/>
          </a:xfrm>
          <a:prstGeom prst="rect">
            <a:avLst/>
          </a:prstGeom>
          <a:noFill/>
        </p:spPr>
      </p:pic>
    </p:spTree>
    <p:extLst>
      <p:ext uri="{BB962C8B-B14F-4D97-AF65-F5344CB8AC3E}">
        <p14:creationId xmlns:p14="http://schemas.microsoft.com/office/powerpoint/2010/main" val="60179474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3/12/2016 9:10:16 πμ"/>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42,10243,3,"/>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4,7,5,11,"/>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6,7,8,"/>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7,"/>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34818,34819,34820,6,"/>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11102023-A124-4945-83B8-675FD5EE3126}">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2845</TotalTime>
  <Words>710</Words>
  <Application>Microsoft Office PowerPoint</Application>
  <PresentationFormat>On-screen Show (4:3)</PresentationFormat>
  <Paragraphs>77</Paragraphs>
  <Slides>19</Slides>
  <Notes>8</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Θέμα του Office</vt:lpstr>
      <vt:lpstr>Το Εικονογραφημένο Βιβλίο στην Προσχολική Εκπαίδευση</vt:lpstr>
      <vt:lpstr>Διδακτική Πρακτική</vt:lpstr>
      <vt:lpstr>Λίγα λόγια για το βιβλίο</vt:lpstr>
      <vt:lpstr>Στόχος δραστηριότητας:</vt:lpstr>
      <vt:lpstr>Ανάγνωση του βιβλίου</vt:lpstr>
      <vt:lpstr>Η Μακαρονούπολη (1/2)</vt:lpstr>
      <vt:lpstr>Η Μακαρονούπολη (2/2)</vt:lpstr>
      <vt:lpstr>Τα μακαρονοβιβλία μας (1/5)</vt:lpstr>
      <vt:lpstr>Τα μακαρονοβιβλία μας (2/5)</vt:lpstr>
      <vt:lpstr>Τα μακαρονοβιβλία μας (3/5)</vt:lpstr>
      <vt:lpstr>Τα μακαρονοβιβλία μας (4/5)</vt:lpstr>
      <vt:lpstr>Τα μακαρονοβιβλία μας (5/5)</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«Πλατς!»</dc:title>
  <dc:subject>Το Εικονογραφημένο Βιβλίο στην Προσχολική Εκπαίδευση</dc:subject>
  <dc:creator>Αγγελική Γιαννικοπούλου</dc:creator>
  <cp:lastModifiedBy>takis81 mark</cp:lastModifiedBy>
  <cp:revision>317</cp:revision>
  <dcterms:created xsi:type="dcterms:W3CDTF">2012-09-06T09:03:05Z</dcterms:created>
  <dcterms:modified xsi:type="dcterms:W3CDTF">2016-12-13T07:16:23Z</dcterms:modified>
  <cp:category>Σχήμα Βιβλίου</cp:category>
</cp:coreProperties>
</file>