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6.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18"/>
  </p:notesMasterIdLst>
  <p:sldIdLst>
    <p:sldId id="331" r:id="rId3"/>
    <p:sldId id="371" r:id="rId4"/>
    <p:sldId id="378" r:id="rId5"/>
    <p:sldId id="373" r:id="rId6"/>
    <p:sldId id="374" r:id="rId7"/>
    <p:sldId id="375" r:id="rId8"/>
    <p:sldId id="376" r:id="rId9"/>
    <p:sldId id="377" r:id="rId10"/>
    <p:sldId id="290" r:id="rId11"/>
    <p:sldId id="295" r:id="rId12"/>
    <p:sldId id="299" r:id="rId13"/>
    <p:sldId id="332" r:id="rId14"/>
    <p:sldId id="333" r:id="rId15"/>
    <p:sldId id="334" r:id="rId16"/>
    <p:sldId id="293" r:id="rId17"/>
  </p:sldIdLst>
  <p:sldSz cx="9144000" cy="6858000" type="screen4x3"/>
  <p:notesSz cx="6858000" cy="9144000"/>
  <p:custDataLst>
    <p:tags r:id="rId19"/>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31"/>
            <p14:sldId id="371"/>
            <p14:sldId id="378"/>
            <p14:sldId id="373"/>
            <p14:sldId id="374"/>
            <p14:sldId id="375"/>
            <p14:sldId id="376"/>
            <p14:sldId id="377"/>
            <p14:sldId id="290"/>
            <p14:sldId id="295"/>
            <p14:sldId id="299"/>
            <p14:sldId id="332"/>
            <p14:sldId id="333"/>
            <p14:sldId id="334"/>
          </p14:sldIdLst>
        </p14:section>
        <p14:section name="Untitled Section" id="{0F1CB131-A6BD-43D0-B8D4-1F27CEF7A05E}">
          <p14:sldIdLst>
            <p14:sldId id="293"/>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77" autoAdjust="0"/>
    <p:restoredTop sz="99309" autoAdjust="0"/>
  </p:normalViewPr>
  <p:slideViewPr>
    <p:cSldViewPr>
      <p:cViewPr varScale="1">
        <p:scale>
          <a:sx n="56" d="100"/>
          <a:sy n="56" d="100"/>
        </p:scale>
        <p:origin x="-84" y="-4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13/12/2016</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n-US" altLang="en-US" smtClean="0">
              <a:solidFill>
                <a:srgbClr val="FF0000"/>
              </a:solidFill>
            </a:endParaRPr>
          </a:p>
        </p:txBody>
      </p:sp>
      <p:sp>
        <p:nvSpPr>
          <p:cNvPr id="1126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100EA80-8CC4-4187-A2BA-9FA8D171ECDD}" type="slidenum">
              <a:rPr lang="el-GR" altLang="en-US"/>
              <a:pPr fontAlgn="base">
                <a:spcBef>
                  <a:spcPct val="0"/>
                </a:spcBef>
                <a:spcAft>
                  <a:spcPct val="0"/>
                </a:spcAft>
              </a:pPr>
              <a:t>1</a:t>
            </a:fld>
            <a:endParaRPr lang="el-GR" altLang="en-US"/>
          </a:p>
        </p:txBody>
      </p:sp>
    </p:spTree>
    <p:extLst>
      <p:ext uri="{BB962C8B-B14F-4D97-AF65-F5344CB8AC3E}">
        <p14:creationId xmlns:p14="http://schemas.microsoft.com/office/powerpoint/2010/main" val="2901198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7220AF9-E629-48ED-BFC2-6E03C5A63111}" type="slidenum">
              <a:rPr lang="el-GR" altLang="en-US"/>
              <a:pPr fontAlgn="base">
                <a:spcBef>
                  <a:spcPct val="0"/>
                </a:spcBef>
                <a:spcAft>
                  <a:spcPct val="0"/>
                </a:spcAft>
              </a:pPr>
              <a:t>12</a:t>
            </a:fld>
            <a:endParaRPr lang="el-GR" altLang="en-US"/>
          </a:p>
        </p:txBody>
      </p:sp>
    </p:spTree>
    <p:extLst>
      <p:ext uri="{BB962C8B-B14F-4D97-AF65-F5344CB8AC3E}">
        <p14:creationId xmlns:p14="http://schemas.microsoft.com/office/powerpoint/2010/main" val="11715341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4F57B82-55D5-48B6-A7B9-861FC58016DE}" type="slidenum">
              <a:rPr lang="el-GR" altLang="en-US"/>
              <a:pPr fontAlgn="base">
                <a:spcBef>
                  <a:spcPct val="0"/>
                </a:spcBef>
                <a:spcAft>
                  <a:spcPct val="0"/>
                </a:spcAft>
              </a:pPr>
              <a:t>13</a:t>
            </a:fld>
            <a:endParaRPr lang="el-GR" altLang="en-US"/>
          </a:p>
        </p:txBody>
      </p:sp>
    </p:spTree>
    <p:extLst>
      <p:ext uri="{BB962C8B-B14F-4D97-AF65-F5344CB8AC3E}">
        <p14:creationId xmlns:p14="http://schemas.microsoft.com/office/powerpoint/2010/main" val="11509966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6550092-985A-4DAB-B8BD-652609C8C1CA}" type="slidenum">
              <a:rPr lang="el-GR" altLang="en-US"/>
              <a:pPr fontAlgn="base">
                <a:spcBef>
                  <a:spcPct val="0"/>
                </a:spcBef>
                <a:spcAft>
                  <a:spcPct val="0"/>
                </a:spcAft>
              </a:pPr>
              <a:t>14</a:t>
            </a:fld>
            <a:endParaRPr lang="el-GR" altLang="en-US"/>
          </a:p>
        </p:txBody>
      </p:sp>
    </p:spTree>
    <p:extLst>
      <p:ext uri="{BB962C8B-B14F-4D97-AF65-F5344CB8AC3E}">
        <p14:creationId xmlns:p14="http://schemas.microsoft.com/office/powerpoint/2010/main" val="3605764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45284EFB-FCA0-4D5E-A889-75A4E797D865}" type="slidenum">
              <a:rPr lang="el-GR" smtClean="0"/>
              <a:t>3</a:t>
            </a:fld>
            <a:endParaRPr lang="el-GR"/>
          </a:p>
        </p:txBody>
      </p:sp>
    </p:spTree>
    <p:extLst>
      <p:ext uri="{BB962C8B-B14F-4D97-AF65-F5344CB8AC3E}">
        <p14:creationId xmlns:p14="http://schemas.microsoft.com/office/powerpoint/2010/main" val="2312805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45284EFB-FCA0-4D5E-A889-75A4E797D865}" type="slidenum">
              <a:rPr lang="el-GR" smtClean="0"/>
              <a:t>4</a:t>
            </a:fld>
            <a:endParaRPr lang="el-GR"/>
          </a:p>
        </p:txBody>
      </p:sp>
    </p:spTree>
    <p:extLst>
      <p:ext uri="{BB962C8B-B14F-4D97-AF65-F5344CB8AC3E}">
        <p14:creationId xmlns:p14="http://schemas.microsoft.com/office/powerpoint/2010/main" val="2312805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45284EFB-FCA0-4D5E-A889-75A4E797D865}" type="slidenum">
              <a:rPr lang="el-GR" smtClean="0"/>
              <a:t>5</a:t>
            </a:fld>
            <a:endParaRPr lang="el-GR"/>
          </a:p>
        </p:txBody>
      </p:sp>
    </p:spTree>
    <p:extLst>
      <p:ext uri="{BB962C8B-B14F-4D97-AF65-F5344CB8AC3E}">
        <p14:creationId xmlns:p14="http://schemas.microsoft.com/office/powerpoint/2010/main" val="1724094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45284EFB-FCA0-4D5E-A889-75A4E797D865}" type="slidenum">
              <a:rPr lang="el-GR" smtClean="0"/>
              <a:t>6</a:t>
            </a:fld>
            <a:endParaRPr lang="el-GR"/>
          </a:p>
        </p:txBody>
      </p:sp>
    </p:spTree>
    <p:extLst>
      <p:ext uri="{BB962C8B-B14F-4D97-AF65-F5344CB8AC3E}">
        <p14:creationId xmlns:p14="http://schemas.microsoft.com/office/powerpoint/2010/main" val="1850744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45284EFB-FCA0-4D5E-A889-75A4E797D865}" type="slidenum">
              <a:rPr lang="el-GR" smtClean="0"/>
              <a:t>7</a:t>
            </a:fld>
            <a:endParaRPr lang="el-GR"/>
          </a:p>
        </p:txBody>
      </p:sp>
    </p:spTree>
    <p:extLst>
      <p:ext uri="{BB962C8B-B14F-4D97-AF65-F5344CB8AC3E}">
        <p14:creationId xmlns:p14="http://schemas.microsoft.com/office/powerpoint/2010/main" val="845157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45284EFB-FCA0-4D5E-A889-75A4E797D865}" type="slidenum">
              <a:rPr lang="el-GR" smtClean="0"/>
              <a:t>8</a:t>
            </a:fld>
            <a:endParaRPr lang="el-GR"/>
          </a:p>
        </p:txBody>
      </p:sp>
    </p:spTree>
    <p:extLst>
      <p:ext uri="{BB962C8B-B14F-4D97-AF65-F5344CB8AC3E}">
        <p14:creationId xmlns:p14="http://schemas.microsoft.com/office/powerpoint/2010/main" val="1122463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2749721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Το Σχήμα του Βιβλίου</a:t>
            </a:r>
            <a:endParaRPr lang="el-GR" sz="1000" dirty="0" smtClean="0">
              <a:solidFill>
                <a:srgbClr val="5075BC"/>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Το Σχήμα του Βιβλίου</a:t>
            </a:r>
            <a:endParaRPr lang="el-GR" sz="1000" dirty="0" smtClean="0">
              <a:solidFill>
                <a:srgbClr val="5075BC"/>
              </a:solidFill>
            </a:endParaRPr>
          </a:p>
        </p:txBody>
      </p:sp>
      <p:pic>
        <p:nvPicPr>
          <p:cNvPr id="6" name="Picture 5" descr="[DECORATIV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Το Σχήμα του Βιβλίου</a:t>
            </a:r>
            <a:endParaRPr lang="el-GR" sz="1000" dirty="0" smtClean="0">
              <a:solidFill>
                <a:srgbClr val="5075BC"/>
              </a:solidFill>
            </a:endParaRPr>
          </a:p>
        </p:txBody>
      </p:sp>
      <p:pic>
        <p:nvPicPr>
          <p:cNvPr id="7" name="Picture 6" descr="[DECORATIV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Το Σχήμα του Βιβλίου</a:t>
            </a:r>
            <a:endParaRPr lang="el-GR" sz="1000" dirty="0" smtClean="0">
              <a:solidFill>
                <a:srgbClr val="5075BC"/>
              </a:solidFill>
            </a:endParaRPr>
          </a:p>
        </p:txBody>
      </p:sp>
      <p:pic>
        <p:nvPicPr>
          <p:cNvPr id="9" name="Picture 8" descr="[DECORATIV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Το Σχήμα του Βιβλίου</a:t>
            </a:r>
            <a:endParaRPr lang="el-GR" sz="1000" dirty="0" smtClean="0">
              <a:solidFill>
                <a:srgbClr val="5075BC"/>
              </a:solidFill>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Το Σχήμα του Βιβλίου</a:t>
            </a:r>
            <a:endParaRPr lang="el-GR" sz="1000" dirty="0" smtClean="0">
              <a:solidFill>
                <a:srgbClr val="5075BC"/>
              </a:solidFill>
            </a:endParaRPr>
          </a:p>
        </p:txBody>
      </p:sp>
      <p:pic>
        <p:nvPicPr>
          <p:cNvPr id="8" name="Picture 7" descr="[DECORATIV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Το Σχήμα του Βιβλίου</a:t>
            </a:r>
            <a:endParaRPr lang="el-GR" sz="1000" dirty="0" smtClean="0">
              <a:solidFill>
                <a:srgbClr val="5075BC"/>
              </a:solidFill>
            </a:endParaRPr>
          </a:p>
        </p:txBody>
      </p:sp>
      <p:pic>
        <p:nvPicPr>
          <p:cNvPr id="7" name="Picture 6" descr="[DECORATIV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opencourses.uoa.gr/courses/ECD5/"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9.png"/><Relationship Id="rId4" Type="http://schemas.openxmlformats.org/officeDocument/2006/relationships/hyperlink" Target="%5b1%5d%20http:/creativecommons.org/licenses/by-nc-sa/4.0/"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4.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Λογότυπο Εθνικόν και Καποδιστριακόν Πανεπιστήμιον Αθηνών"/>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388" y="404813"/>
            <a:ext cx="414813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Τίτλος 1"/>
          <p:cNvSpPr>
            <a:spLocks noGrp="1"/>
          </p:cNvSpPr>
          <p:nvPr>
            <p:ph type="ctrTitle"/>
          </p:nvPr>
        </p:nvSpPr>
        <p:spPr>
          <a:xfrm>
            <a:off x="685800" y="2006600"/>
            <a:ext cx="7772400" cy="1470025"/>
          </a:xfrm>
        </p:spPr>
        <p:txBody>
          <a:bodyPr/>
          <a:lstStyle/>
          <a:p>
            <a:r>
              <a:rPr lang="el-GR" altLang="en-US" sz="4000" dirty="0" smtClean="0"/>
              <a:t>Το Εικονογραφημένο Βιβλίο στην Προσχολική Εκπαίδευση</a:t>
            </a:r>
            <a:endParaRPr lang="el-GR" altLang="en-US" sz="4000" dirty="0" smtClean="0">
              <a:solidFill>
                <a:srgbClr val="5075BC"/>
              </a:solidFill>
            </a:endParaRPr>
          </a:p>
        </p:txBody>
      </p:sp>
      <p:sp>
        <p:nvSpPr>
          <p:cNvPr id="3" name="Υπότιτλος 2"/>
          <p:cNvSpPr>
            <a:spLocks noGrp="1"/>
          </p:cNvSpPr>
          <p:nvPr>
            <p:ph type="subTitle" idx="1"/>
          </p:nvPr>
        </p:nvSpPr>
        <p:spPr>
          <a:xfrm>
            <a:off x="684213" y="3384550"/>
            <a:ext cx="7775575" cy="1752600"/>
          </a:xfrm>
        </p:spPr>
        <p:txBody>
          <a:bodyPr rtlCol="0">
            <a:noAutofit/>
          </a:bodyPr>
          <a:lstStyle/>
          <a:p>
            <a:pPr fontAlgn="auto">
              <a:spcAft>
                <a:spcPts val="0"/>
              </a:spcAft>
              <a:defRPr/>
            </a:pPr>
            <a:r>
              <a:rPr lang="el-GR" sz="2800" dirty="0" smtClean="0">
                <a:solidFill>
                  <a:srgbClr val="5075BC"/>
                </a:solidFill>
                <a:latin typeface="+mj-lt"/>
                <a:ea typeface="+mj-ea"/>
                <a:cs typeface="+mj-cs"/>
              </a:rPr>
              <a:t>Ενότητα </a:t>
            </a:r>
            <a:r>
              <a:rPr lang="el-GR" sz="2800" dirty="0" smtClean="0">
                <a:solidFill>
                  <a:srgbClr val="5075BC"/>
                </a:solidFill>
                <a:latin typeface="+mj-lt"/>
                <a:ea typeface="+mj-ea"/>
                <a:cs typeface="+mj-cs"/>
              </a:rPr>
              <a:t>3.</a:t>
            </a:r>
            <a:r>
              <a:rPr lang="en-GB" sz="2800" dirty="0">
                <a:solidFill>
                  <a:srgbClr val="5075BC"/>
                </a:solidFill>
                <a:latin typeface="+mj-lt"/>
                <a:ea typeface="+mj-ea"/>
                <a:cs typeface="+mj-cs"/>
              </a:rPr>
              <a:t>3</a:t>
            </a:r>
            <a:r>
              <a:rPr lang="el-GR" sz="2800" dirty="0" smtClean="0">
                <a:solidFill>
                  <a:srgbClr val="5075BC"/>
                </a:solidFill>
                <a:latin typeface="+mj-lt"/>
                <a:ea typeface="+mj-ea"/>
                <a:cs typeface="+mj-cs"/>
              </a:rPr>
              <a:t>:</a:t>
            </a:r>
            <a:r>
              <a:rPr lang="en-US" sz="2800" dirty="0" smtClean="0">
                <a:solidFill>
                  <a:srgbClr val="5075BC"/>
                </a:solidFill>
                <a:latin typeface="+mj-lt"/>
                <a:ea typeface="+mj-ea"/>
                <a:cs typeface="+mj-cs"/>
              </a:rPr>
              <a:t> </a:t>
            </a:r>
            <a:r>
              <a:rPr lang="el-GR" sz="2800" dirty="0" smtClean="0"/>
              <a:t>Σχήμα Βιβλίου</a:t>
            </a:r>
            <a:endParaRPr lang="en-GB" sz="2800" dirty="0" smtClean="0"/>
          </a:p>
          <a:p>
            <a:pPr fontAlgn="auto">
              <a:spcAft>
                <a:spcPts val="0"/>
              </a:spcAft>
              <a:defRPr/>
            </a:pPr>
            <a:endParaRPr lang="el-GR" sz="2800" dirty="0" smtClean="0"/>
          </a:p>
          <a:p>
            <a:pPr fontAlgn="auto">
              <a:spcAft>
                <a:spcPts val="0"/>
              </a:spcAft>
              <a:defRPr/>
            </a:pPr>
            <a:r>
              <a:rPr lang="el-GR" sz="2800" dirty="0" smtClean="0"/>
              <a:t>Αγγελική Γιαννικοπούλου</a:t>
            </a:r>
          </a:p>
          <a:p>
            <a:pPr fontAlgn="auto">
              <a:spcAft>
                <a:spcPts val="0"/>
              </a:spcAft>
              <a:defRPr/>
            </a:pPr>
            <a:r>
              <a:rPr lang="el-GR" sz="2800" dirty="0" smtClean="0"/>
              <a:t>Τμήμα </a:t>
            </a:r>
            <a:r>
              <a:rPr lang="el-GR" sz="2800" dirty="0"/>
              <a:t>Εκπαίδευσης και Αγωγής στην Προσχολική Ηλικία (ΤΕΑΠΗ)</a:t>
            </a:r>
            <a:endParaRPr lang="en-US" sz="2800" dirty="0" smtClean="0"/>
          </a:p>
          <a:p>
            <a:pPr fontAlgn="auto">
              <a:spcAft>
                <a:spcPts val="0"/>
              </a:spcAft>
              <a:defRPr/>
            </a:pPr>
            <a:endParaRPr lang="el-GR" sz="2800" dirty="0" smtClean="0"/>
          </a:p>
        </p:txBody>
      </p:sp>
    </p:spTree>
    <p:custDataLst>
      <p:tags r:id="rId1"/>
    </p:custDataLst>
    <p:extLst>
      <p:ext uri="{BB962C8B-B14F-4D97-AF65-F5344CB8AC3E}">
        <p14:creationId xmlns:p14="http://schemas.microsoft.com/office/powerpoint/2010/main" val="12545280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22485747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  </a:t>
            </a:r>
            <a:endParaRPr lang="el-GR" sz="2000" dirty="0"/>
          </a:p>
        </p:txBody>
      </p:sp>
    </p:spTree>
    <p:extLst>
      <p:ext uri="{BB962C8B-B14F-4D97-AF65-F5344CB8AC3E}">
        <p14:creationId xmlns:p14="http://schemas.microsoft.com/office/powerpoint/2010/main" val="11605714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l-GR" altLang="en-US" smtClean="0"/>
              <a:t>Σημείωμα Αναφοράς</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a:buNone/>
            </a:pPr>
            <a:r>
              <a:rPr lang="el-GR" sz="2000" dirty="0" err="1" smtClean="0"/>
              <a:t>Copyright</a:t>
            </a:r>
            <a:r>
              <a:rPr lang="el-GR" sz="2000" dirty="0" smtClean="0"/>
              <a:t> </a:t>
            </a:r>
            <a:r>
              <a:rPr lang="el-GR" sz="2000" dirty="0" err="1" smtClean="0"/>
              <a:t>Εθνικόν</a:t>
            </a:r>
            <a:r>
              <a:rPr lang="el-GR" sz="2000" dirty="0" smtClean="0"/>
              <a:t> και </a:t>
            </a:r>
            <a:r>
              <a:rPr lang="el-GR" sz="2000" dirty="0" err="1" smtClean="0"/>
              <a:t>Καποδιστριακόν</a:t>
            </a:r>
            <a:r>
              <a:rPr lang="el-GR" sz="2000" dirty="0" smtClean="0"/>
              <a:t> Πανεπιστήμιον Αθηνών</a:t>
            </a:r>
            <a:r>
              <a:rPr lang="en-US" sz="2000" dirty="0" smtClean="0"/>
              <a:t>, </a:t>
            </a:r>
            <a:r>
              <a:rPr lang="el-GR" sz="2000" dirty="0"/>
              <a:t>Αγγελική </a:t>
            </a:r>
            <a:r>
              <a:rPr lang="el-GR" sz="2000" dirty="0" err="1"/>
              <a:t>Γιαννικοπούλου</a:t>
            </a:r>
            <a:r>
              <a:rPr lang="el-GR" sz="2000" dirty="0"/>
              <a:t> 2016. </a:t>
            </a:r>
            <a:r>
              <a:rPr lang="el-GR" sz="2000" dirty="0"/>
              <a:t>Σοφία Αντωνίου</a:t>
            </a:r>
            <a:r>
              <a:rPr lang="el-GR" sz="2000" dirty="0" smtClean="0"/>
              <a:t>, </a:t>
            </a:r>
            <a:r>
              <a:rPr lang="el-GR" sz="2000" dirty="0" smtClean="0"/>
              <a:t>Αγγελική </a:t>
            </a:r>
            <a:r>
              <a:rPr lang="el-GR" sz="2000" dirty="0" err="1" smtClean="0"/>
              <a:t>Γιαννικοπούλου</a:t>
            </a:r>
            <a:r>
              <a:rPr lang="el-GR" sz="2000" dirty="0" smtClean="0"/>
              <a:t>. «Το Εικονογραφημένο Βιβλίο στην Προσχολική Εκπαίδευση. </a:t>
            </a:r>
            <a:r>
              <a:rPr lang="el-GR" sz="2000" dirty="0"/>
              <a:t>Σχήμα Βιβλίου. Ένας πιγκουίνος στα </a:t>
            </a:r>
            <a:r>
              <a:rPr lang="el-GR" sz="2000" dirty="0" smtClean="0"/>
              <a:t>σύννεφα». </a:t>
            </a:r>
            <a:r>
              <a:rPr lang="el-GR" sz="2000" dirty="0" smtClean="0"/>
              <a:t>Έκδοση: 1.0. Αθήνα 2016. Διαθέσιμο από τη δικτυακή διεύθυνση: </a:t>
            </a:r>
            <a:r>
              <a:rPr lang="en-GB" sz="2000" dirty="0" smtClean="0">
                <a:hlinkClick r:id="rId3" tooltip="Ανοιχτό Μάθημα: Το Εικονογραφημένο Βιβλίο στην Προσχολική Εκπαίδευση"/>
              </a:rPr>
              <a:t>http://opencourses.uoa.gr/courses/ECD5/</a:t>
            </a:r>
            <a:r>
              <a:rPr lang="el-GR" sz="2000" dirty="0" smtClean="0"/>
              <a:t>.</a:t>
            </a:r>
          </a:p>
          <a:p>
            <a:pPr fontAlgn="auto">
              <a:spcAft>
                <a:spcPts val="0"/>
              </a:spcAft>
              <a:defRPr/>
            </a:pPr>
            <a:endParaRPr lang="el-GR" sz="2000" dirty="0"/>
          </a:p>
        </p:txBody>
      </p:sp>
    </p:spTree>
    <p:extLst>
      <p:ext uri="{BB962C8B-B14F-4D97-AF65-F5344CB8AC3E}">
        <p14:creationId xmlns:p14="http://schemas.microsoft.com/office/powerpoint/2010/main" val="3364153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161925"/>
            <a:ext cx="8229600" cy="1143000"/>
          </a:xfrm>
        </p:spPr>
        <p:txBody>
          <a:bodyPr/>
          <a:lstStyle/>
          <a:p>
            <a:r>
              <a:rPr lang="el-GR" altLang="en-US" smtClean="0"/>
              <a:t>Σημείωμα Αδειοδότησης</a:t>
            </a:r>
          </a:p>
        </p:txBody>
      </p:sp>
      <p:sp>
        <p:nvSpPr>
          <p:cNvPr id="34819" name="Content Placeholder 2"/>
          <p:cNvSpPr>
            <a:spLocks noGrp="1"/>
          </p:cNvSpPr>
          <p:nvPr>
            <p:ph idx="1"/>
          </p:nvPr>
        </p:nvSpPr>
        <p:spPr>
          <a:xfrm>
            <a:off x="107950" y="765175"/>
            <a:ext cx="8928100" cy="1439863"/>
          </a:xfrm>
        </p:spPr>
        <p:txBody>
          <a:bodyPr>
            <a:normAutofit fontScale="92500" lnSpcReduction="10000"/>
          </a:bodyPr>
          <a:lstStyle/>
          <a:p>
            <a:pPr marL="0" indent="0">
              <a:buFont typeface="Arial" panose="020B0604020202020204" pitchFamily="34" charset="0"/>
              <a:buNone/>
            </a:pPr>
            <a:r>
              <a:rPr lang="el-GR" altLang="en-US" sz="2000" smtClean="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a:buFont typeface="Arial" panose="020B0604020202020204" pitchFamily="34" charset="0"/>
              <a:buNone/>
            </a:pPr>
            <a:endParaRPr lang="el-GR" altLang="en-US" sz="2000" smtClean="0"/>
          </a:p>
        </p:txBody>
      </p:sp>
      <p:pic>
        <p:nvPicPr>
          <p:cNvPr id="34820" name="Picture 22" descr="Λογότυπο για Άδειες χρήσης Creative Commons BY-NC-ND">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48088" y="2420938"/>
            <a:ext cx="1647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7950" y="2924175"/>
            <a:ext cx="9036050" cy="3457575"/>
          </a:xfrm>
          <a:prstGeom prst="rect">
            <a:avLst/>
          </a:prstGeom>
        </p:spPr>
        <p:txBody>
          <a:bodyPr anchor="ctr">
            <a:normAutofit/>
          </a:bodyPr>
          <a:lstStyle/>
          <a:p>
            <a:pPr eaLnBrk="1" fontAlgn="auto" hangingPunct="1">
              <a:spcBef>
                <a:spcPts val="0"/>
              </a:spcBef>
              <a:spcAft>
                <a:spcPts val="0"/>
              </a:spcAft>
              <a:defRPr/>
            </a:pPr>
            <a:r>
              <a:rPr lang="el-GR" dirty="0">
                <a:latin typeface="+mn-lt"/>
              </a:rPr>
              <a:t>[1] http://creativecommons.org/licenses/by-nc-sa/4.0/ </a:t>
            </a:r>
            <a:endParaRPr lang="en-US" dirty="0">
              <a:latin typeface="+mn-lt"/>
            </a:endParaRPr>
          </a:p>
          <a:p>
            <a:pPr eaLnBrk="1" fontAlgn="auto" hangingPunct="1">
              <a:spcBef>
                <a:spcPts val="0"/>
              </a:spcBef>
              <a:spcAft>
                <a:spcPts val="0"/>
              </a:spcAft>
              <a:defRPr/>
            </a:pPr>
            <a:endParaRPr lang="el-GR" dirty="0">
              <a:latin typeface="+mn-lt"/>
            </a:endParaRPr>
          </a:p>
          <a:p>
            <a:pPr eaLnBrk="1" fontAlgn="auto" hangingPunct="1">
              <a:spcBef>
                <a:spcPts val="0"/>
              </a:spcBef>
              <a:spcAft>
                <a:spcPts val="0"/>
              </a:spcAft>
              <a:defRPr/>
            </a:pPr>
            <a:r>
              <a:rPr lang="el-GR" dirty="0">
                <a:latin typeface="+mn-lt"/>
              </a:rPr>
              <a:t>Ως </a:t>
            </a:r>
            <a:r>
              <a:rPr lang="el-GR" b="1" dirty="0">
                <a:latin typeface="+mn-lt"/>
              </a:rPr>
              <a:t>Μη Εμπορική</a:t>
            </a:r>
            <a:r>
              <a:rPr lang="el-GR" dirty="0">
                <a:latin typeface="+mn-lt"/>
              </a:rPr>
              <a:t> ορίζεται η χρήση:</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 δεν περιλαμβάνει άμεσο ή έμμεσο οικονομικό όφελος από τη χρήση του έργου, για τον διανομέα του έργου και </a:t>
            </a:r>
            <a:r>
              <a:rPr lang="el-GR" dirty="0" err="1">
                <a:latin typeface="+mn-lt"/>
              </a:rPr>
              <a:t>αδειοδόχο</a:t>
            </a:r>
            <a:r>
              <a:rPr lang="el-GR" dirty="0">
                <a:latin typeface="+mn-lt"/>
              </a:rPr>
              <a:t>.</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προσπορίζει στον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τόπο.</a:t>
            </a:r>
            <a:endParaRPr lang="en-US" dirty="0">
              <a:latin typeface="+mn-lt"/>
            </a:endParaRPr>
          </a:p>
          <a:p>
            <a:pPr marL="342900" indent="-342900" eaLnBrk="1" fontAlgn="auto" hangingPunct="1">
              <a:spcBef>
                <a:spcPts val="0"/>
              </a:spcBef>
              <a:spcAft>
                <a:spcPts val="0"/>
              </a:spcAft>
              <a:buFont typeface="Arial" panose="020B0604020202020204" pitchFamily="34" charset="0"/>
              <a:buChar char="•"/>
              <a:defRPr/>
            </a:pPr>
            <a:endParaRPr lang="el-GR" dirty="0">
              <a:latin typeface="+mn-lt"/>
            </a:endParaRPr>
          </a:p>
          <a:p>
            <a:pPr eaLnBrk="1" fontAlgn="auto" hangingPunct="1">
              <a:spcBef>
                <a:spcPts val="0"/>
              </a:spcBef>
              <a:spcAft>
                <a:spcPts val="0"/>
              </a:spcAft>
              <a:defRPr/>
            </a:pPr>
            <a:r>
              <a:rPr lang="el-GR" dirty="0">
                <a:latin typeface="+mn-lt"/>
              </a:rPr>
              <a:t>Ο 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p>
        </p:txBody>
      </p:sp>
    </p:spTree>
    <p:custDataLst>
      <p:tags r:id="rId1"/>
    </p:custDataLst>
    <p:extLst>
      <p:ext uri="{BB962C8B-B14F-4D97-AF65-F5344CB8AC3E}">
        <p14:creationId xmlns:p14="http://schemas.microsoft.com/office/powerpoint/2010/main" val="10340420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l-GR" altLang="en-US" smtClean="0"/>
              <a:t>Διατήρηση Σημειωμάτων</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fontAlgn="auto">
              <a:spcAft>
                <a:spcPts val="0"/>
              </a:spcAft>
              <a:buFont typeface="Arial" panose="020B0604020202020204" pitchFamily="34" charset="0"/>
              <a:buNone/>
              <a:defRPr/>
            </a:pPr>
            <a:r>
              <a:rPr lang="el-GR" sz="2400" dirty="0" smtClean="0"/>
              <a:t>Οποιαδήποτε </a:t>
            </a:r>
            <a:r>
              <a:rPr lang="el-GR" sz="2400" dirty="0"/>
              <a:t>αναπαραγωγή ή διασκευή του υλικού θα πρέπει να συμπεριλαμβάνει:</a:t>
            </a:r>
          </a:p>
          <a:p>
            <a:pPr lvl="1" fontAlgn="auto">
              <a:spcAft>
                <a:spcPts val="0"/>
              </a:spcAft>
              <a:buFont typeface="Wingdings" panose="05000000000000000000" pitchFamily="2" charset="2"/>
              <a:buChar char="§"/>
              <a:defRPr/>
            </a:pPr>
            <a:r>
              <a:rPr lang="el-GR" sz="2000" dirty="0" smtClean="0"/>
              <a:t>το Σημείωμα Αν</a:t>
            </a:r>
            <a:r>
              <a:rPr lang="en-US" sz="2000" dirty="0" smtClean="0"/>
              <a:t>α</a:t>
            </a:r>
            <a:r>
              <a:rPr lang="el-GR" sz="2000" dirty="0" smtClean="0"/>
              <a:t>φοράς,</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a:t>
            </a:r>
            <a:r>
              <a:rPr lang="el-GR" sz="2000" dirty="0" err="1" smtClean="0"/>
              <a:t>Αδειοδότησης</a:t>
            </a:r>
            <a:r>
              <a:rPr lang="el-GR" sz="2000" dirty="0" smtClean="0"/>
              <a:t>,</a:t>
            </a:r>
            <a:endParaRPr lang="el-GR" sz="2000" dirty="0"/>
          </a:p>
          <a:p>
            <a:pPr lvl="1" fontAlgn="auto">
              <a:spcAft>
                <a:spcPts val="0"/>
              </a:spcAft>
              <a:buFont typeface="Wingdings" panose="05000000000000000000" pitchFamily="2" charset="2"/>
              <a:buChar char="§"/>
              <a:defRPr/>
            </a:pPr>
            <a:r>
              <a:rPr lang="el-GR" sz="2000" dirty="0" smtClean="0"/>
              <a:t>τη δήλωση Διατήρησης Σημειωμάτων,</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Χρήσης Έργων Τρίτων </a:t>
            </a:r>
            <a:r>
              <a:rPr lang="el-GR" sz="2000" dirty="0"/>
              <a:t>(εφόσον υπάρχει</a:t>
            </a:r>
            <a:r>
              <a:rPr lang="el-GR" sz="2000" dirty="0" smtClean="0"/>
              <a:t>),</a:t>
            </a:r>
            <a:endParaRPr lang="el-GR" sz="2000" dirty="0"/>
          </a:p>
          <a:p>
            <a:pPr marL="0" indent="0" fontAlgn="auto">
              <a:spcAft>
                <a:spcPts val="0"/>
              </a:spcAft>
              <a:buFont typeface="Arial" panose="020B0604020202020204" pitchFamily="34" charset="0"/>
              <a:buNone/>
              <a:defRPr/>
            </a:pPr>
            <a:r>
              <a:rPr lang="el-GR" sz="2400" dirty="0"/>
              <a:t>μαζί με τους </a:t>
            </a:r>
            <a:r>
              <a:rPr lang="el-GR" sz="2400" dirty="0" smtClean="0"/>
              <a:t>συνοδευτικούς </a:t>
            </a:r>
            <a:r>
              <a:rPr lang="el-GR" sz="2400" dirty="0" err="1" smtClean="0"/>
              <a:t>υπερσυνδέσμους</a:t>
            </a:r>
            <a:r>
              <a:rPr lang="el-GR" sz="2400" dirty="0"/>
              <a:t>.</a:t>
            </a:r>
          </a:p>
          <a:p>
            <a:pPr fontAlgn="auto">
              <a:spcAft>
                <a:spcPts val="0"/>
              </a:spcAft>
              <a:defRPr/>
            </a:pPr>
            <a:endParaRPr lang="el-GR" sz="2000" dirty="0"/>
          </a:p>
        </p:txBody>
      </p:sp>
    </p:spTree>
    <p:extLst>
      <p:ext uri="{BB962C8B-B14F-4D97-AF65-F5344CB8AC3E}">
        <p14:creationId xmlns:p14="http://schemas.microsoft.com/office/powerpoint/2010/main" val="41019762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των ακόλουθων έργων</a:t>
            </a:r>
            <a:r>
              <a:rPr lang="el-GR" sz="2000" dirty="0" smtClean="0"/>
              <a:t>:</a:t>
            </a:r>
            <a:endParaRPr lang="en-US" sz="2000" dirty="0" smtClean="0"/>
          </a:p>
          <a:p>
            <a:pPr marL="0" indent="0">
              <a:spcAft>
                <a:spcPts val="600"/>
              </a:spcAft>
              <a:buNone/>
            </a:pPr>
            <a:r>
              <a:rPr lang="el-GR" sz="2000" dirty="0" smtClean="0"/>
              <a:t>Εικόνα 1: Εξώφυλλο του βιβλίου «</a:t>
            </a:r>
            <a:r>
              <a:rPr lang="el-GR" sz="2000" dirty="0" smtClean="0"/>
              <a:t>Ένας </a:t>
            </a:r>
            <a:r>
              <a:rPr lang="el-GR" sz="2000" dirty="0"/>
              <a:t>πιγκουίνος στα </a:t>
            </a:r>
            <a:r>
              <a:rPr lang="el-GR" sz="2000" dirty="0" smtClean="0"/>
              <a:t>σύννεφα» </a:t>
            </a:r>
            <a:r>
              <a:rPr lang="el-GR" sz="2000" dirty="0"/>
              <a:t>–μετάφραση Σούμπερτ Μαρία - εικονογράφηση </a:t>
            </a:r>
            <a:r>
              <a:rPr lang="el-GR" sz="2000" dirty="0" err="1"/>
              <a:t>Σένε</a:t>
            </a:r>
            <a:r>
              <a:rPr lang="el-GR" sz="2000" dirty="0"/>
              <a:t> </a:t>
            </a:r>
            <a:r>
              <a:rPr lang="el-GR" sz="2000" dirty="0" err="1"/>
              <a:t>Κέρστιν</a:t>
            </a:r>
            <a:r>
              <a:rPr lang="el-GR" sz="2000" dirty="0"/>
              <a:t>- Αθήνα: Εκδόσεις Διάπλαση, 2014.</a:t>
            </a:r>
          </a:p>
          <a:p>
            <a:pPr marL="0" indent="0">
              <a:spcAft>
                <a:spcPts val="600"/>
              </a:spcAft>
              <a:buNone/>
            </a:pPr>
            <a:endParaRPr lang="en-US" sz="2000" dirty="0" smtClean="0"/>
          </a:p>
          <a:p>
            <a:pPr marL="0" indent="0">
              <a:buNone/>
            </a:pPr>
            <a:endParaRPr lang="el-GR" sz="2000" dirty="0"/>
          </a:p>
          <a:p>
            <a:pPr marL="0" indent="0">
              <a:buNone/>
            </a:pPr>
            <a:endParaRPr lang="en-GB" sz="2000" dirty="0"/>
          </a:p>
        </p:txBody>
      </p:sp>
    </p:spTree>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a:t>Διδακτική</a:t>
            </a:r>
            <a:r>
              <a:rPr lang="el-GR" dirty="0" smtClean="0"/>
              <a:t> Πρακτική</a:t>
            </a:r>
            <a:endParaRPr lang="en-GB" dirty="0"/>
          </a:p>
        </p:txBody>
      </p:sp>
      <p:sp>
        <p:nvSpPr>
          <p:cNvPr id="7" name="Θέση περιεχομένου 6"/>
          <p:cNvSpPr>
            <a:spLocks noGrp="1"/>
          </p:cNvSpPr>
          <p:nvPr>
            <p:ph sz="half" idx="1"/>
          </p:nvPr>
        </p:nvSpPr>
        <p:spPr/>
        <p:txBody>
          <a:bodyPr>
            <a:noAutofit/>
          </a:bodyPr>
          <a:lstStyle/>
          <a:p>
            <a:pPr marL="0" indent="0">
              <a:buNone/>
            </a:pPr>
            <a:r>
              <a:rPr lang="el-GR" sz="2400" b="1" dirty="0" smtClean="0"/>
              <a:t>Διδακτική πρακτική</a:t>
            </a:r>
            <a:r>
              <a:rPr lang="en-GB" sz="2400" dirty="0" smtClean="0"/>
              <a:t>:</a:t>
            </a:r>
            <a:r>
              <a:rPr lang="el-GR" sz="2400" dirty="0"/>
              <a:t> </a:t>
            </a:r>
            <a:br>
              <a:rPr lang="el-GR" sz="2400" dirty="0"/>
            </a:br>
            <a:r>
              <a:rPr lang="el-GR" sz="2400" dirty="0"/>
              <a:t>Σοφία </a:t>
            </a:r>
            <a:r>
              <a:rPr lang="el-GR" sz="2400" dirty="0" smtClean="0"/>
              <a:t>Αντωνίου</a:t>
            </a:r>
            <a:r>
              <a:rPr lang="en-GB" sz="2400" dirty="0" smtClean="0"/>
              <a:t>.</a:t>
            </a:r>
            <a:endParaRPr lang="el-GR" sz="2400" dirty="0" smtClean="0"/>
          </a:p>
          <a:p>
            <a:pPr marL="0" indent="0">
              <a:spcBef>
                <a:spcPts val="1200"/>
              </a:spcBef>
              <a:spcAft>
                <a:spcPts val="600"/>
              </a:spcAft>
              <a:buNone/>
            </a:pPr>
            <a:r>
              <a:rPr lang="el-GR" sz="2400" b="1" dirty="0" smtClean="0"/>
              <a:t>Βιβλίο</a:t>
            </a:r>
            <a:r>
              <a:rPr lang="el-GR" sz="2400" i="1" dirty="0" smtClean="0"/>
              <a:t>: </a:t>
            </a:r>
            <a:r>
              <a:rPr lang="el-GR" sz="2400" dirty="0" err="1"/>
              <a:t>Σένε</a:t>
            </a:r>
            <a:r>
              <a:rPr lang="el-GR" sz="2400" dirty="0"/>
              <a:t> </a:t>
            </a:r>
            <a:r>
              <a:rPr lang="el-GR" sz="2400" dirty="0" err="1"/>
              <a:t>Κέρστιν</a:t>
            </a:r>
            <a:r>
              <a:rPr lang="el-GR" sz="2400" dirty="0"/>
              <a:t>. </a:t>
            </a:r>
            <a:r>
              <a:rPr lang="el-GR" sz="2400" b="1" dirty="0"/>
              <a:t>Ένας πιγκουίνος στα σύννεφα</a:t>
            </a:r>
            <a:r>
              <a:rPr lang="el-GR" sz="2400" dirty="0"/>
              <a:t> –μετάφραση Σούμπερτ Μαρία - εικονογράφηση </a:t>
            </a:r>
            <a:r>
              <a:rPr lang="el-GR" sz="2400" dirty="0" err="1"/>
              <a:t>Σένε</a:t>
            </a:r>
            <a:r>
              <a:rPr lang="el-GR" sz="2400" dirty="0"/>
              <a:t> </a:t>
            </a:r>
            <a:r>
              <a:rPr lang="el-GR" sz="2400" dirty="0" err="1"/>
              <a:t>Κέρστιν</a:t>
            </a:r>
            <a:r>
              <a:rPr lang="el-GR" sz="2400" dirty="0"/>
              <a:t>- Αθήνα: Εκδόσεις Διάπλαση, 2014.</a:t>
            </a:r>
          </a:p>
          <a:p>
            <a:pPr marL="0" indent="0">
              <a:buNone/>
            </a:pPr>
            <a:r>
              <a:rPr lang="el-GR" sz="2400" b="1" dirty="0" smtClean="0"/>
              <a:t>Θέμα: </a:t>
            </a:r>
            <a:r>
              <a:rPr lang="el-GR" sz="2400" dirty="0"/>
              <a:t>Οριζόντιο ή κάθετο το σχήμα του ορθογώνιου βιβλίου</a:t>
            </a:r>
          </a:p>
          <a:p>
            <a:pPr marL="0" indent="0">
              <a:spcBef>
                <a:spcPts val="1200"/>
              </a:spcBef>
              <a:spcAft>
                <a:spcPts val="600"/>
              </a:spcAft>
              <a:buNone/>
            </a:pPr>
            <a:endParaRPr lang="en-GB" sz="2400" dirty="0"/>
          </a:p>
        </p:txBody>
      </p:sp>
      <p:sp>
        <p:nvSpPr>
          <p:cNvPr id="5" name="TextBox 4"/>
          <p:cNvSpPr txBox="1"/>
          <p:nvPr/>
        </p:nvSpPr>
        <p:spPr>
          <a:xfrm>
            <a:off x="8244407" y="4586790"/>
            <a:ext cx="472173" cy="360040"/>
          </a:xfrm>
          <a:prstGeom prst="rect">
            <a:avLst/>
          </a:prstGeom>
        </p:spPr>
        <p:txBody>
          <a:bodyPr vert="horz" wrap="square" lIns="91440" tIns="45720" rIns="91440" bIns="45720" rtlCol="0" anchor="ctr">
            <a:noAutofit/>
          </a:bodyPr>
          <a:lstStyle/>
          <a:p>
            <a:pPr algn="r"/>
            <a:r>
              <a:rPr lang="el-GR" b="1" dirty="0" smtClean="0">
                <a:latin typeface="+mj-lt"/>
              </a:rPr>
              <a:t>[1]</a:t>
            </a:r>
          </a:p>
        </p:txBody>
      </p:sp>
      <p:pic>
        <p:nvPicPr>
          <p:cNvPr id="15" name="Θέση περιεχομένου 4" descr="Εξώφυλλο"/>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61957" y="1665164"/>
            <a:ext cx="4038600" cy="2782364"/>
          </a:xfrm>
        </p:spPr>
      </p:pic>
    </p:spTree>
    <p:custDataLst>
      <p:tags r:id="rId1"/>
    </p:custDataLst>
    <p:extLst>
      <p:ext uri="{BB962C8B-B14F-4D97-AF65-F5344CB8AC3E}">
        <p14:creationId xmlns:p14="http://schemas.microsoft.com/office/powerpoint/2010/main" val="12355946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Λίγα λόγια για το </a:t>
            </a:r>
            <a:r>
              <a:rPr lang="el-GR" dirty="0" smtClean="0"/>
              <a:t>βιβλίο (1/2)</a:t>
            </a:r>
            <a:endParaRPr lang="el-GR" dirty="0"/>
          </a:p>
        </p:txBody>
      </p:sp>
      <p:sp>
        <p:nvSpPr>
          <p:cNvPr id="4" name="Θέση περιεχομένου 3"/>
          <p:cNvSpPr>
            <a:spLocks noGrp="1"/>
          </p:cNvSpPr>
          <p:nvPr>
            <p:ph idx="1"/>
          </p:nvPr>
        </p:nvSpPr>
        <p:spPr/>
        <p:txBody>
          <a:bodyPr>
            <a:noAutofit/>
          </a:bodyPr>
          <a:lstStyle/>
          <a:p>
            <a:pPr marL="0" indent="0">
              <a:buNone/>
            </a:pPr>
            <a:r>
              <a:rPr lang="el-GR" dirty="0" smtClean="0"/>
              <a:t>Το βιβλίο κάνει λόγο για ένα μικρό πιγκουίνο, ο οποίος είναι πολύ στενοχωρημένος γιατί ενώ είναι πουλί δεν μπορεί να πετάξει. Έχει δοκιμάσει σχεδόν όλους τους τρόπους προκριμένου να επιτύχει το στόχο του αλλά μόνος του δεν τα καταφέρνει με τίποτα. Είναι όμως πολύ τυχερός διότι έχει φίλους στο ζωολογικό κήπο, οι οποίοι θα τον βοηθήσουν να φτάσει στα σύννεφα</a:t>
            </a:r>
            <a:r>
              <a:rPr lang="el-GR" dirty="0" smtClean="0"/>
              <a:t>.</a:t>
            </a:r>
            <a:endParaRPr lang="el-GR" dirty="0" smtClean="0"/>
          </a:p>
        </p:txBody>
      </p:sp>
    </p:spTree>
    <p:extLst>
      <p:ext uri="{BB962C8B-B14F-4D97-AF65-F5344CB8AC3E}">
        <p14:creationId xmlns:p14="http://schemas.microsoft.com/office/powerpoint/2010/main" val="16839296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Λίγα λόγια για το βιβλίο </a:t>
            </a:r>
            <a:r>
              <a:rPr lang="el-GR" dirty="0" smtClean="0"/>
              <a:t>(2/2</a:t>
            </a:r>
            <a:r>
              <a:rPr lang="el-GR" dirty="0"/>
              <a:t>)</a:t>
            </a:r>
            <a:endParaRPr lang="el-GR" dirty="0"/>
          </a:p>
        </p:txBody>
      </p:sp>
      <p:sp>
        <p:nvSpPr>
          <p:cNvPr id="4" name="Θέση περιεχομένου 3"/>
          <p:cNvSpPr>
            <a:spLocks noGrp="1"/>
          </p:cNvSpPr>
          <p:nvPr>
            <p:ph idx="1"/>
          </p:nvPr>
        </p:nvSpPr>
        <p:spPr/>
        <p:txBody>
          <a:bodyPr>
            <a:noAutofit/>
          </a:bodyPr>
          <a:lstStyle/>
          <a:p>
            <a:pPr marL="0" indent="0" algn="just">
              <a:buNone/>
            </a:pPr>
            <a:r>
              <a:rPr lang="el-GR" dirty="0" smtClean="0"/>
              <a:t>Το βιβλίο είναι εντυπωσιακό διότι συμμετέχει και ο ίδιος ο αναγνώστης στην επιχείρηση που οργανώνουν τα ζώα για να βοηθήσουν το φίλο τους τον πιγκουίνο. Εκείνος πρέπει να γυρίσει το βιβλίο και να παρακολουθήσει τι συμβαίνει όταν κάποιος έχει καλούς φίλους.</a:t>
            </a:r>
          </a:p>
          <a:p>
            <a:pPr marL="0" indent="0" algn="just">
              <a:buNone/>
            </a:pPr>
            <a:endParaRPr lang="el-GR" dirty="0"/>
          </a:p>
        </p:txBody>
      </p:sp>
    </p:spTree>
    <p:extLst>
      <p:ext uri="{BB962C8B-B14F-4D97-AF65-F5344CB8AC3E}">
        <p14:creationId xmlns:p14="http://schemas.microsoft.com/office/powerpoint/2010/main" val="422416285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Η ιδιαιτερότητα του βιβλίου</a:t>
            </a:r>
            <a:endParaRPr lang="el-GR" dirty="0"/>
          </a:p>
        </p:txBody>
      </p:sp>
      <p:sp>
        <p:nvSpPr>
          <p:cNvPr id="4" name="Θέση περιεχομένου 3"/>
          <p:cNvSpPr>
            <a:spLocks noGrp="1"/>
          </p:cNvSpPr>
          <p:nvPr>
            <p:ph sz="half" idx="2"/>
          </p:nvPr>
        </p:nvSpPr>
        <p:spPr>
          <a:xfrm>
            <a:off x="2195736" y="1600200"/>
            <a:ext cx="6491064" cy="4525963"/>
          </a:xfrm>
        </p:spPr>
        <p:txBody>
          <a:bodyPr>
            <a:normAutofit/>
          </a:bodyPr>
          <a:lstStyle/>
          <a:p>
            <a:pPr marL="0" indent="0">
              <a:buNone/>
            </a:pPr>
            <a:r>
              <a:rPr lang="el-GR" dirty="0" smtClean="0"/>
              <a:t>Η ιδιαιτερότητα του συγκεκριμένου βιβλίου είναι ότι ενώ το βιβλίο διαβάζεται με έναν ορισμένο τρόπο, κάποια στιγμή ο ήρωας, που έχει σοβαρό πρόβλημα γιατί δεν φτάνει ψηλά, ζητά από τον αναγνώστη να στρέψει το βιβλίο δημιουργώντας περισσότερο χώρο όχι σε πλάτος αλλά σε ύψος. </a:t>
            </a:r>
            <a:endParaRPr lang="el-GR" dirty="0"/>
          </a:p>
        </p:txBody>
      </p:sp>
      <p:pic>
        <p:nvPicPr>
          <p:cNvPr id="4098" name="Picture 2" descr="Σελίδες βιβλίου"/>
          <p:cNvPicPr>
            <a:picLocks noGrp="1" noChangeAspect="1" noChangeArrowheads="1"/>
          </p:cNvPicPr>
          <p:nvPr>
            <p:ph sz="half" idx="1"/>
          </p:nvPr>
        </p:nvPicPr>
        <p:blipFill>
          <a:blip r:embed="rId4" cstate="print">
            <a:extLst>
              <a:ext uri="{28A0092B-C50C-407E-A947-70E740481C1C}">
                <a14:useLocalDpi xmlns:a14="http://schemas.microsoft.com/office/drawing/2010/main" val="0"/>
              </a:ext>
            </a:extLst>
          </a:blip>
          <a:srcRect/>
          <a:stretch>
            <a:fillRect/>
          </a:stretch>
        </p:blipFill>
        <p:spPr bwMode="auto">
          <a:xfrm>
            <a:off x="683568" y="1582722"/>
            <a:ext cx="1387098"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2195736" y="5733256"/>
            <a:ext cx="472173" cy="360040"/>
          </a:xfrm>
          <a:prstGeom prst="rect">
            <a:avLst/>
          </a:prstGeom>
        </p:spPr>
        <p:txBody>
          <a:bodyPr vert="horz" wrap="square" lIns="91440" tIns="45720" rIns="91440" bIns="45720" rtlCol="0" anchor="ctr">
            <a:noAutofit/>
          </a:bodyPr>
          <a:lstStyle/>
          <a:p>
            <a:pPr algn="r"/>
            <a:r>
              <a:rPr lang="el-GR" b="1" dirty="0" smtClean="0">
                <a:latin typeface="+mj-lt"/>
              </a:rPr>
              <a:t>[2]</a:t>
            </a:r>
            <a:endParaRPr lang="el-GR" b="1" dirty="0" smtClean="0">
              <a:latin typeface="+mj-lt"/>
            </a:endParaRPr>
          </a:p>
        </p:txBody>
      </p:sp>
    </p:spTree>
    <p:custDataLst>
      <p:tags r:id="rId1"/>
    </p:custDataLst>
    <p:extLst>
      <p:ext uri="{BB962C8B-B14F-4D97-AF65-F5344CB8AC3E}">
        <p14:creationId xmlns:p14="http://schemas.microsoft.com/office/powerpoint/2010/main" val="23884503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a:t>Ανάγνωση</a:t>
            </a:r>
            <a:r>
              <a:rPr lang="el-GR" dirty="0" smtClean="0">
                <a:solidFill>
                  <a:schemeClr val="accent1">
                    <a:lumMod val="75000"/>
                  </a:schemeClr>
                </a:solidFill>
                <a:latin typeface="+mn-lt"/>
              </a:rPr>
              <a:t> </a:t>
            </a:r>
            <a:r>
              <a:rPr lang="el-GR" dirty="0"/>
              <a:t>βιβλίου</a:t>
            </a:r>
            <a:endParaRPr lang="el-GR" dirty="0"/>
          </a:p>
        </p:txBody>
      </p:sp>
      <p:sp>
        <p:nvSpPr>
          <p:cNvPr id="3" name="Θέση περιεχομένου 2"/>
          <p:cNvSpPr>
            <a:spLocks noGrp="1"/>
          </p:cNvSpPr>
          <p:nvPr>
            <p:ph sz="half" idx="1"/>
          </p:nvPr>
        </p:nvSpPr>
        <p:spPr/>
        <p:txBody>
          <a:bodyPr/>
          <a:lstStyle/>
          <a:p>
            <a:pPr marL="0" indent="0">
              <a:buNone/>
            </a:pPr>
            <a:r>
              <a:rPr lang="el-GR" dirty="0" smtClean="0"/>
              <a:t>Διαβάσαμε το βιβλίο </a:t>
            </a:r>
            <a:r>
              <a:rPr lang="el-GR" dirty="0" smtClean="0"/>
              <a:t>«Ένας </a:t>
            </a:r>
            <a:r>
              <a:rPr lang="el-GR" dirty="0" smtClean="0"/>
              <a:t>πιγκουίνος στα </a:t>
            </a:r>
            <a:r>
              <a:rPr lang="el-GR" dirty="0" smtClean="0"/>
              <a:t>σύννεφα». </a:t>
            </a:r>
            <a:endParaRPr lang="el-GR" dirty="0" smtClean="0"/>
          </a:p>
          <a:p>
            <a:pPr marL="0" indent="0">
              <a:buNone/>
            </a:pPr>
            <a:r>
              <a:rPr lang="el-GR" dirty="0" smtClean="0"/>
              <a:t>Μετά </a:t>
            </a:r>
            <a:r>
              <a:rPr lang="el-GR" dirty="0"/>
              <a:t>την ανάγνωση συζητήσαμε με τα παιδιά για την υλικότητα του βιβλίου. </a:t>
            </a:r>
          </a:p>
          <a:p>
            <a:pPr marL="0" indent="0">
              <a:buNone/>
            </a:pPr>
            <a:endParaRPr lang="el-GR" dirty="0"/>
          </a:p>
        </p:txBody>
      </p:sp>
      <p:pic>
        <p:nvPicPr>
          <p:cNvPr id="14" name="Θέση περιεχομένου 3" descr="Η νηπιαγωγός διαβάζει."/>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a:stretch/>
        </p:blipFill>
        <p:spPr>
          <a:xfrm>
            <a:off x="4648200" y="1784672"/>
            <a:ext cx="4038600" cy="3876576"/>
          </a:xfrm>
          <a:prstGeom prst="rect">
            <a:avLst/>
          </a:prstGeom>
        </p:spPr>
      </p:pic>
    </p:spTree>
    <p:extLst>
      <p:ext uri="{BB962C8B-B14F-4D97-AF65-F5344CB8AC3E}">
        <p14:creationId xmlns:p14="http://schemas.microsoft.com/office/powerpoint/2010/main" val="9304973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Το δικό μας ‘ψηλό’ βιβλίο (1/2) </a:t>
            </a:r>
            <a:endParaRPr lang="el-GR" dirty="0"/>
          </a:p>
        </p:txBody>
      </p:sp>
      <p:sp>
        <p:nvSpPr>
          <p:cNvPr id="3" name="Θέση περιεχομένου 2"/>
          <p:cNvSpPr>
            <a:spLocks noGrp="1"/>
          </p:cNvSpPr>
          <p:nvPr>
            <p:ph sz="half" idx="1"/>
          </p:nvPr>
        </p:nvSpPr>
        <p:spPr>
          <a:xfrm>
            <a:off x="457200" y="1600200"/>
            <a:ext cx="5122912" cy="4525963"/>
          </a:xfrm>
        </p:spPr>
        <p:txBody>
          <a:bodyPr>
            <a:noAutofit/>
          </a:bodyPr>
          <a:lstStyle/>
          <a:p>
            <a:pPr marL="0" indent="0">
              <a:buNone/>
            </a:pPr>
            <a:r>
              <a:rPr lang="el-GR" sz="2400" dirty="0" smtClean="0"/>
              <a:t>Με τα παιδιά αποφασίσαμε να φτιάξουμε τη δική μας ιστορία, η οποία είχε τον τίτλο </a:t>
            </a:r>
            <a:r>
              <a:rPr lang="el-GR" sz="2400" dirty="0" smtClean="0"/>
              <a:t>«Ένας </a:t>
            </a:r>
            <a:r>
              <a:rPr lang="el-GR" sz="2400" dirty="0" smtClean="0"/>
              <a:t>πιγκουίνος στο </a:t>
            </a:r>
            <a:r>
              <a:rPr lang="el-GR" sz="2400" dirty="0" smtClean="0"/>
              <a:t>Διάστημα».</a:t>
            </a:r>
            <a:endParaRPr lang="el-GR" sz="2400" dirty="0" smtClean="0"/>
          </a:p>
          <a:p>
            <a:pPr marL="0" indent="0">
              <a:buNone/>
            </a:pPr>
            <a:r>
              <a:rPr lang="el-GR" sz="2400" dirty="0" smtClean="0"/>
              <a:t>Τα </a:t>
            </a:r>
            <a:r>
              <a:rPr lang="el-GR" sz="2400" dirty="0" smtClean="0"/>
              <a:t>παιδιά αποφάσισαν ότι και αυτόν τον πιγκουίνο θα τον βοηθήσουν οι φίλοι του, τα </a:t>
            </a:r>
            <a:r>
              <a:rPr lang="el-GR" sz="2400" dirty="0" smtClean="0"/>
              <a:t>ζώα, </a:t>
            </a:r>
            <a:r>
              <a:rPr lang="el-GR" sz="2400" dirty="0" smtClean="0"/>
              <a:t>να φτάσει στο διάστημα. </a:t>
            </a:r>
          </a:p>
          <a:p>
            <a:pPr marL="0" indent="0">
              <a:buNone/>
            </a:pPr>
            <a:r>
              <a:rPr lang="el-GR" sz="2400" dirty="0" smtClean="0"/>
              <a:t>Έτσι καθένα διάλεξε ένα ζώο που θα βοηθήσει το πιγκουίνο και το ζωγράφισε σε μια κόλλα χαρτί.</a:t>
            </a:r>
          </a:p>
          <a:p>
            <a:pPr marL="0" indent="0">
              <a:buNone/>
            </a:pPr>
            <a:endParaRPr lang="el-GR" sz="2400" dirty="0"/>
          </a:p>
        </p:txBody>
      </p:sp>
      <p:pic>
        <p:nvPicPr>
          <p:cNvPr id="11" name="Θέση περιεχομένου 5" descr="Η ιστορία των παιδιών"/>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a:stretch/>
        </p:blipFill>
        <p:spPr>
          <a:xfrm>
            <a:off x="5724128" y="1628800"/>
            <a:ext cx="2743200" cy="4525963"/>
          </a:xfrm>
          <a:prstGeom prst="rect">
            <a:avLst/>
          </a:prstGeom>
        </p:spPr>
      </p:pic>
    </p:spTree>
    <p:extLst>
      <p:ext uri="{BB962C8B-B14F-4D97-AF65-F5344CB8AC3E}">
        <p14:creationId xmlns:p14="http://schemas.microsoft.com/office/powerpoint/2010/main" val="40293637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
          <p:cNvSpPr>
            <a:spLocks noGrp="1"/>
          </p:cNvSpPr>
          <p:nvPr>
            <p:ph type="title"/>
          </p:nvPr>
        </p:nvSpPr>
        <p:spPr/>
        <p:txBody>
          <a:bodyPr>
            <a:normAutofit/>
          </a:bodyPr>
          <a:lstStyle/>
          <a:p>
            <a:r>
              <a:rPr lang="el-GR" dirty="0"/>
              <a:t>Το δικό μας ‘ψηλό’ βιβλίο (2 /2) </a:t>
            </a:r>
            <a:endParaRPr lang="el-GR" dirty="0"/>
          </a:p>
        </p:txBody>
      </p:sp>
      <p:sp>
        <p:nvSpPr>
          <p:cNvPr id="3" name="Θέση περιεχομένου 2"/>
          <p:cNvSpPr>
            <a:spLocks noGrp="1"/>
          </p:cNvSpPr>
          <p:nvPr>
            <p:ph sz="half" idx="1"/>
          </p:nvPr>
        </p:nvSpPr>
        <p:spPr>
          <a:xfrm>
            <a:off x="457200" y="1600200"/>
            <a:ext cx="4906888" cy="4525963"/>
          </a:xfrm>
        </p:spPr>
        <p:txBody>
          <a:bodyPr/>
          <a:lstStyle/>
          <a:p>
            <a:pPr marL="0" indent="0">
              <a:buNone/>
            </a:pPr>
            <a:r>
              <a:rPr lang="el-GR" dirty="0"/>
              <a:t>Αφού  τα παιδιά τελείωσαν με τη ζωγραφική των ζώων, </a:t>
            </a:r>
            <a:r>
              <a:rPr lang="el-GR" dirty="0" smtClean="0"/>
              <a:t>προχώρησαν </a:t>
            </a:r>
            <a:r>
              <a:rPr lang="el-GR" dirty="0"/>
              <a:t>στην κατασκευή του </a:t>
            </a:r>
            <a:r>
              <a:rPr lang="el-GR" dirty="0" smtClean="0"/>
              <a:t>βιβλίου.</a:t>
            </a:r>
          </a:p>
          <a:p>
            <a:pPr marL="0" indent="0">
              <a:buNone/>
            </a:pPr>
            <a:r>
              <a:rPr lang="el-GR" dirty="0" smtClean="0"/>
              <a:t>Θεώρησαν ότι αυτό το βιβλίο θα πρέπει να είναι πολύ ψηλό για να μπορεί να φτάσει ο πιγκουίνος στο διάστημα. </a:t>
            </a:r>
            <a:endParaRPr lang="el-GR" dirty="0"/>
          </a:p>
          <a:p>
            <a:pPr marL="0" indent="0">
              <a:buNone/>
            </a:pPr>
            <a:endParaRPr lang="el-GR" dirty="0"/>
          </a:p>
        </p:txBody>
      </p:sp>
      <p:pic>
        <p:nvPicPr>
          <p:cNvPr id="9" name="Θέση περιεχομένου 3" descr="Η ιστορία των παιδιών"/>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508104" y="1628800"/>
            <a:ext cx="3109504" cy="4525963"/>
          </a:xfrm>
          <a:prstGeom prst="rect">
            <a:avLst/>
          </a:prstGeom>
        </p:spPr>
      </p:pic>
    </p:spTree>
    <p:extLst>
      <p:ext uri="{BB962C8B-B14F-4D97-AF65-F5344CB8AC3E}">
        <p14:creationId xmlns:p14="http://schemas.microsoft.com/office/powerpoint/2010/main" val="25252000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στο πλαίσιο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custDataLst>
      <p:tags r:id="rId1"/>
    </p:custDataLst>
    <p:extLst>
      <p:ext uri="{BB962C8B-B14F-4D97-AF65-F5344CB8AC3E}">
        <p14:creationId xmlns:p14="http://schemas.microsoft.com/office/powerpoint/2010/main" val="380645845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13/12/2016 9:05:35 πμ"/>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42,10243,3,"/>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4,7,5,15,"/>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2,4,4098,16,"/>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7,"/>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34818,34819,34820,6,"/>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92001F9C-9A9D-495A-9C92-3271ECE577C0}">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emplate/>
  <TotalTime>2864</TotalTime>
  <Words>687</Words>
  <Application>Microsoft Office PowerPoint</Application>
  <PresentationFormat>On-screen Show (4:3)</PresentationFormat>
  <Paragraphs>71</Paragraphs>
  <Slides>15</Slides>
  <Notes>14</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Θέμα του Office</vt:lpstr>
      <vt:lpstr>Το Εικονογραφημένο Βιβλίο στην Προσχολική Εκπαίδευση</vt:lpstr>
      <vt:lpstr>Διδακτική Πρακτική</vt:lpstr>
      <vt:lpstr>Λίγα λόγια για το βιβλίο (1/2)</vt:lpstr>
      <vt:lpstr>Λίγα λόγια για το βιβλίο (2/2)</vt:lpstr>
      <vt:lpstr>Η ιδιαιτερότητα του βιβλίου</vt:lpstr>
      <vt:lpstr>Ανάγνωση βιβλίου</vt:lpstr>
      <vt:lpstr>Το δικό μας ‘ψηλό’ βιβλίο (1/2) </vt:lpstr>
      <vt:lpstr>Το δικό μας ‘ψηλό’ βιβλίο (2 /2) </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Ένας πιγκουίνος στα σύννεφα </dc:title>
  <dc:subject>Το Εικονογραφημένο Βιβλίο στην Προσχολική Εκπαίδευση</dc:subject>
  <dc:creator>Αγγελική Γιαννικοπούλου</dc:creator>
  <cp:lastModifiedBy>takis81 mark</cp:lastModifiedBy>
  <cp:revision>324</cp:revision>
  <dcterms:created xsi:type="dcterms:W3CDTF">2012-09-06T09:03:05Z</dcterms:created>
  <dcterms:modified xsi:type="dcterms:W3CDTF">2016-12-13T07:16:27Z</dcterms:modified>
  <cp:category>Σχήμα Βιβλίου</cp:category>
</cp:coreProperties>
</file>