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59" r:id="rId3"/>
    <p:sldId id="365" r:id="rId4"/>
    <p:sldId id="366" r:id="rId5"/>
    <p:sldId id="377" r:id="rId6"/>
    <p:sldId id="369" r:id="rId7"/>
    <p:sldId id="370" r:id="rId8"/>
    <p:sldId id="372" r:id="rId9"/>
    <p:sldId id="371" r:id="rId10"/>
    <p:sldId id="373" r:id="rId11"/>
    <p:sldId id="374" r:id="rId12"/>
    <p:sldId id="375" r:id="rId13"/>
    <p:sldId id="376" r:id="rId14"/>
    <p:sldId id="360" r:id="rId15"/>
    <p:sldId id="361" r:id="rId16"/>
    <p:sldId id="362" r:id="rId17"/>
    <p:sldId id="363" r:id="rId18"/>
    <p:sldId id="364" r:id="rId19"/>
    <p:sldId id="378"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77"/>
            <p14:sldId id="369"/>
            <p14:sldId id="370"/>
            <p14:sldId id="372"/>
            <p14:sldId id="371"/>
            <p14:sldId id="373"/>
            <p14:sldId id="374"/>
            <p14:sldId id="375"/>
            <p14:sldId id="376"/>
            <p14:sldId id="360"/>
            <p14:sldId id="361"/>
            <p14:sldId id="362"/>
            <p14:sldId id="363"/>
            <p14:sldId id="364"/>
            <p14:sldId id="378"/>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ionet.gr/book/89896/%CE%A7%CE%B1%CF%84%CE%B6%CE%B7%CF%80%CE%B1%CF%84%CE%AD%CF%81%CE%B1,_%CE%91%CE%B9%CE%BA%CE%B1%CF%84%CE%B5%CF%81%CE%AF%CE%BD%CE%B7/%CE%A4%CE%BF_%CF%84%CF%81%CE%B1%CE%B3%CE%BF%CF%8D%CE%B4%CE%B9_%CF%84%CF%89%CE%BD_%CE%B1%CE%B3%CE%B3%CE%AD%CE%BB%CF%89%CE%B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Μαγνητικός πινάκας (1/2)</a:t>
            </a:r>
            <a:endParaRPr lang="el-GR" dirty="0"/>
          </a:p>
        </p:txBody>
      </p:sp>
      <p:sp>
        <p:nvSpPr>
          <p:cNvPr id="3" name="Content Placeholder 2"/>
          <p:cNvSpPr>
            <a:spLocks noGrp="1"/>
          </p:cNvSpPr>
          <p:nvPr>
            <p:ph sz="half" idx="1"/>
          </p:nvPr>
        </p:nvSpPr>
        <p:spPr/>
        <p:txBody>
          <a:bodyPr/>
          <a:lstStyle/>
          <a:p>
            <a:pPr marL="0" indent="0">
              <a:buNone/>
            </a:pPr>
            <a:r>
              <a:rPr lang="el-GR" dirty="0"/>
              <a:t>Κάθε φορά που ανακαλύπτουν έναν καινούργιο ήρωα, τον γράφουμε στον μαγνητικό πίνακα με </a:t>
            </a:r>
            <a:r>
              <a:rPr lang="el-GR" dirty="0" smtClean="0"/>
              <a:t>πολύχρωμα </a:t>
            </a:r>
            <a:r>
              <a:rPr lang="el-GR" dirty="0" err="1" smtClean="0"/>
              <a:t>γραμματάκια</a:t>
            </a:r>
            <a:r>
              <a:rPr lang="el-GR" dirty="0" smtClean="0"/>
              <a:t> </a:t>
            </a:r>
            <a:r>
              <a:rPr lang="el-GR" dirty="0"/>
              <a:t>σε ευθεία γραμμή.</a:t>
            </a:r>
          </a:p>
          <a:p>
            <a:endParaRPr lang="el-GR" dirty="0"/>
          </a:p>
        </p:txBody>
      </p:sp>
      <p:pic>
        <p:nvPicPr>
          <p:cNvPr id="5" name="Content Placeholder 3" descr="Μαγνητικός Πινάκας με πολύχρωμα γραμματάκια."/>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932040" y="1600200"/>
            <a:ext cx="3522149" cy="4525963"/>
          </a:xfrm>
        </p:spPr>
      </p:pic>
    </p:spTree>
    <p:extLst>
      <p:ext uri="{BB962C8B-B14F-4D97-AF65-F5344CB8AC3E}">
        <p14:creationId xmlns:p14="http://schemas.microsoft.com/office/powerpoint/2010/main" val="335338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Μαγνητικός πινάκας </a:t>
            </a:r>
            <a:r>
              <a:rPr lang="el-GR" dirty="0" smtClean="0"/>
              <a:t>(2/2</a:t>
            </a:r>
            <a:r>
              <a:rPr lang="el-GR" dirty="0"/>
              <a:t>)</a:t>
            </a:r>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smtClean="0"/>
              <a:t>Κάθε </a:t>
            </a:r>
            <a:r>
              <a:rPr lang="el-GR" dirty="0"/>
              <a:t>παιδί </a:t>
            </a:r>
            <a:r>
              <a:rPr lang="el-GR" dirty="0" smtClean="0"/>
              <a:t>πειραματίζεται και </a:t>
            </a:r>
            <a:r>
              <a:rPr lang="el-GR" dirty="0"/>
              <a:t>φτιάχνει τον δικό του ήρωα </a:t>
            </a:r>
            <a:r>
              <a:rPr lang="el-GR" dirty="0" smtClean="0"/>
              <a:t>κίνησης.</a:t>
            </a:r>
            <a:endParaRPr lang="el-GR" dirty="0"/>
          </a:p>
          <a:p>
            <a:endParaRPr lang="el-GR" dirty="0"/>
          </a:p>
        </p:txBody>
      </p:sp>
      <p:pic>
        <p:nvPicPr>
          <p:cNvPr id="5" name="Θέση περιεχομένου 11" descr="Μαγνητικός Πινάκας με πολύχρωμα γραμματάκια."/>
          <p:cNvPicPr>
            <a:picLocks noGrp="1" noChangeAspect="1"/>
          </p:cNvPicPr>
          <p:nvPr>
            <p:ph sz="half" idx="2"/>
          </p:nvPr>
        </p:nvPicPr>
        <p:blipFill>
          <a:blip r:embed="rId2"/>
          <a:srcRect/>
          <a:stretch>
            <a:fillRect/>
          </a:stretch>
        </p:blipFill>
        <p:spPr>
          <a:xfrm>
            <a:off x="4499992" y="1700808"/>
            <a:ext cx="4178710" cy="4464496"/>
          </a:xfrm>
          <a:solidFill>
            <a:schemeClr val="bg1"/>
          </a:solidFill>
          <a:ln w="25400" cap="flat" algn="ctr">
            <a:noFill/>
          </a:ln>
        </p:spPr>
      </p:pic>
    </p:spTree>
    <p:extLst>
      <p:ext uri="{BB962C8B-B14F-4D97-AF65-F5344CB8AC3E}">
        <p14:creationId xmlns:p14="http://schemas.microsoft.com/office/powerpoint/2010/main" val="6994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Μίμηση</a:t>
            </a:r>
            <a:endParaRPr lang="el-GR" dirty="0"/>
          </a:p>
        </p:txBody>
      </p:sp>
      <p:sp>
        <p:nvSpPr>
          <p:cNvPr id="3" name="Content Placeholder 2"/>
          <p:cNvSpPr>
            <a:spLocks noGrp="1"/>
          </p:cNvSpPr>
          <p:nvPr>
            <p:ph sz="half" idx="1"/>
          </p:nvPr>
        </p:nvSpPr>
        <p:spPr/>
        <p:txBody>
          <a:bodyPr/>
          <a:lstStyle/>
          <a:p>
            <a:pPr marL="0" indent="0">
              <a:buNone/>
            </a:pPr>
            <a:r>
              <a:rPr lang="el-GR" dirty="0"/>
              <a:t>Τα παιδιά μιμούνται κάποιον ήρωα κίνησης και γράφουν το όνομά τους σε καρτελάκι με τρόπο ανάλογο με την κίνησή </a:t>
            </a:r>
            <a:r>
              <a:rPr lang="el-GR" dirty="0" smtClean="0"/>
              <a:t>του.</a:t>
            </a:r>
            <a:endParaRPr lang="el-GR" dirty="0"/>
          </a:p>
        </p:txBody>
      </p:sp>
      <p:pic>
        <p:nvPicPr>
          <p:cNvPr id="5" name="Picture 2" descr="Αναστασία ως Σκαρφαλούλα&#10;"/>
          <p:cNvPicPr>
            <a:picLocks noGrp="1" noChangeAspect="1" noChangeArrowheads="1"/>
          </p:cNvPicPr>
          <p:nvPr>
            <p:ph sz="half" idx="2"/>
          </p:nvPr>
        </p:nvPicPr>
        <p:blipFill>
          <a:blip r:embed="rId2"/>
          <a:srcRect/>
          <a:stretch>
            <a:fillRect/>
          </a:stretch>
        </p:blipFill>
        <p:spPr bwMode="auto">
          <a:xfrm>
            <a:off x="4860032" y="1700807"/>
            <a:ext cx="3816424" cy="4317029"/>
          </a:xfrm>
          <a:prstGeom prst="rect">
            <a:avLst/>
          </a:prstGeom>
          <a:noFill/>
          <a:ln w="9525">
            <a:noFill/>
            <a:miter lim="800000"/>
            <a:headEnd/>
            <a:tailEnd/>
          </a:ln>
        </p:spPr>
      </p:pic>
    </p:spTree>
    <p:extLst>
      <p:ext uri="{BB962C8B-B14F-4D97-AF65-F5344CB8AC3E}">
        <p14:creationId xmlns:p14="http://schemas.microsoft.com/office/powerpoint/2010/main" val="202454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n-US" sz="2000" dirty="0"/>
              <a:t>Ελένη </a:t>
            </a:r>
            <a:r>
              <a:rPr lang="el-GR" altLang="en-US" sz="2000" dirty="0" smtClean="0"/>
              <a:t>Καλαφάτη,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Το τραγούδι των αγγέλων».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a:t>.</a:t>
            </a:r>
          </a:p>
          <a:p>
            <a:pPr marL="0" inden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20155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smtClean="0"/>
              <a:t>Εικόνα 1, 2: </a:t>
            </a:r>
            <a:r>
              <a:rPr lang="el-GR" sz="2000" dirty="0"/>
              <a:t>Εξώφυλλο και ενδεικτικές σελίδες του βιβλίου </a:t>
            </a:r>
            <a:r>
              <a:rPr lang="el-GR" sz="2000" dirty="0" smtClean="0"/>
              <a:t>«</a:t>
            </a:r>
            <a:r>
              <a:rPr lang="el-GR" sz="2000" dirty="0" smtClean="0">
                <a:hlinkClick r:id="rId3"/>
              </a:rPr>
              <a:t>Το </a:t>
            </a:r>
            <a:r>
              <a:rPr lang="el-GR" sz="2000" dirty="0">
                <a:hlinkClick r:id="rId3"/>
              </a:rPr>
              <a:t>τραγούδι των </a:t>
            </a:r>
            <a:r>
              <a:rPr lang="el-GR" sz="2000" dirty="0" smtClean="0">
                <a:hlinkClick r:id="rId3"/>
              </a:rPr>
              <a:t>αγγέλων</a:t>
            </a:r>
            <a:r>
              <a:rPr lang="el-GR" sz="2000" dirty="0" smtClean="0"/>
              <a:t>» </a:t>
            </a:r>
            <a:r>
              <a:rPr lang="el-GR" sz="2000" dirty="0"/>
              <a:t>/ </a:t>
            </a:r>
            <a:r>
              <a:rPr lang="el-GR" sz="2000" dirty="0" err="1"/>
              <a:t>Κάθριν</a:t>
            </a:r>
            <a:r>
              <a:rPr lang="el-GR" sz="2000" dirty="0"/>
              <a:t> </a:t>
            </a:r>
            <a:r>
              <a:rPr lang="el-GR" sz="2000" dirty="0" err="1"/>
              <a:t>Χάντερ</a:t>
            </a:r>
            <a:r>
              <a:rPr lang="el-GR" sz="2000" dirty="0"/>
              <a:t> · μετάφραση Κέλλυ </a:t>
            </a:r>
            <a:r>
              <a:rPr lang="el-GR" sz="2000" dirty="0" err="1"/>
              <a:t>Δημοπούλου</a:t>
            </a:r>
            <a:r>
              <a:rPr lang="el-GR" sz="2000" dirty="0"/>
              <a:t> · εικονογράφηση Μάρκος Χατζηπατέρας. - 1η </a:t>
            </a:r>
            <a:r>
              <a:rPr lang="el-GR" sz="2000" dirty="0" err="1"/>
              <a:t>έκδ</a:t>
            </a:r>
            <a:r>
              <a:rPr lang="el-GR" sz="2000" dirty="0"/>
              <a:t>. - Αθήνα : </a:t>
            </a:r>
            <a:r>
              <a:rPr lang="el-GR" sz="2000" dirty="0" err="1"/>
              <a:t>Βιβλιοπωλείον</a:t>
            </a:r>
            <a:r>
              <a:rPr lang="el-GR" sz="2000" dirty="0"/>
              <a:t> της Εστίας, 2004.</a:t>
            </a:r>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a:xfrm>
            <a:off x="457200" y="1600200"/>
            <a:ext cx="3898900" cy="4525963"/>
          </a:xfrm>
        </p:spPr>
        <p:txBody>
          <a:bodyPr>
            <a:normAutofit/>
          </a:bodyPr>
          <a:lstStyle/>
          <a:p>
            <a:pPr marL="0" indent="0">
              <a:buFont typeface="Arial" charset="0"/>
              <a:buNone/>
            </a:pPr>
            <a:r>
              <a:rPr lang="el-GR" altLang="en-US" sz="2400" b="1" dirty="0" smtClean="0"/>
              <a:t>Διδακτική πρακτική</a:t>
            </a:r>
            <a:r>
              <a:rPr lang="en-GB" altLang="en-US" sz="2400" dirty="0" smtClean="0"/>
              <a:t>:</a:t>
            </a:r>
            <a:r>
              <a:rPr lang="el-GR" altLang="en-US" sz="2400" dirty="0" smtClean="0"/>
              <a:t> </a:t>
            </a:r>
            <a:r>
              <a:rPr lang="en-US" altLang="en-US" sz="2400" dirty="0" smtClean="0"/>
              <a:t/>
            </a:r>
            <a:br>
              <a:rPr lang="en-US" altLang="en-US" sz="2400" dirty="0" smtClean="0"/>
            </a:br>
            <a:r>
              <a:rPr lang="el-GR" altLang="en-US" sz="2400" dirty="0" smtClean="0"/>
              <a:t>Ελένη Καλαφάτη</a:t>
            </a:r>
            <a:r>
              <a:rPr lang="en-US" altLang="en-US" sz="2400" dirty="0" smtClean="0"/>
              <a:t>.</a:t>
            </a:r>
            <a:endParaRPr lang="el-GR" altLang="el-GR" sz="2400" dirty="0" smtClean="0"/>
          </a:p>
          <a:p>
            <a:pPr marL="0" indent="0">
              <a:spcBef>
                <a:spcPts val="1200"/>
              </a:spcBef>
              <a:buFont typeface="Arial" charset="0"/>
              <a:buNone/>
            </a:pPr>
            <a:r>
              <a:rPr lang="el-GR" altLang="en-US" sz="2400" b="1" dirty="0" smtClean="0"/>
              <a:t>Βιβλίο</a:t>
            </a:r>
            <a:r>
              <a:rPr lang="el-GR" altLang="en-US" sz="2400" dirty="0" smtClean="0"/>
              <a:t>: </a:t>
            </a:r>
            <a:r>
              <a:rPr lang="el-GR" altLang="en-US" sz="2400" dirty="0"/>
              <a:t>Χατζηπατέρα, Αικατερίνη. </a:t>
            </a:r>
            <a:r>
              <a:rPr lang="el-GR" altLang="en-US" sz="2400" b="1" dirty="0"/>
              <a:t>Το τραγούδι των αγγέλων</a:t>
            </a:r>
            <a:r>
              <a:rPr lang="el-GR" altLang="en-US" sz="2400" dirty="0"/>
              <a:t> / </a:t>
            </a:r>
            <a:r>
              <a:rPr lang="el-GR" altLang="en-US" sz="2400" dirty="0" err="1"/>
              <a:t>Κάθριν</a:t>
            </a:r>
            <a:r>
              <a:rPr lang="el-GR" altLang="en-US" sz="2400" dirty="0"/>
              <a:t> </a:t>
            </a:r>
            <a:r>
              <a:rPr lang="el-GR" altLang="en-US" sz="2400" dirty="0" err="1"/>
              <a:t>Χάντερ</a:t>
            </a:r>
            <a:r>
              <a:rPr lang="el-GR" altLang="en-US" sz="2400" dirty="0"/>
              <a:t> · μετάφραση </a:t>
            </a:r>
            <a:r>
              <a:rPr lang="el-GR" altLang="en-US" sz="2400" dirty="0" err="1"/>
              <a:t>Κέλλυ</a:t>
            </a:r>
            <a:r>
              <a:rPr lang="el-GR" altLang="en-US" sz="2400" dirty="0"/>
              <a:t> </a:t>
            </a:r>
            <a:r>
              <a:rPr lang="el-GR" altLang="en-US" sz="2400" dirty="0" err="1"/>
              <a:t>Δημοπούλου</a:t>
            </a:r>
            <a:r>
              <a:rPr lang="el-GR" altLang="en-US" sz="2400" dirty="0"/>
              <a:t> · εικονογράφηση Μάρκος Χατζηπατέρας. - 1η </a:t>
            </a:r>
            <a:r>
              <a:rPr lang="el-GR" altLang="en-US" sz="2400" dirty="0" err="1"/>
              <a:t>έκδ</a:t>
            </a:r>
            <a:r>
              <a:rPr lang="el-GR" altLang="en-US" sz="2400" dirty="0"/>
              <a:t>. - Αθήνα : </a:t>
            </a:r>
            <a:r>
              <a:rPr lang="el-GR" altLang="en-US" sz="2400" dirty="0" err="1"/>
              <a:t>Βιβλιοπωλείον</a:t>
            </a:r>
            <a:r>
              <a:rPr lang="el-GR" altLang="en-US" sz="2400" dirty="0"/>
              <a:t> της Εστίας, 2004.</a:t>
            </a:r>
            <a:endParaRPr lang="en-GB" altLang="en-US" sz="2400" dirty="0" smtClean="0"/>
          </a:p>
        </p:txBody>
      </p:sp>
      <p:pic>
        <p:nvPicPr>
          <p:cNvPr id="6" name="Θέση περιεχομένου 4" descr="Εξώφυλλο του βιβλίου: Το τραγούδι των αγγέλων."/>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14900" y="1842357"/>
            <a:ext cx="3505200" cy="4041648"/>
          </a:xfrm>
        </p:spPr>
      </p:pic>
      <p:sp>
        <p:nvSpPr>
          <p:cNvPr id="5" name="TextBox 4"/>
          <p:cNvSpPr txBox="1"/>
          <p:nvPr/>
        </p:nvSpPr>
        <p:spPr>
          <a:xfrm>
            <a:off x="4499992" y="562524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721850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826768" cy="4525963"/>
          </a:xfrm>
        </p:spPr>
        <p:txBody>
          <a:bodyPr>
            <a:normAutofit/>
          </a:bodyPr>
          <a:lstStyle/>
          <a:p>
            <a:pPr marL="0" indent="0">
              <a:buNone/>
            </a:pPr>
            <a:r>
              <a:rPr lang="el-GR" dirty="0"/>
              <a:t>Διαβάζω το βιβλίο στην ολομέλεια και στη συνέχεια εστιάζω στην σελίδα στην οποία  η  διάταξη των γραμμάτων  φανερώνει </a:t>
            </a:r>
            <a:r>
              <a:rPr lang="el-GR" dirty="0" smtClean="0"/>
              <a:t>κίνηση. Το </a:t>
            </a:r>
            <a:r>
              <a:rPr lang="el-GR" dirty="0"/>
              <a:t>στοιχείο λοιπόν που  δουλεύω  με τα παιδιά είναι η κίνηση στον γραπτό λόγο!</a:t>
            </a:r>
          </a:p>
          <a:p>
            <a:endParaRPr lang="el-GR" dirty="0"/>
          </a:p>
        </p:txBody>
      </p:sp>
      <p:pic>
        <p:nvPicPr>
          <p:cNvPr id="1026" name="Picture 2" descr="Η νηπιαγωγός διαβάζει το βιβλίο."/>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572000" y="1772815"/>
            <a:ext cx="4110608" cy="328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16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a:t>
            </a:r>
            <a:r>
              <a:rPr lang="el-GR" dirty="0" err="1" smtClean="0"/>
              <a:t>Πηδηχτούλης</a:t>
            </a:r>
            <a:r>
              <a:rPr lang="el-GR" dirty="0" smtClean="0"/>
              <a:t> (1/4)</a:t>
            </a:r>
            <a:endParaRPr lang="el-GR" dirty="0"/>
          </a:p>
        </p:txBody>
      </p:sp>
      <p:sp>
        <p:nvSpPr>
          <p:cNvPr id="4" name="Content Placeholder 3"/>
          <p:cNvSpPr>
            <a:spLocks noGrp="1"/>
          </p:cNvSpPr>
          <p:nvPr>
            <p:ph sz="half" idx="2"/>
          </p:nvPr>
        </p:nvSpPr>
        <p:spPr/>
        <p:txBody>
          <a:bodyPr/>
          <a:lstStyle/>
          <a:p>
            <a:pPr marL="0" indent="0">
              <a:buNone/>
            </a:pPr>
            <a:r>
              <a:rPr lang="el-GR" dirty="0"/>
              <a:t>Κουβεντιάζω με τα παιδιά τον τρόπο γραφής του «</a:t>
            </a:r>
            <a:r>
              <a:rPr lang="el-GR" dirty="0" err="1"/>
              <a:t>πηδηχτούλη</a:t>
            </a:r>
            <a:r>
              <a:rPr lang="el-GR" dirty="0"/>
              <a:t>». </a:t>
            </a:r>
          </a:p>
          <a:p>
            <a:endParaRPr lang="el-GR" dirty="0"/>
          </a:p>
        </p:txBody>
      </p:sp>
      <p:pic>
        <p:nvPicPr>
          <p:cNvPr id="5" name="Θέση περιεχομένου 4" descr="Σελίδα του βιβλίου."/>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61772" y="1662525"/>
            <a:ext cx="4029456" cy="4401312"/>
          </a:xfrm>
        </p:spPr>
      </p:pic>
      <p:sp>
        <p:nvSpPr>
          <p:cNvPr id="6" name="TextBox 5"/>
          <p:cNvSpPr txBox="1"/>
          <p:nvPr/>
        </p:nvSpPr>
        <p:spPr>
          <a:xfrm>
            <a:off x="4572000" y="562524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85995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a:t>
            </a:r>
            <a:r>
              <a:rPr lang="el-GR" dirty="0" err="1"/>
              <a:t>Πηδηχτούλης</a:t>
            </a:r>
            <a:r>
              <a:rPr lang="el-GR" dirty="0"/>
              <a:t> </a:t>
            </a:r>
            <a:r>
              <a:rPr lang="el-GR" dirty="0" smtClean="0"/>
              <a:t>(2/4</a:t>
            </a:r>
            <a:r>
              <a:rPr lang="el-GR" dirty="0"/>
              <a:t>)</a:t>
            </a:r>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l-GR" sz="2400" dirty="0"/>
              <a:t>Ενδεικτικός διάλογος:</a:t>
            </a:r>
          </a:p>
          <a:p>
            <a:pPr>
              <a:buFont typeface="Calibri" panose="020F0502020204030204" pitchFamily="34" charset="0"/>
              <a:buChar char="−"/>
            </a:pPr>
            <a:r>
              <a:rPr lang="el-GR" sz="2400" dirty="0"/>
              <a:t>Εδώ γράφει </a:t>
            </a:r>
            <a:r>
              <a:rPr lang="el-GR" sz="2400" dirty="0" err="1"/>
              <a:t>πηδηχτούλης</a:t>
            </a:r>
            <a:r>
              <a:rPr lang="el-GR" sz="2400" dirty="0"/>
              <a:t>! Τι παρατηρείτε στα </a:t>
            </a:r>
            <a:r>
              <a:rPr lang="el-GR" sz="2400" dirty="0" smtClean="0"/>
              <a:t>γράμματα;</a:t>
            </a:r>
            <a:endParaRPr lang="el-GR" sz="2400" dirty="0"/>
          </a:p>
          <a:p>
            <a:pPr>
              <a:buFont typeface="Calibri" panose="020F0502020204030204" pitchFamily="34" charset="0"/>
              <a:buChar char="−"/>
            </a:pPr>
            <a:r>
              <a:rPr lang="el-GR" sz="2400" dirty="0" smtClean="0"/>
              <a:t>Τα </a:t>
            </a:r>
            <a:r>
              <a:rPr lang="el-GR" sz="2400" dirty="0"/>
              <a:t>γράμματα </a:t>
            </a:r>
            <a:r>
              <a:rPr lang="el-GR" sz="2400" dirty="0" smtClean="0"/>
              <a:t>πηδάνε.</a:t>
            </a:r>
            <a:endParaRPr lang="el-GR" sz="2400" dirty="0"/>
          </a:p>
          <a:p>
            <a:pPr>
              <a:buFont typeface="Calibri" panose="020F0502020204030204" pitchFamily="34" charset="0"/>
              <a:buChar char="−"/>
            </a:pPr>
            <a:r>
              <a:rPr lang="el-GR" sz="2400" dirty="0"/>
              <a:t>Τα παροτρύνω να μου δείξουν πώς θα έκαναν τα ίδια αν ήταν οι </a:t>
            </a:r>
            <a:r>
              <a:rPr lang="el-GR" sz="2400" dirty="0" err="1"/>
              <a:t>πηδηχτούληδες</a:t>
            </a:r>
            <a:r>
              <a:rPr lang="el-GR" sz="2400" dirty="0"/>
              <a:t> και έτσι αρχίζουν να χοροπηδούν κάνοντας παράλληλα και τον αντίστοιχο ήχο </a:t>
            </a:r>
            <a:r>
              <a:rPr lang="el-GR" sz="2400" dirty="0" err="1"/>
              <a:t>ντόινγκ</a:t>
            </a:r>
            <a:r>
              <a:rPr lang="el-GR" sz="2400" dirty="0"/>
              <a:t> </a:t>
            </a:r>
            <a:r>
              <a:rPr lang="el-GR" sz="2400" dirty="0" err="1"/>
              <a:t>ντόινγκ</a:t>
            </a:r>
            <a:r>
              <a:rPr lang="el-GR" sz="2400" dirty="0"/>
              <a:t>!</a:t>
            </a:r>
          </a:p>
        </p:txBody>
      </p:sp>
      <p:pic>
        <p:nvPicPr>
          <p:cNvPr id="5" name="Θέση περιεχομένου 4" descr="Σελίδα του βιβλίου."/>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89498" y="1662525"/>
            <a:ext cx="3792729" cy="4142739"/>
          </a:xfrm>
        </p:spPr>
      </p:pic>
      <p:sp>
        <p:nvSpPr>
          <p:cNvPr id="6" name="TextBox 5"/>
          <p:cNvSpPr txBox="1"/>
          <p:nvPr/>
        </p:nvSpPr>
        <p:spPr>
          <a:xfrm>
            <a:off x="4932040" y="5813081"/>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1963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Ο </a:t>
            </a:r>
            <a:r>
              <a:rPr lang="el-GR" dirty="0" err="1"/>
              <a:t>Πηδηχτούλης</a:t>
            </a:r>
            <a:r>
              <a:rPr lang="el-GR" dirty="0"/>
              <a:t> </a:t>
            </a:r>
            <a:r>
              <a:rPr lang="el-GR" dirty="0" smtClean="0"/>
              <a:t>(3/4</a:t>
            </a:r>
            <a:r>
              <a:rPr lang="el-GR" dirty="0"/>
              <a:t>)</a:t>
            </a:r>
          </a:p>
        </p:txBody>
      </p:sp>
      <p:sp>
        <p:nvSpPr>
          <p:cNvPr id="9" name="Text Placeholder 8"/>
          <p:cNvSpPr>
            <a:spLocks noGrp="1"/>
          </p:cNvSpPr>
          <p:nvPr>
            <p:ph type="body" idx="1"/>
          </p:nvPr>
        </p:nvSpPr>
        <p:spPr/>
        <p:txBody>
          <a:bodyPr/>
          <a:lstStyle/>
          <a:p>
            <a:r>
              <a:rPr lang="el-GR" dirty="0" smtClean="0"/>
              <a:t>Σελίδα από το βιβλίο </a:t>
            </a:r>
            <a:endParaRPr lang="el-GR" dirty="0"/>
          </a:p>
        </p:txBody>
      </p:sp>
      <p:sp>
        <p:nvSpPr>
          <p:cNvPr id="11" name="Text Placeholder 10"/>
          <p:cNvSpPr>
            <a:spLocks noGrp="1"/>
          </p:cNvSpPr>
          <p:nvPr>
            <p:ph type="body" sz="quarter" idx="3"/>
          </p:nvPr>
        </p:nvSpPr>
        <p:spPr/>
        <p:txBody>
          <a:bodyPr/>
          <a:lstStyle/>
          <a:p>
            <a:r>
              <a:rPr lang="el-GR" dirty="0" smtClean="0"/>
              <a:t>Επεξεργασμένη από μένα</a:t>
            </a:r>
            <a:endParaRPr lang="el-GR" dirty="0"/>
          </a:p>
        </p:txBody>
      </p:sp>
      <p:pic>
        <p:nvPicPr>
          <p:cNvPr id="13" name="Picture 2" descr="Σελίδα του βιβλίου."/>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57200" y="2472245"/>
            <a:ext cx="4040188" cy="3362897"/>
          </a:xfrm>
        </p:spPr>
      </p:pic>
      <p:pic>
        <p:nvPicPr>
          <p:cNvPr id="14" name="Picture 3" descr="Επεξεργασμένη σελίδα του βιβλίου."/>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a:xfrm>
            <a:off x="4644008" y="2492896"/>
            <a:ext cx="4041775" cy="3312368"/>
          </a:xfrm>
        </p:spPr>
      </p:pic>
      <p:sp>
        <p:nvSpPr>
          <p:cNvPr id="7" name="TextBox 6"/>
          <p:cNvSpPr txBox="1"/>
          <p:nvPr/>
        </p:nvSpPr>
        <p:spPr>
          <a:xfrm>
            <a:off x="467544" y="587727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49215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Ο </a:t>
            </a:r>
            <a:r>
              <a:rPr lang="el-GR" dirty="0" err="1"/>
              <a:t>Πηδηχτούλης</a:t>
            </a:r>
            <a:r>
              <a:rPr lang="el-GR" dirty="0"/>
              <a:t> </a:t>
            </a:r>
            <a:r>
              <a:rPr lang="el-GR" dirty="0" smtClean="0"/>
              <a:t>(4/4</a:t>
            </a:r>
            <a:r>
              <a:rPr lang="el-GR" dirty="0"/>
              <a:t>)</a:t>
            </a:r>
          </a:p>
        </p:txBody>
      </p:sp>
      <p:sp>
        <p:nvSpPr>
          <p:cNvPr id="3" name="Content Placeholder 2"/>
          <p:cNvSpPr>
            <a:spLocks noGrp="1"/>
          </p:cNvSpPr>
          <p:nvPr>
            <p:ph idx="1"/>
          </p:nvPr>
        </p:nvSpPr>
        <p:spPr/>
        <p:txBody>
          <a:bodyPr/>
          <a:lstStyle/>
          <a:p>
            <a:pPr marL="0" indent="0">
              <a:buNone/>
            </a:pPr>
            <a:r>
              <a:rPr lang="el-GR" dirty="0" smtClean="0"/>
              <a:t>Παραθέτω τις </a:t>
            </a:r>
            <a:r>
              <a:rPr lang="el-GR" dirty="0"/>
              <a:t>δυο </a:t>
            </a:r>
            <a:r>
              <a:rPr lang="el-GR" dirty="0" smtClean="0"/>
              <a:t>προηγούμενες εικόνες </a:t>
            </a:r>
            <a:r>
              <a:rPr lang="el-GR" dirty="0"/>
              <a:t>μαζί ώστε τα παιδιά να καταλάβουν καλύτερα τη διαφορά ανάμεσα στον τρόπο γραφής. Στην </a:t>
            </a:r>
            <a:r>
              <a:rPr lang="el-GR" dirty="0" smtClean="0"/>
              <a:t>1η </a:t>
            </a:r>
            <a:r>
              <a:rPr lang="el-GR" dirty="0"/>
              <a:t>εικόνα η λέξη </a:t>
            </a:r>
            <a:r>
              <a:rPr lang="el-GR" dirty="0" smtClean="0"/>
              <a:t>«</a:t>
            </a:r>
            <a:r>
              <a:rPr lang="el-GR" dirty="0" err="1" smtClean="0"/>
              <a:t>πηδηχτούλης</a:t>
            </a:r>
            <a:r>
              <a:rPr lang="el-GR" dirty="0" smtClean="0"/>
              <a:t>» </a:t>
            </a:r>
            <a:r>
              <a:rPr lang="el-GR" dirty="0"/>
              <a:t>δεν είναι γραμμένη στην ευθεία σε αντίθεση με την </a:t>
            </a:r>
            <a:r>
              <a:rPr lang="el-GR" dirty="0" smtClean="0"/>
              <a:t>2η.</a:t>
            </a:r>
            <a:endParaRPr lang="el-GR" dirty="0"/>
          </a:p>
          <a:p>
            <a:endParaRPr lang="el-GR" dirty="0"/>
          </a:p>
        </p:txBody>
      </p:sp>
    </p:spTree>
    <p:extLst>
      <p:ext uri="{BB962C8B-B14F-4D97-AF65-F5344CB8AC3E}">
        <p14:creationId xmlns:p14="http://schemas.microsoft.com/office/powerpoint/2010/main" val="277801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Οι φίλοι του </a:t>
            </a:r>
            <a:r>
              <a:rPr lang="el-GR" dirty="0" err="1"/>
              <a:t>Πηδηχτούλη</a:t>
            </a:r>
            <a:r>
              <a:rPr lang="el-GR" dirty="0"/>
              <a:t> </a:t>
            </a:r>
            <a:r>
              <a:rPr lang="el-GR" dirty="0" smtClean="0"/>
              <a:t>(1/2</a:t>
            </a:r>
            <a:r>
              <a:rPr lang="el-GR" dirty="0"/>
              <a:t>)</a:t>
            </a:r>
          </a:p>
        </p:txBody>
      </p:sp>
      <p:sp>
        <p:nvSpPr>
          <p:cNvPr id="8" name="Content Placeholder 7"/>
          <p:cNvSpPr>
            <a:spLocks noGrp="1"/>
          </p:cNvSpPr>
          <p:nvPr>
            <p:ph sz="half" idx="1"/>
          </p:nvPr>
        </p:nvSpPr>
        <p:spPr>
          <a:xfrm>
            <a:off x="457200" y="1600200"/>
            <a:ext cx="3178696" cy="4525963"/>
          </a:xfrm>
        </p:spPr>
        <p:txBody>
          <a:bodyPr>
            <a:normAutofit/>
          </a:bodyPr>
          <a:lstStyle/>
          <a:p>
            <a:pPr marL="0" indent="0">
              <a:buNone/>
            </a:pPr>
            <a:r>
              <a:rPr lang="el-GR" sz="2600" dirty="0"/>
              <a:t>Ψάχνουμε να βρούμε τους φίλους του </a:t>
            </a:r>
            <a:r>
              <a:rPr lang="el-GR" sz="2600" dirty="0" err="1"/>
              <a:t>πηδηχτούλη</a:t>
            </a:r>
            <a:r>
              <a:rPr lang="el-GR" sz="2600" dirty="0"/>
              <a:t> και στην συνέχεια κινούμαστε στον χώρο όπως θα έκαναν αντίστοιχα και </a:t>
            </a:r>
            <a:r>
              <a:rPr lang="el-GR" sz="2600" dirty="0" smtClean="0"/>
              <a:t>αυτοί. Νέοι </a:t>
            </a:r>
            <a:r>
              <a:rPr lang="el-GR" sz="2600" dirty="0"/>
              <a:t>ήρωες προστίθενται στην παρέα.</a:t>
            </a:r>
          </a:p>
          <a:p>
            <a:endParaRPr lang="el-GR" sz="2600" dirty="0"/>
          </a:p>
        </p:txBody>
      </p:sp>
      <p:pic>
        <p:nvPicPr>
          <p:cNvPr id="10" name="Θέση περιεχομένου 4" descr="Χορευτούλης, Σκαρφαλούλης, Σβουριχτούλης, Φυσιχτούλης, Σκομταγτούλης, Αργούλης, Γρηγορούλης, Στριμωχτούλης"/>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r="6491" b="7573"/>
          <a:stretch/>
        </p:blipFill>
        <p:spPr bwMode="auto">
          <a:xfrm>
            <a:off x="3803240" y="1772816"/>
            <a:ext cx="4944156" cy="4320480"/>
          </a:xfrm>
          <a:prstGeom prst="rect">
            <a:avLst/>
          </a:prstGeom>
          <a:noFill/>
          <a:ln w="9525">
            <a:noFill/>
            <a:miter lim="800000"/>
            <a:headEnd/>
            <a:tailEnd/>
          </a:ln>
        </p:spPr>
      </p:pic>
    </p:spTree>
    <p:extLst>
      <p:ext uri="{BB962C8B-B14F-4D97-AF65-F5344CB8AC3E}">
        <p14:creationId xmlns:p14="http://schemas.microsoft.com/office/powerpoint/2010/main" val="3754027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φίλοι του </a:t>
            </a:r>
            <a:r>
              <a:rPr lang="el-GR" dirty="0" err="1" smtClean="0"/>
              <a:t>Πηδηχτούλη</a:t>
            </a:r>
            <a:r>
              <a:rPr lang="el-GR" dirty="0" smtClean="0"/>
              <a:t> (2/2)</a:t>
            </a:r>
            <a:endParaRPr lang="el-GR" dirty="0"/>
          </a:p>
        </p:txBody>
      </p:sp>
      <p:sp>
        <p:nvSpPr>
          <p:cNvPr id="3" name="Content Placeholder 2"/>
          <p:cNvSpPr>
            <a:spLocks noGrp="1"/>
          </p:cNvSpPr>
          <p:nvPr>
            <p:ph sz="half" idx="1"/>
          </p:nvPr>
        </p:nvSpPr>
        <p:spPr>
          <a:xfrm>
            <a:off x="457200" y="1600200"/>
            <a:ext cx="4186808" cy="4525963"/>
          </a:xfrm>
        </p:spPr>
        <p:txBody>
          <a:bodyPr>
            <a:noAutofit/>
          </a:bodyPr>
          <a:lstStyle/>
          <a:p>
            <a:pPr>
              <a:buFont typeface="Calibri" panose="020F0502020204030204" pitchFamily="34" charset="0"/>
              <a:buChar char="−"/>
            </a:pPr>
            <a:r>
              <a:rPr lang="el-GR" dirty="0" err="1"/>
              <a:t>Χαχα</a:t>
            </a:r>
            <a:r>
              <a:rPr lang="el-GR" dirty="0"/>
              <a:t>! Πολύ ωραία! Και πώς θα κάναμε αν ήμασταν οι «</a:t>
            </a:r>
            <a:r>
              <a:rPr lang="el-GR" dirty="0" err="1"/>
              <a:t>στριμωχτούληδες</a:t>
            </a:r>
            <a:r>
              <a:rPr lang="el-GR" dirty="0" smtClean="0"/>
              <a:t>»;</a:t>
            </a:r>
          </a:p>
          <a:p>
            <a:pPr>
              <a:buFont typeface="Calibri" panose="020F0502020204030204" pitchFamily="34" charset="0"/>
              <a:buChar char="−"/>
            </a:pPr>
            <a:r>
              <a:rPr lang="el-GR" sz="2800" dirty="0" smtClean="0"/>
              <a:t>Θα </a:t>
            </a:r>
            <a:r>
              <a:rPr lang="el-GR" sz="2800" dirty="0"/>
              <a:t>στριμωχνόμασταν</a:t>
            </a:r>
            <a:r>
              <a:rPr lang="el-GR" sz="2800" dirty="0" smtClean="0"/>
              <a:t>...</a:t>
            </a:r>
          </a:p>
          <a:p>
            <a:pPr>
              <a:buFont typeface="Calibri" panose="020F0502020204030204" pitchFamily="34" charset="0"/>
              <a:buChar char="−"/>
            </a:pPr>
            <a:endParaRPr lang="el-GR" sz="2800" dirty="0"/>
          </a:p>
        </p:txBody>
      </p:sp>
      <p:pic>
        <p:nvPicPr>
          <p:cNvPr id="5" name="Content Placeholder 6" descr="Τα παιδιά στριμώχνονται, όπως ο «ΣΤΡΙΜΩΧΤΟΥΛΗΣ».&#10;"/>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768736" y="1600200"/>
            <a:ext cx="3797528" cy="4525963"/>
          </a:xfrm>
          <a:solidFill>
            <a:schemeClr val="bg1"/>
          </a:solidFill>
          <a:ln w="25400" cap="flat" algn="ctr">
            <a:noFill/>
          </a:ln>
        </p:spPr>
      </p:pic>
    </p:spTree>
    <p:extLst>
      <p:ext uri="{BB962C8B-B14F-4D97-AF65-F5344CB8AC3E}">
        <p14:creationId xmlns:p14="http://schemas.microsoft.com/office/powerpoint/2010/main" val="699836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9:10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8,9,11,13,14,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0A838A8-FC78-462F-8002-797B774FB65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2368</TotalTime>
  <Words>661</Words>
  <Application>Microsoft Office PowerPoint</Application>
  <PresentationFormat>On-screen Show (4:3)</PresentationFormat>
  <Paragraphs>74</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Ανάγνωση του βιβλίου</vt:lpstr>
      <vt:lpstr>Ο Πηδηχτούλης (1/4)</vt:lpstr>
      <vt:lpstr>Ο Πηδηχτούλης (2/4)</vt:lpstr>
      <vt:lpstr>Ο Πηδηχτούλης (3/4)</vt:lpstr>
      <vt:lpstr>Ο Πηδηχτούλης (4/4)</vt:lpstr>
      <vt:lpstr>Οι φίλοι του Πηδηχτούλη (1/2)</vt:lpstr>
      <vt:lpstr>Οι φίλοι του Πηδηχτούλη (2/2)</vt:lpstr>
      <vt:lpstr>Μαγνητικός πινάκας (1/2)</vt:lpstr>
      <vt:lpstr>Μαγνητικός πινάκας (2/2)</vt:lpstr>
      <vt:lpstr>Μίμηση</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τραγούδι των αγγέλων</dc:title>
  <dc:subject>Το Εικονογραφημένο Βιβλίο στην Προσχολική Εκπαίδευση</dc:subject>
  <dc:creator> Αγγελική Γιαννικοπούλου</dc:creator>
  <cp:lastModifiedBy>Smaragda Papadopoulou</cp:lastModifiedBy>
  <cp:revision>266</cp:revision>
  <dcterms:created xsi:type="dcterms:W3CDTF">2012-09-06T09:03:05Z</dcterms:created>
  <dcterms:modified xsi:type="dcterms:W3CDTF">2015-10-28T22:59:25Z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