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sldIdLst>
    <p:sldId id="359" r:id="rId3"/>
    <p:sldId id="365" r:id="rId4"/>
    <p:sldId id="366" r:id="rId5"/>
    <p:sldId id="367" r:id="rId6"/>
    <p:sldId id="368" r:id="rId7"/>
    <p:sldId id="369" r:id="rId8"/>
    <p:sldId id="370" r:id="rId9"/>
    <p:sldId id="371" r:id="rId10"/>
    <p:sldId id="372" r:id="rId11"/>
    <p:sldId id="373" r:id="rId12"/>
    <p:sldId id="374" r:id="rId13"/>
    <p:sldId id="375" r:id="rId14"/>
    <p:sldId id="376" r:id="rId15"/>
    <p:sldId id="379" r:id="rId16"/>
    <p:sldId id="377" r:id="rId17"/>
    <p:sldId id="378" r:id="rId18"/>
    <p:sldId id="360" r:id="rId19"/>
    <p:sldId id="361" r:id="rId20"/>
    <p:sldId id="362" r:id="rId21"/>
    <p:sldId id="363" r:id="rId22"/>
    <p:sldId id="364" r:id="rId23"/>
    <p:sldId id="380" r:id="rId24"/>
    <p:sldId id="293"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69"/>
            <p14:sldId id="370"/>
            <p14:sldId id="371"/>
            <p14:sldId id="372"/>
            <p14:sldId id="373"/>
            <p14:sldId id="374"/>
            <p14:sldId id="375"/>
            <p14:sldId id="376"/>
            <p14:sldId id="379"/>
            <p14:sldId id="377"/>
            <p14:sldId id="378"/>
            <p14:sldId id="360"/>
            <p14:sldId id="361"/>
            <p14:sldId id="362"/>
            <p14:sldId id="363"/>
            <p14:sldId id="364"/>
            <p14:sldId id="380"/>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1.png"/><Relationship Id="rId4" Type="http://schemas.openxmlformats.org/officeDocument/2006/relationships/hyperlink" Target="%5b1%5d%20http:/creativecommons.org/licenses/by-nc-sa/4.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iblionet.gr/book/169501/Godwin,_Sam/%CE%A3%CE%BA%CE%AC%CE%B5%CE%B9,_%CF%83%CE%BA%CE%AC%CE%B5%CE%B9_%CF%84%CE%BF_%CE%B1%CF%85%CE%B3%CF%8C" TargetMode="External"/><Relationship Id="rId7" Type="http://schemas.openxmlformats.org/officeDocument/2006/relationships/hyperlink" Target="http://www.biblionet.gr/book/95519/Baxter,_Nicola/%CE%A4%CE%BF_%CE%BC%CE%B9%CE%BA%CF%81%CF%8C_%CE%BC%CF%80%CE%BB%CE%B5_%CF%84%CF%81%CE%B1%CE%BA%CF%84%CE%AD%CF%8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el.komix.wikia.com/wiki/%CE%99%CF%83%CF%84%CE%BF%CF%81%CE%AF%CE%B1:_%CE%A4%CE%BF_%CE%A0%CE%B1%CF%80%CE%AF_%CF%80%CE%BF%CF%85_%CE%B4%CE%B5%CE%BD_%CE%A5%CF%80%CE%AE%CF%81%CE%BE%CE%B5_%CE%A0%CE%BF%CF%84%CE%AD!" TargetMode="External"/><Relationship Id="rId5" Type="http://schemas.openxmlformats.org/officeDocument/2006/relationships/hyperlink" Target="https://creativecommons.org/licenses/by-sa/3.0/" TargetMode="External"/><Relationship Id="rId4" Type="http://schemas.openxmlformats.org/officeDocument/2006/relationships/hyperlink" Target="http://el.komix.wikia.com/wiki/%CE%A4%CE%BF_%CF%83%CF%8D%CE%BC%CF%80%CE%B1%CE%BD_%CF%84%CE%BF%CF%85_%CE%9D%CF%84%CF%8C%CE%BD%CE%B1%CE%BB%CE%BD%CF%8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(2/4</a:t>
            </a:r>
            <a:r>
              <a:rPr lang="el-GR" dirty="0"/>
              <a:t>)</a:t>
            </a:r>
          </a:p>
        </p:txBody>
      </p:sp>
      <p:pic>
        <p:nvPicPr>
          <p:cNvPr id="5" name="Picture 7" descr="Το κοτοπουλάκι της Δήμητρας θέλει να πάει στο σπίτι του."/>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533400" y="2404713"/>
            <a:ext cx="3886200" cy="2916936"/>
          </a:xfrm>
          <a:prstGeom prst="rect">
            <a:avLst/>
          </a:prstGeom>
          <a:noFill/>
          <a:ln w="9525">
            <a:noFill/>
            <a:miter lim="800000"/>
            <a:headEnd/>
            <a:tailEnd/>
          </a:ln>
        </p:spPr>
      </p:pic>
      <p:pic>
        <p:nvPicPr>
          <p:cNvPr id="6" name="Picture 6" descr="Το κοτοπουλάκι της Κρίστι σκέφτεται το φαγητό."/>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60976" y="2432145"/>
            <a:ext cx="3813048" cy="2862072"/>
          </a:xfrm>
          <a:prstGeom prst="rect">
            <a:avLst/>
          </a:prstGeom>
          <a:noFill/>
          <a:ln w="9525">
            <a:noFill/>
            <a:miter lim="800000"/>
            <a:headEnd/>
            <a:tailEnd/>
          </a:ln>
        </p:spPr>
      </p:pic>
    </p:spTree>
    <p:extLst>
      <p:ext uri="{BB962C8B-B14F-4D97-AF65-F5344CB8AC3E}">
        <p14:creationId xmlns:p14="http://schemas.microsoft.com/office/powerpoint/2010/main" val="198354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έργα των παιδιών </a:t>
            </a:r>
            <a:r>
              <a:rPr lang="el-GR" dirty="0" smtClean="0"/>
              <a:t>(3/4</a:t>
            </a:r>
            <a:r>
              <a:rPr lang="el-GR" dirty="0"/>
              <a:t>)</a:t>
            </a:r>
          </a:p>
        </p:txBody>
      </p:sp>
      <p:pic>
        <p:nvPicPr>
          <p:cNvPr id="5" name="Picture 6" descr="Το κοτοπουλάκι της Ανασταστίας σκέφτεται τις πατάτες."/>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588264" y="2445861"/>
            <a:ext cx="3776472" cy="2834640"/>
          </a:xfrm>
          <a:prstGeom prst="rect">
            <a:avLst/>
          </a:prstGeom>
          <a:noFill/>
          <a:ln w="9525">
            <a:noFill/>
            <a:miter lim="800000"/>
            <a:headEnd/>
            <a:tailEnd/>
          </a:ln>
        </p:spPr>
      </p:pic>
      <p:pic>
        <p:nvPicPr>
          <p:cNvPr id="6" name="Picture 1" descr="Το κοτοπουλάκι του Ιάσονα θέλει να πάει στο πάρκο."/>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13554" y="2473293"/>
            <a:ext cx="3707892" cy="2779776"/>
          </a:xfrm>
          <a:prstGeom prst="rect">
            <a:avLst/>
          </a:prstGeom>
          <a:noFill/>
          <a:ln w="9525">
            <a:noFill/>
            <a:miter lim="800000"/>
            <a:headEnd/>
            <a:tailEnd/>
          </a:ln>
        </p:spPr>
      </p:pic>
    </p:spTree>
    <p:extLst>
      <p:ext uri="{BB962C8B-B14F-4D97-AF65-F5344CB8AC3E}">
        <p14:creationId xmlns:p14="http://schemas.microsoft.com/office/powerpoint/2010/main" val="58875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Τα έργα των παιδιών </a:t>
            </a:r>
            <a:r>
              <a:rPr lang="el-GR" dirty="0" smtClean="0"/>
              <a:t>(4/4</a:t>
            </a:r>
            <a:r>
              <a:rPr lang="el-GR" dirty="0"/>
              <a:t>)</a:t>
            </a:r>
          </a:p>
        </p:txBody>
      </p:sp>
      <p:pic>
        <p:nvPicPr>
          <p:cNvPr id="7" name="Picture 1" descr="Το κοτοπουλάκι του Βίκτωρα θέλει να πάει στο βόλτα."/>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807718" y="1742345"/>
            <a:ext cx="5541264" cy="4155948"/>
          </a:xfrm>
          <a:prstGeom prst="rect">
            <a:avLst/>
          </a:prstGeom>
          <a:noFill/>
          <a:ln w="9525">
            <a:noFill/>
            <a:miter lim="800000"/>
            <a:headEnd/>
            <a:tailEnd/>
          </a:ln>
        </p:spPr>
      </p:pic>
    </p:spTree>
    <p:extLst>
      <p:ext uri="{BB962C8B-B14F-4D97-AF65-F5344CB8AC3E}">
        <p14:creationId xmlns:p14="http://schemas.microsoft.com/office/powerpoint/2010/main" val="287859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«Τιμώμενο Πρόσωπο»</a:t>
            </a:r>
            <a:endParaRPr lang="el-GR" dirty="0"/>
          </a:p>
        </p:txBody>
      </p:sp>
      <p:sp>
        <p:nvSpPr>
          <p:cNvPr id="3" name="Content Placeholder 2"/>
          <p:cNvSpPr>
            <a:spLocks noGrp="1"/>
          </p:cNvSpPr>
          <p:nvPr>
            <p:ph idx="1"/>
          </p:nvPr>
        </p:nvSpPr>
        <p:spPr/>
        <p:txBody>
          <a:bodyPr>
            <a:noAutofit/>
          </a:bodyPr>
          <a:lstStyle/>
          <a:p>
            <a:pPr marL="0" indent="0">
              <a:buNone/>
            </a:pPr>
            <a:r>
              <a:rPr lang="el-GR" sz="2700" dirty="0"/>
              <a:t>Κάθε βδομάδα, ένα από τα παιδιά της τάξης γίνεται «Τιμώμενο πρόσωπο», μετά από τυχαία επιλογή. Μια από τις δραστηριότητες που γίνονται με το τιμώμενο πρόσωπο είναι σχετική με τον αγαπημένο του ήρωα, είτε από παραμύθι, είτε από κινούμενα σχέδια. Φτιάχνουν μια αφίσα στην οποία το τιμώμενο πρόσωπο βάζει τον ήρωα στη μέση της, τη φωτογραφία του και τον «καλό του λόγο». Όλα τα παιδιά επιλέγουν έναν ήρωα σχετικό και κάνουν το ίδιο λέγοντας τον καλό τους λόγο για το συμμαθητή τους που είναι τιμώμενο πρόσωπο. </a:t>
            </a:r>
          </a:p>
          <a:p>
            <a:endParaRPr lang="el-GR" sz="2700" dirty="0"/>
          </a:p>
        </p:txBody>
      </p:sp>
    </p:spTree>
    <p:extLst>
      <p:ext uri="{BB962C8B-B14F-4D97-AF65-F5344CB8AC3E}">
        <p14:creationId xmlns:p14="http://schemas.microsoft.com/office/powerpoint/2010/main" val="1854944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Μπαλόνια Ομιλίας</a:t>
            </a:r>
            <a:endParaRPr lang="el-GR" dirty="0"/>
          </a:p>
        </p:txBody>
      </p:sp>
      <p:pic>
        <p:nvPicPr>
          <p:cNvPr id="6" name="Content Placeholder 5" descr="Μπαλόνια ομιλίας που κόλλησαν τα παιδιά στην αφίσα."/>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3550" y="1599880"/>
            <a:ext cx="8229600" cy="4440878"/>
          </a:xfrm>
        </p:spPr>
      </p:pic>
    </p:spTree>
    <p:extLst>
      <p:ext uri="{BB962C8B-B14F-4D97-AF65-F5344CB8AC3E}">
        <p14:creationId xmlns:p14="http://schemas.microsoft.com/office/powerpoint/2010/main" val="119844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Αφίσα (1/2) </a:t>
            </a:r>
            <a:endParaRPr lang="el-GR" dirty="0"/>
          </a:p>
        </p:txBody>
      </p:sp>
      <p:pic>
        <p:nvPicPr>
          <p:cNvPr id="4" name="Content Placeholder 3" descr="Αφίσα για το τιμώμενο πρόσωπο."/>
          <p:cNvPicPr>
            <a:picLocks noGrp="1" noChangeAspect="1"/>
          </p:cNvPicPr>
          <p:nvPr>
            <p:ph idx="1"/>
          </p:nvPr>
        </p:nvPicPr>
        <p:blipFill>
          <a:blip r:embed="rId2"/>
          <a:srcRect/>
          <a:stretch>
            <a:fillRect/>
          </a:stretch>
        </p:blipFill>
        <p:spPr>
          <a:xfrm>
            <a:off x="1619672" y="1628799"/>
            <a:ext cx="5904656" cy="4543487"/>
          </a:xfrm>
          <a:effectLst>
            <a:outerShdw algn="tl" rotWithShape="0">
              <a:srgbClr val="000000">
                <a:alpha val="70000"/>
              </a:srgbClr>
            </a:outerShdw>
          </a:effectLst>
        </p:spPr>
      </p:pic>
    </p:spTree>
    <p:extLst>
      <p:ext uri="{BB962C8B-B14F-4D97-AF65-F5344CB8AC3E}">
        <p14:creationId xmlns:p14="http://schemas.microsoft.com/office/powerpoint/2010/main" val="1831892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Αφίσα (2/2) </a:t>
            </a:r>
            <a:endParaRPr lang="el-GR" dirty="0"/>
          </a:p>
        </p:txBody>
      </p:sp>
      <p:pic>
        <p:nvPicPr>
          <p:cNvPr id="4" name="Content Placeholder 3" descr="Αφίσα για το τιμώμενο πρόσωπο."/>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368284" y="1557338"/>
            <a:ext cx="6420132" cy="4525962"/>
          </a:xfrm>
          <a:prstGeom prst="rect">
            <a:avLst/>
          </a:prstGeom>
          <a:ln>
            <a:noFill/>
          </a:ln>
          <a:effectLst/>
        </p:spPr>
      </p:pic>
    </p:spTree>
    <p:extLst>
      <p:ext uri="{BB962C8B-B14F-4D97-AF65-F5344CB8AC3E}">
        <p14:creationId xmlns:p14="http://schemas.microsoft.com/office/powerpoint/2010/main" val="281917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dirty="0" smtClean="0"/>
              <a:t>Διδακτική Πρακτική</a:t>
            </a:r>
            <a:endParaRPr lang="en-GB" altLang="en-US" dirty="0" smtClean="0"/>
          </a:p>
        </p:txBody>
      </p:sp>
      <p:sp>
        <p:nvSpPr>
          <p:cNvPr id="12291" name="Θέση περιεχομένου 6"/>
          <p:cNvSpPr>
            <a:spLocks noGrp="1"/>
          </p:cNvSpPr>
          <p:nvPr>
            <p:ph sz="half" idx="1"/>
          </p:nvPr>
        </p:nvSpPr>
        <p:spPr>
          <a:xfrm>
            <a:off x="457200" y="1600200"/>
            <a:ext cx="3898900" cy="4525963"/>
          </a:xfrm>
        </p:spPr>
        <p:txBody>
          <a:bodyPr/>
          <a:lstStyle/>
          <a:p>
            <a:pPr marL="0" indent="0">
              <a:buFont typeface="Arial" charset="0"/>
              <a:buNone/>
            </a:pPr>
            <a:r>
              <a:rPr lang="el-GR" altLang="en-US" sz="2400" b="1" dirty="0"/>
              <a:t>Διδακτική </a:t>
            </a:r>
            <a:r>
              <a:rPr lang="el-GR" altLang="en-US" sz="2400" b="1" dirty="0" smtClean="0"/>
              <a:t>πρακτική</a:t>
            </a:r>
            <a:r>
              <a:rPr lang="en-GB" altLang="en-US" sz="2400" dirty="0" smtClean="0"/>
              <a:t>:</a:t>
            </a:r>
            <a:r>
              <a:rPr lang="el-GR" altLang="en-US" sz="2400" dirty="0" smtClean="0"/>
              <a:t> </a:t>
            </a:r>
            <a:r>
              <a:rPr lang="en-US" altLang="en-US" sz="2400" dirty="0" smtClean="0"/>
              <a:t/>
            </a:r>
            <a:br>
              <a:rPr lang="en-US" altLang="en-US" sz="2400" dirty="0" smtClean="0"/>
            </a:br>
            <a:r>
              <a:rPr lang="el-GR" altLang="en-US" sz="2400" dirty="0" err="1" smtClean="0"/>
              <a:t>Χρύσια</a:t>
            </a:r>
            <a:r>
              <a:rPr lang="el-GR" altLang="en-US" sz="2400" dirty="0" smtClean="0"/>
              <a:t> Ιωάννου</a:t>
            </a:r>
            <a:r>
              <a:rPr lang="en-US" altLang="en-US" sz="2400" dirty="0" smtClean="0"/>
              <a:t>.</a:t>
            </a:r>
            <a:endParaRPr lang="el-GR" altLang="el-GR" sz="2400" dirty="0" smtClean="0"/>
          </a:p>
          <a:p>
            <a:pPr marL="0" indent="0">
              <a:spcBef>
                <a:spcPts val="1200"/>
              </a:spcBef>
              <a:buFont typeface="Arial" charset="0"/>
              <a:buNone/>
            </a:pPr>
            <a:r>
              <a:rPr lang="el-GR" altLang="en-US" sz="2400" b="1" dirty="0" smtClean="0"/>
              <a:t>Βιβλίο</a:t>
            </a:r>
            <a:r>
              <a:rPr lang="el-GR" altLang="en-US" sz="2400" dirty="0" smtClean="0"/>
              <a:t>: </a:t>
            </a:r>
            <a:r>
              <a:rPr lang="el-GR" altLang="en-US" sz="2400" dirty="0" err="1"/>
              <a:t>Godwin</a:t>
            </a:r>
            <a:r>
              <a:rPr lang="el-GR" altLang="en-US" sz="2400" dirty="0"/>
              <a:t>, </a:t>
            </a:r>
            <a:r>
              <a:rPr lang="el-GR" altLang="en-US" sz="2400" dirty="0" err="1"/>
              <a:t>Sam</a:t>
            </a:r>
            <a:r>
              <a:rPr lang="el-GR" altLang="en-US" sz="2400" dirty="0"/>
              <a:t>. </a:t>
            </a:r>
            <a:r>
              <a:rPr lang="el-GR" altLang="en-US" sz="2400" b="1" dirty="0"/>
              <a:t>Σκάει, σκάει το </a:t>
            </a:r>
            <a:r>
              <a:rPr lang="el-GR" altLang="en-US" sz="2400" b="1" dirty="0" smtClean="0"/>
              <a:t>αυγό: </a:t>
            </a:r>
            <a:r>
              <a:rPr lang="el-GR" altLang="en-US" sz="2400" b="1" dirty="0"/>
              <a:t>Μια πρώτη ματιά στον κύκλο της ζωής ενός κοτόπουλου</a:t>
            </a:r>
            <a:r>
              <a:rPr lang="el-GR" altLang="en-US" sz="2400" dirty="0"/>
              <a:t> / </a:t>
            </a:r>
            <a:r>
              <a:rPr lang="el-GR" altLang="en-US" sz="2400" dirty="0" err="1"/>
              <a:t>Σαμ</a:t>
            </a:r>
            <a:r>
              <a:rPr lang="el-GR" altLang="en-US" sz="2400" dirty="0"/>
              <a:t> </a:t>
            </a:r>
            <a:r>
              <a:rPr lang="el-GR" altLang="en-US" sz="2400" dirty="0" err="1"/>
              <a:t>Γκόντουιν</a:t>
            </a:r>
            <a:r>
              <a:rPr lang="el-GR" altLang="en-US" sz="2400" dirty="0"/>
              <a:t> · μετάφραση Βαγγέλης Ηλιόπουλος · εικονογράφηση </a:t>
            </a:r>
            <a:r>
              <a:rPr lang="el-GR" altLang="en-US" sz="2400" dirty="0" err="1"/>
              <a:t>Simone</a:t>
            </a:r>
            <a:r>
              <a:rPr lang="el-GR" altLang="en-US" sz="2400" dirty="0"/>
              <a:t> </a:t>
            </a:r>
            <a:r>
              <a:rPr lang="el-GR" altLang="en-US" sz="2400" dirty="0" err="1"/>
              <a:t>Abel</a:t>
            </a:r>
            <a:r>
              <a:rPr lang="el-GR" altLang="en-US" sz="2400" dirty="0"/>
              <a:t>. - </a:t>
            </a:r>
            <a:r>
              <a:rPr lang="el-GR" altLang="en-US" sz="2400" dirty="0" smtClean="0"/>
              <a:t>Αθήνα: </a:t>
            </a:r>
            <a:r>
              <a:rPr lang="el-GR" altLang="en-US" sz="2400" dirty="0"/>
              <a:t>Εκδόσεις Πατάκη, 2009.</a:t>
            </a:r>
            <a:endParaRPr lang="en-GB" altLang="en-US" sz="2400" dirty="0" smtClean="0"/>
          </a:p>
        </p:txBody>
      </p:sp>
      <p:pic>
        <p:nvPicPr>
          <p:cNvPr id="7" name="Picture 3" descr="Εξώφυλλο του βιβλίου Σκάει, σκάει το αυγό: Μια πρώτη ματιά στον κύκλο της ζωής ενός κοτόπουλου"/>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557118" y="2132856"/>
            <a:ext cx="3826778" cy="3384376"/>
          </a:xfrm>
          <a:prstGeom prst="rect">
            <a:avLst/>
          </a:prstGeom>
          <a:noFill/>
          <a:ln w="9525">
            <a:noFill/>
            <a:miter lim="800000"/>
            <a:headEnd/>
            <a:tailEnd/>
          </a:ln>
        </p:spPr>
      </p:pic>
      <p:sp>
        <p:nvSpPr>
          <p:cNvPr id="5" name="TextBox 4"/>
          <p:cNvSpPr txBox="1"/>
          <p:nvPr/>
        </p:nvSpPr>
        <p:spPr>
          <a:xfrm>
            <a:off x="7956376" y="556692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3721850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altLang="en-US" sz="2000" dirty="0" err="1"/>
              <a:t>Χρύσια</a:t>
            </a:r>
            <a:r>
              <a:rPr lang="el-GR" altLang="en-US" sz="2000" dirty="0"/>
              <a:t> </a:t>
            </a:r>
            <a:r>
              <a:rPr lang="el-GR" altLang="en-US" sz="2000" dirty="0" smtClean="0"/>
              <a:t>Ιωάννου,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a:t>
            </a:r>
            <a:r>
              <a:rPr lang="en-GB" sz="2000" dirty="0" smtClean="0"/>
              <a:t> </a:t>
            </a:r>
            <a:r>
              <a:rPr lang="el-GR" sz="2000" dirty="0"/>
              <a:t>Σκάει, σκάει το αυγό: Μια πρώτη ματιά στον κύκλο της ζωής ενός κοτόπουλου». 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2282194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 Εξώφυλλο και ενδεικτικές σελίδες του βιβλίου «</a:t>
            </a:r>
            <a:r>
              <a:rPr lang="el-GR" sz="2000" u="sng" dirty="0">
                <a:hlinkClick r:id="rId3"/>
              </a:rPr>
              <a:t>Σκάει, σκάει το αυγό: Μια πρώτη ματιά στον κύκλο της ζωής ενός κοτόπουλου</a:t>
            </a:r>
            <a:r>
              <a:rPr lang="el-GR" sz="2000" dirty="0"/>
              <a:t>» / </a:t>
            </a:r>
            <a:r>
              <a:rPr lang="el-GR" sz="2000" dirty="0" err="1"/>
              <a:t>Σαμ</a:t>
            </a:r>
            <a:r>
              <a:rPr lang="el-GR" sz="2000" dirty="0"/>
              <a:t> </a:t>
            </a:r>
            <a:r>
              <a:rPr lang="el-GR" sz="2000" dirty="0" err="1"/>
              <a:t>Γκόντουιν</a:t>
            </a:r>
            <a:r>
              <a:rPr lang="el-GR" sz="2000" dirty="0"/>
              <a:t> · μετάφραση Βαγγέλης Ηλιόπουλος · εικονογράφηση </a:t>
            </a:r>
            <a:r>
              <a:rPr lang="el-GR" sz="2000" dirty="0" err="1"/>
              <a:t>Simone</a:t>
            </a:r>
            <a:r>
              <a:rPr lang="el-GR" sz="2000" dirty="0"/>
              <a:t> </a:t>
            </a:r>
            <a:r>
              <a:rPr lang="el-GR" sz="2000" dirty="0" err="1"/>
              <a:t>Abel</a:t>
            </a:r>
            <a:r>
              <a:rPr lang="el-GR" sz="2000" dirty="0"/>
              <a:t>. - Αθήνα: Εκδόσεις Πατάκη, 2009. </a:t>
            </a:r>
            <a:r>
              <a:rPr lang="en-GB" sz="2000" dirty="0" err="1"/>
              <a:t>Biblionet</a:t>
            </a:r>
            <a:r>
              <a:rPr lang="el-GR" sz="2000" dirty="0" smtClean="0"/>
              <a:t>.</a:t>
            </a:r>
          </a:p>
          <a:p>
            <a:pPr marL="0" indent="0">
              <a:buNone/>
            </a:pPr>
            <a:r>
              <a:rPr lang="el-GR" sz="2000" dirty="0"/>
              <a:t>Εικόνα </a:t>
            </a:r>
            <a:r>
              <a:rPr lang="en-US" sz="2000" dirty="0"/>
              <a:t>3: </a:t>
            </a:r>
            <a:r>
              <a:rPr lang="el-GR" sz="2000" u="sng" dirty="0">
                <a:hlinkClick r:id="rId4"/>
              </a:rPr>
              <a:t>Ντόναλντ</a:t>
            </a:r>
            <a:r>
              <a:rPr lang="en-US" sz="2000" dirty="0"/>
              <a:t>, </a:t>
            </a:r>
            <a:r>
              <a:rPr lang="en-US" sz="2000" dirty="0">
                <a:hlinkClick r:id="rId5"/>
              </a:rPr>
              <a:t>Creative Commons Attribution-Share Alike License 3.0 </a:t>
            </a:r>
            <a:r>
              <a:rPr lang="en-US" sz="2000" dirty="0" err="1" smtClean="0">
                <a:hlinkClick r:id="rId5"/>
              </a:rPr>
              <a:t>Unported</a:t>
            </a:r>
            <a:r>
              <a:rPr lang="en-US" sz="2000" dirty="0" smtClean="0"/>
              <a:t>, </a:t>
            </a:r>
            <a:r>
              <a:rPr lang="el-GR" sz="2000" dirty="0" err="1"/>
              <a:t>Κομιξ</a:t>
            </a:r>
            <a:r>
              <a:rPr lang="el-GR" sz="2000" dirty="0"/>
              <a:t> </a:t>
            </a:r>
            <a:r>
              <a:rPr lang="en-GB" sz="2000" dirty="0" err="1"/>
              <a:t>Wikia</a:t>
            </a:r>
            <a:r>
              <a:rPr lang="en-GB" sz="2000" dirty="0"/>
              <a:t>.</a:t>
            </a:r>
            <a:endParaRPr lang="el-GR" sz="2000" dirty="0"/>
          </a:p>
          <a:p>
            <a:pPr marL="0" indent="0">
              <a:buNone/>
            </a:pPr>
            <a:r>
              <a:rPr lang="el-GR" sz="2000" dirty="0" smtClean="0"/>
              <a:t>Εικόνα 4: </a:t>
            </a:r>
            <a:r>
              <a:rPr lang="el-GR" sz="2000" u="sng" dirty="0">
                <a:hlinkClick r:id="rId6"/>
              </a:rPr>
              <a:t>Ντόναλντ</a:t>
            </a:r>
            <a:r>
              <a:rPr lang="en-US" sz="2000" dirty="0"/>
              <a:t>, </a:t>
            </a:r>
            <a:r>
              <a:rPr lang="en-US" sz="2000" dirty="0">
                <a:hlinkClick r:id="rId5"/>
              </a:rPr>
              <a:t>Creative Commons Attribution-Share Alike License 3.0 </a:t>
            </a:r>
            <a:r>
              <a:rPr lang="en-US" sz="2000" dirty="0" err="1">
                <a:hlinkClick r:id="rId5"/>
              </a:rPr>
              <a:t>Unported</a:t>
            </a:r>
            <a:r>
              <a:rPr lang="en-US" sz="2000" dirty="0"/>
              <a:t>, </a:t>
            </a:r>
            <a:r>
              <a:rPr lang="el-GR" sz="2000" dirty="0" err="1"/>
              <a:t>Κομιξ</a:t>
            </a:r>
            <a:r>
              <a:rPr lang="el-GR" sz="2000" dirty="0"/>
              <a:t> </a:t>
            </a:r>
            <a:r>
              <a:rPr lang="en-GB" sz="2000" dirty="0" err="1"/>
              <a:t>Wikia</a:t>
            </a:r>
            <a:r>
              <a:rPr lang="en-GB" sz="2000" dirty="0" smtClean="0"/>
              <a:t>.</a:t>
            </a:r>
            <a:endParaRPr lang="el-GR" sz="2000" dirty="0" smtClean="0"/>
          </a:p>
          <a:p>
            <a:pPr marL="0" indent="0">
              <a:buNone/>
            </a:pPr>
            <a:r>
              <a:rPr lang="el-GR" sz="2000" dirty="0" smtClean="0"/>
              <a:t>Εικόνα 5</a:t>
            </a:r>
            <a:r>
              <a:rPr lang="en-GB" sz="2000" dirty="0" smtClean="0"/>
              <a:t>, 6</a:t>
            </a:r>
            <a:r>
              <a:rPr lang="el-GR" sz="2000" dirty="0"/>
              <a:t>: Εξώφυλλο και ενδεικτικές σελίδες του βιβλίου </a:t>
            </a:r>
            <a:r>
              <a:rPr lang="el-GR" sz="2000" dirty="0" smtClean="0"/>
              <a:t>«</a:t>
            </a:r>
            <a:r>
              <a:rPr lang="el-GR" sz="2000" dirty="0" smtClean="0">
                <a:hlinkClick r:id="rId7"/>
              </a:rPr>
              <a:t>Το </a:t>
            </a:r>
            <a:r>
              <a:rPr lang="el-GR" sz="2000" dirty="0">
                <a:hlinkClick r:id="rId7"/>
              </a:rPr>
              <a:t>μικρό μπλε </a:t>
            </a:r>
            <a:r>
              <a:rPr lang="el-GR" sz="2000" dirty="0" smtClean="0">
                <a:hlinkClick r:id="rId7"/>
              </a:rPr>
              <a:t>τρακτέρ: </a:t>
            </a:r>
            <a:r>
              <a:rPr lang="el-GR" sz="2000" dirty="0">
                <a:hlinkClick r:id="rId7"/>
              </a:rPr>
              <a:t>Και </a:t>
            </a:r>
            <a:r>
              <a:rPr lang="el-GR" sz="2000" dirty="0" err="1">
                <a:hlinkClick r:id="rId7"/>
              </a:rPr>
              <a:t>χρωμοσελίδες</a:t>
            </a:r>
            <a:r>
              <a:rPr lang="el-GR" sz="2000" dirty="0">
                <a:hlinkClick r:id="rId7"/>
              </a:rPr>
              <a:t> για να ζωγραφίσετε το μικρό μπλε </a:t>
            </a:r>
            <a:r>
              <a:rPr lang="el-GR" sz="2000" dirty="0" smtClean="0">
                <a:hlinkClick r:id="rId7"/>
              </a:rPr>
              <a:t>τρακτέρ</a:t>
            </a:r>
            <a:r>
              <a:rPr lang="el-GR" sz="2000" dirty="0" smtClean="0"/>
              <a:t>» </a:t>
            </a:r>
            <a:r>
              <a:rPr lang="el-GR" sz="2000" dirty="0"/>
              <a:t>/ </a:t>
            </a:r>
            <a:r>
              <a:rPr lang="el-GR" sz="2000" dirty="0" err="1"/>
              <a:t>Nicola</a:t>
            </a:r>
            <a:r>
              <a:rPr lang="el-GR" sz="2000" dirty="0"/>
              <a:t> </a:t>
            </a:r>
            <a:r>
              <a:rPr lang="el-GR" sz="2000" dirty="0" err="1"/>
              <a:t>Baxter</a:t>
            </a:r>
            <a:r>
              <a:rPr lang="el-GR" sz="2000" dirty="0"/>
              <a:t> · μετάφραση Ανδρέας Κολοκυθάς · εικονογράφηση </a:t>
            </a:r>
            <a:r>
              <a:rPr lang="el-GR" sz="2000" dirty="0" err="1"/>
              <a:t>Toni</a:t>
            </a:r>
            <a:r>
              <a:rPr lang="el-GR" sz="2000" dirty="0"/>
              <a:t> </a:t>
            </a:r>
            <a:r>
              <a:rPr lang="el-GR" sz="2000" dirty="0" err="1"/>
              <a:t>Goffe</a:t>
            </a:r>
            <a:r>
              <a:rPr lang="el-GR" sz="2000" dirty="0"/>
              <a:t>. - Αθήνα : </a:t>
            </a:r>
            <a:r>
              <a:rPr lang="el-GR" sz="2000" dirty="0" err="1"/>
              <a:t>Modern</a:t>
            </a:r>
            <a:r>
              <a:rPr lang="el-GR" sz="2000" dirty="0"/>
              <a:t> </a:t>
            </a:r>
            <a:r>
              <a:rPr lang="el-GR" sz="2000" dirty="0" err="1"/>
              <a:t>Times</a:t>
            </a:r>
            <a:r>
              <a:rPr lang="el-GR" sz="2000" dirty="0"/>
              <a:t>, 2005</a:t>
            </a:r>
            <a:r>
              <a:rPr lang="el-GR" sz="2000" dirty="0" smtClean="0"/>
              <a:t>.</a:t>
            </a:r>
            <a:r>
              <a:rPr lang="en-GB" sz="2000" dirty="0"/>
              <a:t> </a:t>
            </a:r>
            <a:r>
              <a:rPr lang="en-GB" sz="2000" dirty="0" err="1" smtClean="0"/>
              <a:t>Biblionet</a:t>
            </a:r>
            <a:r>
              <a:rPr lang="el-GR" sz="2000" dirty="0" smtClean="0"/>
              <a:t>.</a:t>
            </a:r>
            <a:endParaRPr lang="el-GR" sz="2000" dirty="0"/>
          </a:p>
          <a:p>
            <a:pPr marL="0" indent="0">
              <a:buNone/>
            </a:pPr>
            <a:endParaRPr lang="el-GR" sz="2000" dirty="0" smtClean="0"/>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Λίγα λόγια για τη δραστηριότητα</a:t>
            </a:r>
          </a:p>
        </p:txBody>
      </p:sp>
      <p:sp>
        <p:nvSpPr>
          <p:cNvPr id="3" name="Content Placeholder 2"/>
          <p:cNvSpPr>
            <a:spLocks noGrp="1"/>
          </p:cNvSpPr>
          <p:nvPr>
            <p:ph sz="half" idx="1"/>
          </p:nvPr>
        </p:nvSpPr>
        <p:spPr/>
        <p:txBody>
          <a:bodyPr/>
          <a:lstStyle/>
          <a:p>
            <a:pPr marL="0" indent="0">
              <a:buNone/>
            </a:pPr>
            <a:r>
              <a:rPr lang="el-GR" dirty="0"/>
              <a:t>Σκοπός της δραστηριότητας είναι η γνωριμία των παιδιών με τα μπαλόνια ομιλίας και τα συννεφάκια σκέψης, με αφορμή το βιβλίο «Σκάει, σκάει το αυγό: Μια πρώτη ματιά στον κύκλο της ζωής ενός κοτόπουλου». </a:t>
            </a:r>
          </a:p>
          <a:p>
            <a:endParaRPr lang="el-GR" dirty="0"/>
          </a:p>
        </p:txBody>
      </p:sp>
      <p:pic>
        <p:nvPicPr>
          <p:cNvPr id="6" name="Picture 9" descr="Σελίδα του βιβλίου Σκάει, σκάει το αυγό: Μια πρώτη ματιά στον κύκλο της ζωής ενός κοτόπουλου"/>
          <p:cNvPicPr>
            <a:picLocks noGrp="1" noChangeAspect="1"/>
          </p:cNvPicPr>
          <p:nvPr>
            <p:ph sz="half" idx="2"/>
          </p:nvPr>
        </p:nvPicPr>
        <p:blipFill>
          <a:blip r:embed="rId3"/>
          <a:srcRect/>
          <a:stretch>
            <a:fillRect/>
          </a:stretch>
        </p:blipFill>
        <p:spPr bwMode="auto">
          <a:xfrm>
            <a:off x="4788023" y="1628800"/>
            <a:ext cx="3902059" cy="3528392"/>
          </a:xfrm>
          <a:prstGeom prst="rect">
            <a:avLst/>
          </a:prstGeom>
          <a:noFill/>
          <a:ln w="9525">
            <a:noFill/>
            <a:miter lim="800000"/>
            <a:headEnd/>
            <a:tailEnd/>
          </a:ln>
        </p:spPr>
      </p:pic>
      <p:sp>
        <p:nvSpPr>
          <p:cNvPr id="5" name="TextBox 4"/>
          <p:cNvSpPr txBox="1"/>
          <p:nvPr/>
        </p:nvSpPr>
        <p:spPr>
          <a:xfrm>
            <a:off x="8244408" y="5170884"/>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2</a:t>
            </a:r>
            <a:r>
              <a:rPr lang="el-GR" b="1" dirty="0" smtClean="0">
                <a:latin typeface="+mj-lt"/>
              </a:rPr>
              <a:t>]</a:t>
            </a:r>
          </a:p>
        </p:txBody>
      </p:sp>
    </p:spTree>
    <p:custDataLst>
      <p:tags r:id="rId1"/>
    </p:custDataLst>
    <p:extLst>
      <p:ext uri="{BB962C8B-B14F-4D97-AF65-F5344CB8AC3E}">
        <p14:creationId xmlns:p14="http://schemas.microsoft.com/office/powerpoint/2010/main" val="265083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Πριν την ανάγνωση (1/3)</a:t>
            </a:r>
            <a:endParaRPr lang="el-GR" dirty="0"/>
          </a:p>
        </p:txBody>
      </p:sp>
      <p:sp>
        <p:nvSpPr>
          <p:cNvPr id="3" name="Content Placeholder 2"/>
          <p:cNvSpPr>
            <a:spLocks noGrp="1"/>
          </p:cNvSpPr>
          <p:nvPr>
            <p:ph sz="half" idx="1"/>
          </p:nvPr>
        </p:nvSpPr>
        <p:spPr/>
        <p:txBody>
          <a:bodyPr/>
          <a:lstStyle/>
          <a:p>
            <a:pPr marL="0" indent="0">
              <a:buNone/>
            </a:pPr>
            <a:r>
              <a:rPr lang="el-GR" dirty="0"/>
              <a:t>Αρχικά, έδειξα στα παιδιά εικόνες: </a:t>
            </a:r>
            <a:endParaRPr lang="en-US" dirty="0" smtClean="0"/>
          </a:p>
          <a:p>
            <a:r>
              <a:rPr lang="el-GR" dirty="0" smtClean="0"/>
              <a:t>«</a:t>
            </a:r>
            <a:r>
              <a:rPr lang="el-GR" dirty="0"/>
              <a:t>Βλέπετε αυτός να λέει κάτι</a:t>
            </a:r>
            <a:r>
              <a:rPr lang="el-GR" dirty="0" smtClean="0"/>
              <a:t>;»</a:t>
            </a:r>
            <a:endParaRPr lang="en-US" dirty="0" smtClean="0"/>
          </a:p>
          <a:p>
            <a:r>
              <a:rPr lang="el-GR" dirty="0" smtClean="0"/>
              <a:t>«</a:t>
            </a:r>
            <a:r>
              <a:rPr lang="el-GR" dirty="0"/>
              <a:t>Πώς το κατάλαβες ότι μιλάει; Πού είναι τα λόγια του;», </a:t>
            </a:r>
          </a:p>
        </p:txBody>
      </p:sp>
      <p:pic>
        <p:nvPicPr>
          <p:cNvPr id="2050" name="Picture 2" descr="http://vignette1.wikia.nocookie.net/komix/images/4/4c/DB01.jpg/revision/latest?cb=20130721175009&amp;path-prefix=el"/>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716016" y="1700809"/>
            <a:ext cx="4038600" cy="25155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16416" y="4276824"/>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GB" b="1" dirty="0" smtClean="0">
                <a:latin typeface="+mj-lt"/>
              </a:rPr>
              <a:t>3</a:t>
            </a:r>
            <a:r>
              <a:rPr lang="el-GR" b="1" dirty="0" smtClean="0">
                <a:latin typeface="+mj-lt"/>
              </a:rPr>
              <a:t>]</a:t>
            </a:r>
          </a:p>
        </p:txBody>
      </p:sp>
    </p:spTree>
    <p:custDataLst>
      <p:tags r:id="rId1"/>
    </p:custDataLst>
    <p:extLst>
      <p:ext uri="{BB962C8B-B14F-4D97-AF65-F5344CB8AC3E}">
        <p14:creationId xmlns:p14="http://schemas.microsoft.com/office/powerpoint/2010/main" val="333554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Πριν την ανάγνωση </a:t>
            </a:r>
            <a:r>
              <a:rPr lang="el-GR" dirty="0" smtClean="0"/>
              <a:t>(2/3</a:t>
            </a:r>
            <a:r>
              <a:rPr lang="el-GR" dirty="0"/>
              <a:t>)</a:t>
            </a:r>
          </a:p>
        </p:txBody>
      </p:sp>
      <p:sp>
        <p:nvSpPr>
          <p:cNvPr id="3" name="Content Placeholder 2"/>
          <p:cNvSpPr>
            <a:spLocks noGrp="1"/>
          </p:cNvSpPr>
          <p:nvPr>
            <p:ph sz="half" idx="1"/>
          </p:nvPr>
        </p:nvSpPr>
        <p:spPr/>
        <p:txBody>
          <a:bodyPr/>
          <a:lstStyle/>
          <a:p>
            <a:r>
              <a:rPr lang="el-GR" dirty="0"/>
              <a:t>«Πώς καταλαβαίνετε ότι μιλάει αυτός</a:t>
            </a:r>
            <a:r>
              <a:rPr lang="el-GR" dirty="0" smtClean="0"/>
              <a:t>;» </a:t>
            </a:r>
            <a:endParaRPr lang="en-US" dirty="0" smtClean="0"/>
          </a:p>
          <a:p>
            <a:r>
              <a:rPr lang="el-GR" dirty="0" smtClean="0"/>
              <a:t>«</a:t>
            </a:r>
            <a:r>
              <a:rPr lang="el-GR" dirty="0"/>
              <a:t>Εδώ που είναι κολλημένα τα μπαλόνια, πώς ξέρουμε ποιος λέει τι; Δείξτε μου ποιος λέει τι.» </a:t>
            </a:r>
          </a:p>
        </p:txBody>
      </p:sp>
      <p:sp>
        <p:nvSpPr>
          <p:cNvPr id="11" name="AutoShape 10" descr="Παπι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6" name="Picture 12" descr="http://vignette4.wikia.nocookie.net/komix/images/6/6b/%CE%A0%CE%B1%CF%80%CE%B91.jpg/revision/latest?cb=20140607154450&amp;path-prefix=el"/>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762599" y="1844824"/>
            <a:ext cx="4015385" cy="26642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16416" y="4617132"/>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GB" b="1" dirty="0">
                <a:latin typeface="+mj-lt"/>
              </a:rPr>
              <a:t>4</a:t>
            </a:r>
            <a:r>
              <a:rPr lang="el-GR" b="1" dirty="0" smtClean="0">
                <a:latin typeface="+mj-lt"/>
              </a:rPr>
              <a:t>]</a:t>
            </a:r>
          </a:p>
        </p:txBody>
      </p:sp>
    </p:spTree>
    <p:custDataLst>
      <p:tags r:id="rId1"/>
    </p:custDataLst>
    <p:extLst>
      <p:ext uri="{BB962C8B-B14F-4D97-AF65-F5344CB8AC3E}">
        <p14:creationId xmlns:p14="http://schemas.microsoft.com/office/powerpoint/2010/main" val="12081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Πριν την ανάγνωση </a:t>
            </a:r>
            <a:r>
              <a:rPr lang="el-GR" dirty="0" smtClean="0"/>
              <a:t>(3/3</a:t>
            </a:r>
            <a:r>
              <a:rPr lang="el-GR" dirty="0"/>
              <a:t>)</a:t>
            </a:r>
          </a:p>
        </p:txBody>
      </p:sp>
      <p:sp>
        <p:nvSpPr>
          <p:cNvPr id="3" name="Content Placeholder 2"/>
          <p:cNvSpPr>
            <a:spLocks noGrp="1"/>
          </p:cNvSpPr>
          <p:nvPr>
            <p:ph sz="half" idx="1"/>
          </p:nvPr>
        </p:nvSpPr>
        <p:spPr/>
        <p:txBody>
          <a:bodyPr/>
          <a:lstStyle/>
          <a:p>
            <a:pPr marL="0" indent="0">
              <a:buNone/>
            </a:pPr>
            <a:r>
              <a:rPr lang="el-GR" dirty="0"/>
              <a:t>Μετά χρησιμοποιήθηκε και άλλο υλικό και από άλλα βιβλία</a:t>
            </a:r>
            <a:r>
              <a:rPr lang="el-GR" dirty="0" smtClean="0"/>
              <a:t>.</a:t>
            </a:r>
            <a:endParaRPr lang="en-US" dirty="0" smtClean="0"/>
          </a:p>
          <a:p>
            <a:pPr marL="0" indent="0">
              <a:buNone/>
            </a:pPr>
            <a:endParaRPr lang="en-US" dirty="0"/>
          </a:p>
          <a:p>
            <a:pPr marL="0" indent="0">
              <a:buNone/>
            </a:pPr>
            <a:r>
              <a:rPr lang="el-GR" dirty="0" smtClean="0"/>
              <a:t> </a:t>
            </a:r>
            <a:endParaRPr lang="el-GR" dirty="0"/>
          </a:p>
        </p:txBody>
      </p:sp>
      <p:pic>
        <p:nvPicPr>
          <p:cNvPr id="1026" name="Picture 2" descr="Το μικρό μπλε τρακτέρ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1" y="3140967"/>
            <a:ext cx="2168533" cy="27565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08085" y="5623483"/>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GB" b="1" dirty="0" smtClean="0">
                <a:latin typeface="+mj-lt"/>
              </a:rPr>
              <a:t>5</a:t>
            </a:r>
            <a:r>
              <a:rPr lang="el-GR" b="1" dirty="0" smtClean="0">
                <a:latin typeface="+mj-lt"/>
              </a:rPr>
              <a:t>]</a:t>
            </a:r>
          </a:p>
        </p:txBody>
      </p:sp>
      <p:pic>
        <p:nvPicPr>
          <p:cNvPr id="5" name="Picture 6" descr="Σελίδες  του βιβλίου: Το μικρό μπλε τρακτέρ&#10;"/>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4644008" y="1772816"/>
            <a:ext cx="4038600" cy="3028950"/>
          </a:xfrm>
          <a:prstGeom prst="rect">
            <a:avLst/>
          </a:prstGeom>
          <a:noFill/>
          <a:ln w="9525">
            <a:noFill/>
            <a:miter lim="800000"/>
            <a:headEnd/>
            <a:tailEnd/>
          </a:ln>
        </p:spPr>
      </p:pic>
      <p:sp>
        <p:nvSpPr>
          <p:cNvPr id="8" name="TextBox 7"/>
          <p:cNvSpPr txBox="1"/>
          <p:nvPr/>
        </p:nvSpPr>
        <p:spPr>
          <a:xfrm>
            <a:off x="8244408" y="4869160"/>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GB" b="1" dirty="0">
                <a:latin typeface="+mj-lt"/>
              </a:rPr>
              <a:t>6</a:t>
            </a:r>
            <a:r>
              <a:rPr lang="el-GR" b="1" dirty="0" smtClean="0">
                <a:latin typeface="+mj-lt"/>
              </a:rPr>
              <a:t>]</a:t>
            </a:r>
          </a:p>
        </p:txBody>
      </p:sp>
    </p:spTree>
    <p:custDataLst>
      <p:tags r:id="rId1"/>
    </p:custDataLst>
    <p:extLst>
      <p:ext uri="{BB962C8B-B14F-4D97-AF65-F5344CB8AC3E}">
        <p14:creationId xmlns:p14="http://schemas.microsoft.com/office/powerpoint/2010/main" val="105649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a:xfrm>
            <a:off x="457200" y="1600200"/>
            <a:ext cx="3898776" cy="4525963"/>
          </a:xfrm>
        </p:spPr>
        <p:txBody>
          <a:bodyPr/>
          <a:lstStyle/>
          <a:p>
            <a:pPr marL="0" indent="0">
              <a:buNone/>
            </a:pPr>
            <a:r>
              <a:rPr lang="el-GR" dirty="0"/>
              <a:t>Διάβασα το βιβλίο στα παιδιά επιμένοντας στα μπαλόνια λόγου και σκέψης. </a:t>
            </a:r>
          </a:p>
          <a:p>
            <a:endParaRPr lang="el-GR" dirty="0"/>
          </a:p>
        </p:txBody>
      </p:sp>
      <p:pic>
        <p:nvPicPr>
          <p:cNvPr id="5" name="Content Placeholder 4" descr="Η νηπιαγωγός διαβάζει το βιβλίο."/>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499992" y="1628800"/>
            <a:ext cx="4176464" cy="4436547"/>
          </a:xfrm>
          <a:prstGeom prst="rect">
            <a:avLst/>
          </a:prstGeom>
          <a:ln>
            <a:noFill/>
          </a:ln>
          <a:effectLst/>
        </p:spPr>
      </p:pic>
    </p:spTree>
    <p:extLst>
      <p:ext uri="{BB962C8B-B14F-4D97-AF65-F5344CB8AC3E}">
        <p14:creationId xmlns:p14="http://schemas.microsoft.com/office/powerpoint/2010/main" val="576308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Δραστηριότητα</a:t>
            </a:r>
            <a:endParaRPr lang="el-GR" dirty="0"/>
          </a:p>
        </p:txBody>
      </p:sp>
      <p:sp>
        <p:nvSpPr>
          <p:cNvPr id="5" name="Content Placeholder 4"/>
          <p:cNvSpPr>
            <a:spLocks noGrp="1"/>
          </p:cNvSpPr>
          <p:nvPr>
            <p:ph idx="1"/>
          </p:nvPr>
        </p:nvSpPr>
        <p:spPr/>
        <p:txBody>
          <a:bodyPr>
            <a:noAutofit/>
          </a:bodyPr>
          <a:lstStyle/>
          <a:p>
            <a:pPr marL="0" indent="0">
              <a:buNone/>
            </a:pPr>
            <a:r>
              <a:rPr lang="el-GR" sz="2800" dirty="0"/>
              <a:t>«Ένα κοτοπουλάκι από το βιβλίο ήρθε και κάθισε στα χαρτιά σας. Αποφασίστε χωρίς να πείτε στους άλλους τι σκέφτηκε όταν γεννήθηκε αλλά το κράτησε μέσα στο μυαλό του και δεν το είπε. </a:t>
            </a:r>
            <a:r>
              <a:rPr lang="el-GR" sz="2800" dirty="0" smtClean="0"/>
              <a:t>Μετά σκεφτείτε τι μπορεί να είπε στη μαμά του, που ο συγγραφέας δεν μας το είπε μέσα στο βιβλίο. Ζωγραφίστε το ή γράψτε το όπως μπορείτε στα χαρτιά σας. Πρώτα, όμως, σκεφτείτε ποια είναι η θέση του μπαλονιού ομιλίας και ποια του σύννεφου σκέψης». </a:t>
            </a:r>
          </a:p>
          <a:p>
            <a:endParaRPr lang="el-GR" sz="2800" dirty="0"/>
          </a:p>
        </p:txBody>
      </p:sp>
    </p:spTree>
    <p:extLst>
      <p:ext uri="{BB962C8B-B14F-4D97-AF65-F5344CB8AC3E}">
        <p14:creationId xmlns:p14="http://schemas.microsoft.com/office/powerpoint/2010/main" val="151401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έργα των παιδιών (1/4)</a:t>
            </a:r>
            <a:endParaRPr lang="el-GR" dirty="0"/>
          </a:p>
        </p:txBody>
      </p:sp>
      <p:pic>
        <p:nvPicPr>
          <p:cNvPr id="5" name="Content Placeholder 3" descr="Το κοτοπουλάκι του Γιάννη θέλει να φάει ψίχουλα."/>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457200" y="2348154"/>
            <a:ext cx="4038600" cy="3030055"/>
          </a:xfrm>
        </p:spPr>
      </p:pic>
      <p:pic>
        <p:nvPicPr>
          <p:cNvPr id="6" name="Picture 6" descr="Το κοτοπουλάκι του Σπύρου θέλει να παίξει μπάλα."/>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2348149"/>
            <a:ext cx="4038600" cy="3030065"/>
          </a:xfrm>
          <a:prstGeom prst="rect">
            <a:avLst/>
          </a:prstGeom>
          <a:noFill/>
          <a:ln w="9525">
            <a:noFill/>
            <a:miter lim="800000"/>
            <a:headEnd/>
            <a:tailEnd/>
          </a:ln>
        </p:spPr>
      </p:pic>
    </p:spTree>
    <p:extLst>
      <p:ext uri="{BB962C8B-B14F-4D97-AF65-F5344CB8AC3E}">
        <p14:creationId xmlns:p14="http://schemas.microsoft.com/office/powerpoint/2010/main" val="1830122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7:59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12290,12291,7,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2050,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11,1036,6,"/>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1026,7,5,8,"/>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EDE6025-9D3F-45D2-B695-1B4AF79B78C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2504</TotalTime>
  <Words>853</Words>
  <Application>Microsoft Office PowerPoint</Application>
  <PresentationFormat>On-screen Show (4:3)</PresentationFormat>
  <Paragraphs>80</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Θέμα του Office</vt:lpstr>
      <vt:lpstr>Το Εικονογραφημένο Βιβλίο στην Προσχολική Εκπαίδευση</vt:lpstr>
      <vt:lpstr>Διδακτική Πρακτική</vt:lpstr>
      <vt:lpstr>Λίγα λόγια για τη δραστηριότητα</vt:lpstr>
      <vt:lpstr>Πριν την ανάγνωση (1/3)</vt:lpstr>
      <vt:lpstr>Πριν την ανάγνωση (2/3)</vt:lpstr>
      <vt:lpstr>Πριν την ανάγνωση (3/3)</vt:lpstr>
      <vt:lpstr>Ανάγνωση του βιβλίου</vt:lpstr>
      <vt:lpstr>Δραστηριότητα</vt:lpstr>
      <vt:lpstr>Τα έργα των παιδιών (1/4)</vt:lpstr>
      <vt:lpstr>Τα έργα των παιδιών (2/4)</vt:lpstr>
      <vt:lpstr>Τα έργα των παιδιών (3/4)</vt:lpstr>
      <vt:lpstr>Τα έργα των παιδιών (4/4)</vt:lpstr>
      <vt:lpstr>«Τιμώμενο Πρόσωπο»</vt:lpstr>
      <vt:lpstr>Μπαλόνια Ομιλίας</vt:lpstr>
      <vt:lpstr>Αφίσα (1/2) </vt:lpstr>
      <vt:lpstr>Αφίσα (2/2)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Σκάει, σκάει το αυγό: Μια πρώτη ματιά στον κύκλο της ζωής ενός κοτόπουλου </dc:title>
  <dc:subject>Το Εικονογραφημένο Βιβλίο στην Προσχολική Εκπαίδευση</dc:subject>
  <dc:creator> Αγγελική Γιαννικοπούλου</dc:creator>
  <cp:lastModifiedBy>Smaragda Papadopoulou</cp:lastModifiedBy>
  <cp:revision>262</cp:revision>
  <dcterms:created xsi:type="dcterms:W3CDTF">2012-09-06T09:03:05Z</dcterms:created>
  <dcterms:modified xsi:type="dcterms:W3CDTF">2015-10-28T22:58:16Z</dcterms:modified>
  <cp:category> 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