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359" r:id="rId3"/>
    <p:sldId id="365" r:id="rId4"/>
    <p:sldId id="366" r:id="rId5"/>
    <p:sldId id="367" r:id="rId6"/>
    <p:sldId id="368" r:id="rId7"/>
    <p:sldId id="369" r:id="rId8"/>
    <p:sldId id="370" r:id="rId9"/>
    <p:sldId id="360" r:id="rId10"/>
    <p:sldId id="361" r:id="rId11"/>
    <p:sldId id="362" r:id="rId12"/>
    <p:sldId id="363" r:id="rId13"/>
    <p:sldId id="364" r:id="rId14"/>
    <p:sldId id="371" r:id="rId15"/>
    <p:sldId id="293" r:id="rId16"/>
  </p:sldIdLst>
  <p:sldSz cx="9144000" cy="6858000" type="screen4x3"/>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11</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hyperlink" Target="%5b1%5d%20http:/creativecommons.org/licenses/by-nc-sa/4.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iblionet.gr/book/22890/%CE%A4%CF%81%CE%B9%CE%B2%CE%B9%CE%B6%CE%AC%CF%82,_%CE%95%CF%85%CE%B3%CE%AD%CE%BD%CE%B9%CE%BF%CF%82/%CE%A0%CE%BF%CE%B9%CE%BF%CF%82_%CE%AD%CE%BA%CE%B1%CE%BD%CE%B5_%CF%80%CE%B9%CF%80%CE%AF_%CF%83%CF%84%CE%BF_%CE%9C%CE%B9%CF%83%CE%B9%CF%83%CE%B9%CF%80%CE%A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altLang="en-US" sz="2000" dirty="0"/>
              <a:t>Σταυρούλα</a:t>
            </a:r>
            <a:r>
              <a:rPr lang="en-US" altLang="en-US" sz="2000" dirty="0"/>
              <a:t> </a:t>
            </a:r>
            <a:r>
              <a:rPr lang="el-GR" altLang="en-US" sz="2000" dirty="0" err="1" smtClean="0"/>
              <a:t>Παλάτου</a:t>
            </a:r>
            <a:r>
              <a:rPr lang="el-GR" altLang="en-US"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a:t>
            </a:r>
            <a:r>
              <a:rPr lang="en-US" sz="2000" dirty="0" smtClean="0"/>
              <a:t>. </a:t>
            </a:r>
            <a:r>
              <a:rPr lang="el-GR" sz="2000" dirty="0" smtClean="0"/>
              <a:t>Μορφή Γραπτού Κειμένου.</a:t>
            </a:r>
            <a:r>
              <a:rPr lang="en-US" sz="2000" dirty="0" smtClean="0"/>
              <a:t> </a:t>
            </a:r>
            <a:r>
              <a:rPr lang="el-GR" sz="2000" dirty="0" smtClean="0"/>
              <a:t>Ποιος έκανε πιπί στο Μισισιπή;». Έκδοση: 1.0. Αθήνα 2015</a:t>
            </a:r>
            <a:r>
              <a:rPr lang="el-GR" sz="2000" dirty="0"/>
              <a:t>. 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401750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Εξώφυλλο και ενδεικτικές σελίδες του βιβλίου </a:t>
            </a:r>
            <a:r>
              <a:rPr lang="el-GR" sz="2000" dirty="0" smtClean="0"/>
              <a:t>«</a:t>
            </a:r>
            <a:r>
              <a:rPr lang="el-GR" sz="2000" dirty="0" smtClean="0">
                <a:hlinkClick r:id="rId3"/>
              </a:rPr>
              <a:t>Ποιος </a:t>
            </a:r>
            <a:r>
              <a:rPr lang="el-GR" sz="2000" dirty="0">
                <a:hlinkClick r:id="rId3"/>
              </a:rPr>
              <a:t>έκανε πιπί στο Μισισιπή</a:t>
            </a:r>
            <a:r>
              <a:rPr lang="el-GR" sz="2000" dirty="0" smtClean="0">
                <a:hlinkClick r:id="rId3"/>
              </a:rPr>
              <a:t>;</a:t>
            </a:r>
            <a:r>
              <a:rPr lang="el-GR" sz="2000" dirty="0" smtClean="0"/>
              <a:t>» /</a:t>
            </a:r>
            <a:r>
              <a:rPr lang="el-GR" sz="2000" dirty="0"/>
              <a:t> Ευγένιος Τριβιζάς · εικονογράφηση Κέλλυ Κόβο - Ματαθιά. - 1η </a:t>
            </a:r>
            <a:r>
              <a:rPr lang="el-GR" sz="2000" dirty="0" err="1"/>
              <a:t>έκδ</a:t>
            </a:r>
            <a:r>
              <a:rPr lang="el-GR" sz="2000" dirty="0"/>
              <a:t>. - Αθήνα : Ελληνικά Γράμματα, 1997.</a:t>
            </a:r>
            <a:endParaRPr lang="el-GR" alt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dirty="0" smtClean="0"/>
              <a:t>Διδακτική Πρακτική</a:t>
            </a:r>
            <a:endParaRPr lang="en-GB" altLang="en-US" dirty="0" smtClean="0"/>
          </a:p>
        </p:txBody>
      </p:sp>
      <p:sp>
        <p:nvSpPr>
          <p:cNvPr id="12291" name="Θέση περιεχομένου 6"/>
          <p:cNvSpPr>
            <a:spLocks noGrp="1"/>
          </p:cNvSpPr>
          <p:nvPr>
            <p:ph sz="half" idx="1"/>
          </p:nvPr>
        </p:nvSpPr>
        <p:spPr>
          <a:xfrm>
            <a:off x="457200" y="1600200"/>
            <a:ext cx="3898900" cy="4525963"/>
          </a:xfrm>
        </p:spPr>
        <p:txBody>
          <a:bodyPr/>
          <a:lstStyle/>
          <a:p>
            <a:pPr marL="0" indent="0">
              <a:buFont typeface="Arial" charset="0"/>
              <a:buNone/>
            </a:pPr>
            <a:r>
              <a:rPr lang="el-GR" altLang="en-US" sz="2400" b="1" dirty="0"/>
              <a:t>Διδακτική </a:t>
            </a:r>
            <a:r>
              <a:rPr lang="el-GR" altLang="en-US" sz="2400" b="1" dirty="0" smtClean="0"/>
              <a:t>πρακτική</a:t>
            </a:r>
            <a:r>
              <a:rPr lang="en-GB" altLang="en-US" sz="2400" dirty="0" smtClean="0"/>
              <a:t>:</a:t>
            </a:r>
            <a:r>
              <a:rPr lang="el-GR" altLang="en-US" sz="2400" dirty="0" smtClean="0"/>
              <a:t> Σταυρούλα</a:t>
            </a:r>
            <a:r>
              <a:rPr lang="en-US" altLang="en-US" sz="2400" dirty="0" smtClean="0"/>
              <a:t> </a:t>
            </a:r>
            <a:r>
              <a:rPr lang="el-GR" altLang="en-US" sz="2400" dirty="0" err="1" smtClean="0"/>
              <a:t>Παλάτου</a:t>
            </a:r>
            <a:r>
              <a:rPr lang="el-GR" altLang="en-US" sz="2400" dirty="0" smtClean="0"/>
              <a:t>.</a:t>
            </a:r>
            <a:endParaRPr lang="el-GR" altLang="el-GR" sz="2400" dirty="0" smtClean="0"/>
          </a:p>
          <a:p>
            <a:pPr marL="0" indent="0">
              <a:spcBef>
                <a:spcPts val="1200"/>
              </a:spcBef>
              <a:buFont typeface="Arial" charset="0"/>
              <a:buNone/>
            </a:pPr>
            <a:r>
              <a:rPr lang="el-GR" altLang="en-US" sz="2400" b="1" dirty="0" smtClean="0"/>
              <a:t>Βιβλίο</a:t>
            </a:r>
            <a:r>
              <a:rPr lang="el-GR" altLang="en-US" sz="2400" dirty="0" smtClean="0"/>
              <a:t>: Τριβιζάς, Ευγένιος. </a:t>
            </a:r>
            <a:r>
              <a:rPr lang="el-GR" altLang="en-US" sz="2400" b="1" dirty="0"/>
              <a:t>Ποιος έκανε πιπί στο Μισισιπή; </a:t>
            </a:r>
            <a:r>
              <a:rPr lang="el-GR" altLang="en-US" sz="2400" dirty="0"/>
              <a:t>/ Ευγένιος Τριβιζάς · εικονογράφηση Κέλλυ Κόβο - Ματαθιά. - 1η </a:t>
            </a:r>
            <a:r>
              <a:rPr lang="el-GR" altLang="en-US" sz="2400" dirty="0" err="1"/>
              <a:t>έκδ</a:t>
            </a:r>
            <a:r>
              <a:rPr lang="el-GR" altLang="en-US" sz="2400" dirty="0"/>
              <a:t>. - Αθήνα : Ελληνικά Γράμματα, 1997.</a:t>
            </a:r>
          </a:p>
        </p:txBody>
      </p:sp>
      <p:pic>
        <p:nvPicPr>
          <p:cNvPr id="12292" name="Picture 4" descr="Εξώφυλλο βιβλί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72075" y="1993900"/>
            <a:ext cx="2990850" cy="3738563"/>
          </a:xfrm>
          <a:noFill/>
        </p:spPr>
      </p:pic>
      <p:sp>
        <p:nvSpPr>
          <p:cNvPr id="5" name="TextBox 4"/>
          <p:cNvSpPr txBox="1"/>
          <p:nvPr/>
        </p:nvSpPr>
        <p:spPr>
          <a:xfrm>
            <a:off x="4675891" y="537321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3721850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r>
              <a:rPr lang="el-GR" altLang="en-US" dirty="0" smtClean="0"/>
              <a:t>Κατά την ανάγνωση (1/2)</a:t>
            </a:r>
          </a:p>
        </p:txBody>
      </p:sp>
      <p:sp>
        <p:nvSpPr>
          <p:cNvPr id="3" name="Θέση περιεχομένου 2"/>
          <p:cNvSpPr>
            <a:spLocks noGrp="1"/>
          </p:cNvSpPr>
          <p:nvPr>
            <p:ph sz="half" idx="1"/>
          </p:nvPr>
        </p:nvSpPr>
        <p:spPr/>
        <p:txBody>
          <a:bodyPr rtlCol="0">
            <a:normAutofit/>
          </a:bodyPr>
          <a:lstStyle/>
          <a:p>
            <a:pPr marL="0" indent="0" fontAlgn="auto">
              <a:spcAft>
                <a:spcPts val="0"/>
              </a:spcAft>
              <a:buFont typeface="Arial" pitchFamily="34" charset="0"/>
              <a:buNone/>
              <a:defRPr/>
            </a:pPr>
            <a:r>
              <a:rPr lang="el-GR" dirty="0"/>
              <a:t>Διαβάζοντας το βιβλίο </a:t>
            </a:r>
            <a:r>
              <a:rPr lang="el-GR" dirty="0" smtClean="0"/>
              <a:t>«</a:t>
            </a:r>
            <a:r>
              <a:rPr lang="el-GR" dirty="0"/>
              <a:t>Ποιος έκανε </a:t>
            </a:r>
            <a:r>
              <a:rPr lang="el-GR" dirty="0" err="1"/>
              <a:t>πιπί</a:t>
            </a:r>
            <a:r>
              <a:rPr lang="el-GR" dirty="0"/>
              <a:t> στο </a:t>
            </a:r>
            <a:r>
              <a:rPr lang="el-GR" dirty="0" err="1"/>
              <a:t>Μισιπιπή</a:t>
            </a:r>
            <a:r>
              <a:rPr lang="el-GR" dirty="0"/>
              <a:t>» σταθήκαμε στη σελίδα με το επιφώνημα «</a:t>
            </a:r>
            <a:r>
              <a:rPr lang="el-GR" dirty="0" err="1"/>
              <a:t>Αααα</a:t>
            </a:r>
            <a:r>
              <a:rPr lang="el-GR" dirty="0"/>
              <a:t>!!!». </a:t>
            </a:r>
          </a:p>
          <a:p>
            <a:pPr fontAlgn="auto">
              <a:spcAft>
                <a:spcPts val="0"/>
              </a:spcAft>
              <a:buFont typeface="Arial" pitchFamily="34" charset="0"/>
              <a:buChar char="•"/>
              <a:defRPr/>
            </a:pPr>
            <a:endParaRPr lang="el-GR" dirty="0"/>
          </a:p>
        </p:txBody>
      </p:sp>
      <p:pic>
        <p:nvPicPr>
          <p:cNvPr id="13316" name="Picture 5" descr="Σελίδα βιβλί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1600200"/>
            <a:ext cx="3898900" cy="4525963"/>
          </a:xfrm>
          <a:noFill/>
        </p:spPr>
      </p:pic>
      <p:sp>
        <p:nvSpPr>
          <p:cNvPr id="5" name="TextBox 4"/>
          <p:cNvSpPr txBox="1"/>
          <p:nvPr/>
        </p:nvSpPr>
        <p:spPr>
          <a:xfrm>
            <a:off x="4283968" y="5805264"/>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280058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r>
              <a:rPr lang="el-GR" altLang="en-US" dirty="0" smtClean="0"/>
              <a:t>Κατά την ανάγνωση (2/2)</a:t>
            </a:r>
          </a:p>
        </p:txBody>
      </p:sp>
      <p:sp>
        <p:nvSpPr>
          <p:cNvPr id="4" name="Θέση περιεχομένου 3"/>
          <p:cNvSpPr>
            <a:spLocks noGrp="1"/>
          </p:cNvSpPr>
          <p:nvPr>
            <p:ph sz="half" idx="2"/>
          </p:nvPr>
        </p:nvSpPr>
        <p:spPr>
          <a:xfrm>
            <a:off x="4284663" y="1600200"/>
            <a:ext cx="4402137" cy="4525963"/>
          </a:xfrm>
        </p:spPr>
        <p:txBody>
          <a:bodyPr rtlCol="0">
            <a:noAutofit/>
          </a:bodyPr>
          <a:lstStyle/>
          <a:p>
            <a:pPr fontAlgn="auto">
              <a:spcAft>
                <a:spcPts val="0"/>
              </a:spcAft>
              <a:buFont typeface="Arial" pitchFamily="34" charset="0"/>
              <a:buChar char="•"/>
              <a:defRPr/>
            </a:pPr>
            <a:r>
              <a:rPr lang="el-GR" altLang="el-GR" dirty="0"/>
              <a:t>Πότε φωνάζουμε «</a:t>
            </a:r>
            <a:r>
              <a:rPr lang="el-GR" altLang="el-GR" dirty="0" err="1"/>
              <a:t>Αααα</a:t>
            </a:r>
            <a:r>
              <a:rPr lang="el-GR" altLang="el-GR" dirty="0" smtClean="0"/>
              <a:t>!!!»;</a:t>
            </a:r>
            <a:endParaRPr lang="en-US" altLang="el-GR" dirty="0" smtClean="0"/>
          </a:p>
          <a:p>
            <a:pPr lvl="1" fontAlgn="auto">
              <a:spcAft>
                <a:spcPts val="0"/>
              </a:spcAft>
              <a:buFont typeface="Arial" pitchFamily="34" charset="0"/>
              <a:buChar char="–"/>
              <a:defRPr/>
            </a:pPr>
            <a:r>
              <a:rPr lang="el-GR" altLang="el-GR" sz="2600" dirty="0" smtClean="0"/>
              <a:t>Όταν </a:t>
            </a:r>
            <a:r>
              <a:rPr lang="el-GR" altLang="el-GR" sz="2600" dirty="0"/>
              <a:t>μαλώνουμε γιατί </a:t>
            </a:r>
            <a:r>
              <a:rPr lang="el-GR" altLang="el-GR" sz="2600" dirty="0" smtClean="0"/>
              <a:t>πονάμε.</a:t>
            </a:r>
            <a:endParaRPr lang="en-US" altLang="el-GR" sz="2600" dirty="0" smtClean="0"/>
          </a:p>
          <a:p>
            <a:pPr lvl="1" fontAlgn="auto">
              <a:spcAft>
                <a:spcPts val="0"/>
              </a:spcAft>
              <a:buFont typeface="Arial" pitchFamily="34" charset="0"/>
              <a:buChar char="–"/>
              <a:defRPr/>
            </a:pPr>
            <a:r>
              <a:rPr lang="el-GR" altLang="el-GR" sz="2600" dirty="0" smtClean="0"/>
              <a:t>Όταν </a:t>
            </a:r>
            <a:r>
              <a:rPr lang="el-GR" altLang="el-GR" sz="2600" dirty="0"/>
              <a:t>είμαστε </a:t>
            </a:r>
            <a:r>
              <a:rPr lang="el-GR" altLang="el-GR" sz="2600" dirty="0" smtClean="0"/>
              <a:t>χαρούμενοι.</a:t>
            </a:r>
            <a:endParaRPr lang="en-US" altLang="el-GR" sz="2600" dirty="0" smtClean="0"/>
          </a:p>
          <a:p>
            <a:pPr lvl="1" fontAlgn="auto">
              <a:spcAft>
                <a:spcPts val="0"/>
              </a:spcAft>
              <a:buFont typeface="Arial" pitchFamily="34" charset="0"/>
              <a:buChar char="–"/>
              <a:defRPr/>
            </a:pPr>
            <a:r>
              <a:rPr lang="el-GR" altLang="el-GR" sz="2600" dirty="0" smtClean="0"/>
              <a:t>Όταν θυμώνουμε.</a:t>
            </a:r>
            <a:endParaRPr lang="en-US" altLang="el-GR" sz="2600" dirty="0" smtClean="0"/>
          </a:p>
          <a:p>
            <a:pPr lvl="1" fontAlgn="auto">
              <a:spcAft>
                <a:spcPts val="0"/>
              </a:spcAft>
              <a:buFont typeface="Arial" pitchFamily="34" charset="0"/>
              <a:buChar char="–"/>
              <a:defRPr/>
            </a:pPr>
            <a:r>
              <a:rPr lang="el-GR" altLang="el-GR" sz="2600" dirty="0" smtClean="0"/>
              <a:t>Όταν </a:t>
            </a:r>
            <a:r>
              <a:rPr lang="el-GR" altLang="el-GR" sz="2600" dirty="0"/>
              <a:t>φοβόμαστε</a:t>
            </a:r>
            <a:r>
              <a:rPr lang="el-GR" altLang="el-GR" sz="2600" dirty="0" smtClean="0"/>
              <a:t>.</a:t>
            </a:r>
            <a:endParaRPr lang="en-US" altLang="el-GR" sz="2600" dirty="0"/>
          </a:p>
          <a:p>
            <a:pPr marL="342900" lvl="1" indent="-342900" fontAlgn="auto">
              <a:spcAft>
                <a:spcPts val="0"/>
              </a:spcAft>
              <a:buFont typeface="Arial" pitchFamily="34" charset="0"/>
              <a:buChar char="•"/>
              <a:defRPr/>
            </a:pPr>
            <a:r>
              <a:rPr lang="el-GR" altLang="el-GR" sz="2800" dirty="0"/>
              <a:t>Πείτε πώς λέτε τότε το </a:t>
            </a:r>
            <a:r>
              <a:rPr lang="el-GR" altLang="el-GR" sz="2800" dirty="0" smtClean="0"/>
              <a:t>«</a:t>
            </a:r>
            <a:r>
              <a:rPr lang="el-GR" altLang="el-GR" sz="2800" dirty="0" err="1" smtClean="0"/>
              <a:t>Αααα</a:t>
            </a:r>
            <a:r>
              <a:rPr lang="el-GR" altLang="el-GR" sz="2800" dirty="0" smtClean="0"/>
              <a:t>»!</a:t>
            </a:r>
            <a:endParaRPr lang="el-GR" altLang="el-GR" sz="2800" dirty="0"/>
          </a:p>
          <a:p>
            <a:pPr lvl="1" fontAlgn="auto">
              <a:spcAft>
                <a:spcPts val="0"/>
              </a:spcAft>
              <a:buFont typeface="Arial" pitchFamily="34" charset="0"/>
              <a:buChar char="–"/>
              <a:defRPr/>
            </a:pPr>
            <a:endParaRPr lang="el-GR" altLang="el-GR" dirty="0"/>
          </a:p>
          <a:p>
            <a:pPr fontAlgn="auto">
              <a:spcAft>
                <a:spcPts val="0"/>
              </a:spcAft>
              <a:buFont typeface="Arial" pitchFamily="34" charset="0"/>
              <a:buChar char="•"/>
              <a:defRPr/>
            </a:pPr>
            <a:endParaRPr lang="el-GR" dirty="0"/>
          </a:p>
          <a:p>
            <a:pPr fontAlgn="auto">
              <a:spcAft>
                <a:spcPts val="0"/>
              </a:spcAft>
              <a:buFont typeface="Arial" pitchFamily="34" charset="0"/>
              <a:buChar char="•"/>
              <a:defRPr/>
            </a:pPr>
            <a:endParaRPr lang="el-GR" dirty="0"/>
          </a:p>
        </p:txBody>
      </p:sp>
      <p:pic>
        <p:nvPicPr>
          <p:cNvPr id="14340" name="Picture 5" descr="Σελίδα βιβλίου."/>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00200"/>
            <a:ext cx="3683000" cy="4525963"/>
          </a:xfrm>
          <a:noFill/>
        </p:spPr>
      </p:pic>
    </p:spTree>
    <p:extLst>
      <p:ext uri="{BB962C8B-B14F-4D97-AF65-F5344CB8AC3E}">
        <p14:creationId xmlns:p14="http://schemas.microsoft.com/office/powerpoint/2010/main" val="301736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r>
              <a:rPr lang="el-GR" altLang="en-US" smtClean="0"/>
              <a:t>Χαρούμενα και Θυμωμένα «Α»</a:t>
            </a:r>
          </a:p>
        </p:txBody>
      </p:sp>
      <p:sp>
        <p:nvSpPr>
          <p:cNvPr id="15363" name="Θέση περιεχομένου 2"/>
          <p:cNvSpPr>
            <a:spLocks noGrp="1"/>
          </p:cNvSpPr>
          <p:nvPr>
            <p:ph sz="half" idx="1"/>
          </p:nvPr>
        </p:nvSpPr>
        <p:spPr>
          <a:xfrm>
            <a:off x="457200" y="1600200"/>
            <a:ext cx="3467100" cy="4525963"/>
          </a:xfrm>
        </p:spPr>
        <p:txBody>
          <a:bodyPr/>
          <a:lstStyle/>
          <a:p>
            <a:pPr marL="0" indent="0">
              <a:buFont typeface="Arial" charset="0"/>
              <a:buNone/>
            </a:pPr>
            <a:r>
              <a:rPr lang="el-GR" altLang="el-GR" smtClean="0"/>
              <a:t>Ξεχωρίζουμε τα θυμωμένα από τα χαρούμενα Α όχι μόνο όπως ακούγονται αλλά και όπως φαίνονται γραμμένα. </a:t>
            </a:r>
            <a:endParaRPr lang="el-GR" altLang="en-US" smtClean="0"/>
          </a:p>
        </p:txBody>
      </p:sp>
      <p:pic>
        <p:nvPicPr>
          <p:cNvPr id="15364" name="Picture 7" descr="1964542_10203340935227264_1604767782_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6772" r="12737"/>
          <a:stretch>
            <a:fillRect/>
          </a:stretch>
        </p:blipFill>
        <p:spPr>
          <a:xfrm>
            <a:off x="4211638" y="1600200"/>
            <a:ext cx="4475162" cy="4170363"/>
          </a:xfrm>
          <a:noFill/>
        </p:spPr>
      </p:pic>
    </p:spTree>
    <p:extLst>
      <p:ext uri="{BB962C8B-B14F-4D97-AF65-F5344CB8AC3E}">
        <p14:creationId xmlns:p14="http://schemas.microsoft.com/office/powerpoint/2010/main" val="412827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r>
              <a:rPr lang="el-GR" altLang="en-US" dirty="0" smtClean="0"/>
              <a:t>Τα έργα των παιδιών (1/2)</a:t>
            </a:r>
          </a:p>
        </p:txBody>
      </p:sp>
      <p:sp>
        <p:nvSpPr>
          <p:cNvPr id="16387" name="Θέση περιεχομένου 2"/>
          <p:cNvSpPr>
            <a:spLocks noGrp="1"/>
          </p:cNvSpPr>
          <p:nvPr>
            <p:ph sz="half" idx="1"/>
          </p:nvPr>
        </p:nvSpPr>
        <p:spPr>
          <a:xfrm>
            <a:off x="457200" y="1600200"/>
            <a:ext cx="3251200" cy="4525963"/>
          </a:xfrm>
        </p:spPr>
        <p:txBody>
          <a:bodyPr/>
          <a:lstStyle/>
          <a:p>
            <a:pPr marL="0" indent="0">
              <a:buFont typeface="Arial" charset="0"/>
              <a:buNone/>
            </a:pPr>
            <a:r>
              <a:rPr lang="el-GR" altLang="en-US" smtClean="0"/>
              <a:t>Μετά ζωγραφίζουμε τα δικά μας χαρούμενα Α!</a:t>
            </a:r>
          </a:p>
        </p:txBody>
      </p:sp>
      <p:pic>
        <p:nvPicPr>
          <p:cNvPr id="16388" name="Picture 4" descr="Τα χαρούμενα Α των παιδιώ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7141" r="9035"/>
          <a:stretch>
            <a:fillRect/>
          </a:stretch>
        </p:blipFill>
        <p:spPr>
          <a:xfrm>
            <a:off x="3851275" y="1700213"/>
            <a:ext cx="4835525" cy="4325937"/>
          </a:xfrm>
          <a:noFill/>
        </p:spPr>
      </p:pic>
    </p:spTree>
    <p:extLst>
      <p:ext uri="{BB962C8B-B14F-4D97-AF65-F5344CB8AC3E}">
        <p14:creationId xmlns:p14="http://schemas.microsoft.com/office/powerpoint/2010/main" val="157700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r>
              <a:rPr lang="el-GR" altLang="en-US" dirty="0"/>
              <a:t>Τα έργα των παιδιών </a:t>
            </a:r>
            <a:r>
              <a:rPr lang="el-GR" altLang="en-US" dirty="0" smtClean="0"/>
              <a:t>(2/2</a:t>
            </a:r>
            <a:r>
              <a:rPr lang="el-GR" altLang="en-US" dirty="0"/>
              <a:t>)</a:t>
            </a:r>
            <a:endParaRPr lang="el-GR" altLang="en-US" dirty="0" smtClean="0"/>
          </a:p>
        </p:txBody>
      </p:sp>
      <p:sp>
        <p:nvSpPr>
          <p:cNvPr id="3" name="Θέση περιεχομένου 2"/>
          <p:cNvSpPr>
            <a:spLocks noGrp="1"/>
          </p:cNvSpPr>
          <p:nvPr>
            <p:ph sz="half" idx="1"/>
          </p:nvPr>
        </p:nvSpPr>
        <p:spPr>
          <a:xfrm>
            <a:off x="457200" y="1600200"/>
            <a:ext cx="3394075" cy="4525963"/>
          </a:xfrm>
        </p:spPr>
        <p:txBody>
          <a:bodyPr rtlCol="0">
            <a:normAutofit/>
          </a:bodyPr>
          <a:lstStyle/>
          <a:p>
            <a:pPr marL="0" indent="0" fontAlgn="auto">
              <a:spcAft>
                <a:spcPts val="0"/>
              </a:spcAft>
              <a:buFont typeface="Arial" pitchFamily="34" charset="0"/>
              <a:buNone/>
              <a:defRPr/>
            </a:pPr>
            <a:r>
              <a:rPr lang="el-GR" dirty="0" smtClean="0"/>
              <a:t>Και τα </a:t>
            </a:r>
            <a:r>
              <a:rPr lang="el-GR" dirty="0"/>
              <a:t>δικά μας </a:t>
            </a:r>
            <a:r>
              <a:rPr lang="el-GR" dirty="0" smtClean="0"/>
              <a:t>θυμωμένα Α</a:t>
            </a:r>
            <a:r>
              <a:rPr lang="el-GR" dirty="0"/>
              <a:t>!</a:t>
            </a:r>
          </a:p>
          <a:p>
            <a:pPr fontAlgn="auto">
              <a:spcAft>
                <a:spcPts val="0"/>
              </a:spcAft>
              <a:buFont typeface="Arial" pitchFamily="34" charset="0"/>
              <a:buChar char="•"/>
              <a:defRPr/>
            </a:pPr>
            <a:endParaRPr lang="el-GR" dirty="0"/>
          </a:p>
        </p:txBody>
      </p:sp>
      <p:pic>
        <p:nvPicPr>
          <p:cNvPr id="17412" name="Picture 5" descr="Τα λυπημένα Α των παιδιώ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0594" r="14520"/>
          <a:stretch>
            <a:fillRect/>
          </a:stretch>
        </p:blipFill>
        <p:spPr>
          <a:xfrm>
            <a:off x="3779838" y="1700213"/>
            <a:ext cx="4321175" cy="4325937"/>
          </a:xfrm>
          <a:noFill/>
        </p:spPr>
      </p:pic>
    </p:spTree>
    <p:extLst>
      <p:ext uri="{BB962C8B-B14F-4D97-AF65-F5344CB8AC3E}">
        <p14:creationId xmlns:p14="http://schemas.microsoft.com/office/powerpoint/2010/main" val="71718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7:38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2290,12291,12292,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13314,3,13316,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CABD5C3-6D39-4538-94DE-98D99E417B9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2294</TotalTime>
  <Words>480</Words>
  <Application>Microsoft Office PowerPoint</Application>
  <PresentationFormat>On-screen Show (4:3)</PresentationFormat>
  <Paragraphs>63</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Θέμα του Office</vt:lpstr>
      <vt:lpstr>Το Εικονογραφημένο Βιβλίο στην Προσχολική Εκπαίδευση</vt:lpstr>
      <vt:lpstr>Διδακτική Πρακτική</vt:lpstr>
      <vt:lpstr>Κατά την ανάγνωση (1/2)</vt:lpstr>
      <vt:lpstr>Κατά την ανάγνωση (2/2)</vt:lpstr>
      <vt:lpstr>Χαρούμενα και Θυμωμένα «Α»</vt:lpstr>
      <vt:lpstr>Τα έργα των παιδιών (1/2)</vt:lpstr>
      <vt:lpstr>Τα έργα των παιδιών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Ποιος έκανε πιπί στο Μισισιπή</dc:title>
  <dc:subject>Το Εικονογραφημένο Βιβλίο στην Προσχολική Εκπαίδευση</dc:subject>
  <dc:creator> Αγγελική Γιαννικοπούλου</dc:creator>
  <cp:lastModifiedBy>Smaragda Papadopoulou</cp:lastModifiedBy>
  <cp:revision>257</cp:revision>
  <dcterms:created xsi:type="dcterms:W3CDTF">2012-09-06T09:03:05Z</dcterms:created>
  <dcterms:modified xsi:type="dcterms:W3CDTF">2015-10-28T22:57:52Z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