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59" r:id="rId3"/>
    <p:sldId id="365" r:id="rId4"/>
    <p:sldId id="366" r:id="rId5"/>
    <p:sldId id="367" r:id="rId6"/>
    <p:sldId id="368" r:id="rId7"/>
    <p:sldId id="369" r:id="rId8"/>
    <p:sldId id="370" r:id="rId9"/>
    <p:sldId id="371" r:id="rId10"/>
    <p:sldId id="360" r:id="rId11"/>
    <p:sldId id="361" r:id="rId12"/>
    <p:sldId id="362" r:id="rId13"/>
    <p:sldId id="363" r:id="rId14"/>
    <p:sldId id="364" r:id="rId15"/>
    <p:sldId id="372" r:id="rId16"/>
    <p:sldId id="293"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60"/>
            <p14:sldId id="361"/>
            <p14:sldId id="362"/>
            <p14:sldId id="363"/>
            <p14:sldId id="364"/>
            <p14:sldId id="372"/>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hyperlink" Target="%5b1%5d%20http:/creativecommons.org/licenses/by-nc-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blionet.gr/book/23818/Davis,_Lee/%CE%9F_%CE%A0%CE%B9%CF%84%CE%B6%CE%B1%CE%BC%CE%BF%CF%8D%CE%BB%CE%B7%CF%82_%CE%BA%CE%AC%CE%BD%CE%B5%CE%B9_%CF%80%CE%AC%CF%81%CF%84%CE%B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l-GR" sz="2000" dirty="0"/>
              <a:t>Κατερίνα</a:t>
            </a:r>
            <a:r>
              <a:rPr lang="en-US" altLang="el-GR" sz="2000" dirty="0"/>
              <a:t> </a:t>
            </a:r>
            <a:r>
              <a:rPr lang="el-GR" altLang="el-GR" sz="2000" dirty="0" err="1" smtClean="0"/>
              <a:t>Πετρουτσοπούλου</a:t>
            </a:r>
            <a:r>
              <a:rPr lang="el-GR" altLang="el-GR"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Ο </a:t>
            </a:r>
            <a:r>
              <a:rPr lang="el-GR" sz="2000" dirty="0" err="1"/>
              <a:t>Πιτζαμούλης</a:t>
            </a:r>
            <a:r>
              <a:rPr lang="el-GR" sz="2000" dirty="0"/>
              <a:t> κάνει </a:t>
            </a:r>
            <a:r>
              <a:rPr lang="el-GR" sz="2000" dirty="0" smtClean="0"/>
              <a:t>πάρτι».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012211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2: Εξώφυλλο και </a:t>
            </a:r>
            <a:r>
              <a:rPr lang="el-GR" sz="2000" dirty="0"/>
              <a:t>ενδεικτικές σελίδες του βιβλίου </a:t>
            </a:r>
            <a:r>
              <a:rPr lang="el-GR" sz="2000" dirty="0" smtClean="0"/>
              <a:t>«</a:t>
            </a:r>
            <a:r>
              <a:rPr lang="el-GR" altLang="en-US" sz="2000" dirty="0" smtClean="0">
                <a:hlinkClick r:id="rId3"/>
              </a:rPr>
              <a:t>Ο </a:t>
            </a:r>
            <a:r>
              <a:rPr lang="el-GR" altLang="en-US" sz="2000" dirty="0" err="1">
                <a:hlinkClick r:id="rId3"/>
              </a:rPr>
              <a:t>Πιτζαμούλης</a:t>
            </a:r>
            <a:r>
              <a:rPr lang="el-GR" altLang="en-US" sz="2000" dirty="0">
                <a:hlinkClick r:id="rId3"/>
              </a:rPr>
              <a:t> κάνει </a:t>
            </a:r>
            <a:r>
              <a:rPr lang="el-GR" altLang="en-US" sz="2000" dirty="0" smtClean="0">
                <a:hlinkClick r:id="rId3"/>
              </a:rPr>
              <a:t>πάρτι</a:t>
            </a:r>
            <a:r>
              <a:rPr lang="el-GR" altLang="en-US" sz="2000" dirty="0" smtClean="0"/>
              <a:t>» </a:t>
            </a:r>
            <a:r>
              <a:rPr lang="el-GR" altLang="en-US" sz="2000" dirty="0"/>
              <a:t>/ Λη Ντέιβις · μετάφραση Ρένα </a:t>
            </a:r>
            <a:r>
              <a:rPr lang="el-GR" altLang="en-US" sz="2000" dirty="0" err="1"/>
              <a:t>Ρώσση</a:t>
            </a:r>
            <a:r>
              <a:rPr lang="el-GR" altLang="en-US" sz="2000" dirty="0"/>
              <a:t> - </a:t>
            </a:r>
            <a:r>
              <a:rPr lang="el-GR" altLang="en-US" sz="2000" dirty="0" err="1"/>
              <a:t>Ζαΐρη</a:t>
            </a:r>
            <a:r>
              <a:rPr lang="el-GR" altLang="en-US" sz="2000" dirty="0"/>
              <a:t> · εικονογράφηση </a:t>
            </a:r>
            <a:r>
              <a:rPr lang="en-US" altLang="en-US" sz="2000" dirty="0"/>
              <a:t>Dave King, Paul </a:t>
            </a:r>
            <a:r>
              <a:rPr lang="en-US" altLang="en-US" sz="2000" dirty="0" err="1"/>
              <a:t>Bricknell</a:t>
            </a:r>
            <a:r>
              <a:rPr lang="en-US" altLang="en-US" sz="2000" dirty="0"/>
              <a:t>, Alex Wilson. - </a:t>
            </a:r>
            <a:r>
              <a:rPr lang="el-GR" altLang="en-US" sz="2000" dirty="0"/>
              <a:t>Αθήνα : Μίνωας, 1995</a:t>
            </a:r>
            <a:r>
              <a:rPr lang="el-GR" altLang="en-US" sz="2000" dirty="0" smtClean="0"/>
              <a:t>. </a:t>
            </a:r>
            <a:r>
              <a:rPr lang="en-GB" altLang="en-US" sz="2000" dirty="0" err="1" smtClean="0"/>
              <a:t>Biblionet</a:t>
            </a:r>
            <a:r>
              <a:rPr lang="en-GB" altLang="en-US" sz="2000" dirty="0" smtClean="0"/>
              <a:t>.</a:t>
            </a:r>
            <a:endParaRPr lang="en-US" altLang="en-US" sz="2000" dirty="0" smtClean="0"/>
          </a:p>
          <a:p>
            <a:pPr marL="0" indent="0">
              <a:buNone/>
            </a:pPr>
            <a:endParaRPr lang="en-GB"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dirty="0" smtClean="0"/>
              <a:t>Διδακτική Πρακτική</a:t>
            </a:r>
            <a:endParaRPr lang="en-GB" altLang="en-US" dirty="0" smtClean="0"/>
          </a:p>
        </p:txBody>
      </p:sp>
      <p:sp>
        <p:nvSpPr>
          <p:cNvPr id="12291" name="Θέση περιεχομένου 6"/>
          <p:cNvSpPr>
            <a:spLocks noGrp="1"/>
          </p:cNvSpPr>
          <p:nvPr>
            <p:ph sz="half" idx="1"/>
          </p:nvPr>
        </p:nvSpPr>
        <p:spPr>
          <a:xfrm>
            <a:off x="457200" y="1600200"/>
            <a:ext cx="3898900" cy="4525963"/>
          </a:xfrm>
        </p:spPr>
        <p:txBody>
          <a:bodyPr/>
          <a:lstStyle/>
          <a:p>
            <a:pPr marL="0" indent="0">
              <a:buFont typeface="Arial" charset="0"/>
              <a:buNone/>
            </a:pPr>
            <a:r>
              <a:rPr lang="el-GR" altLang="en-US" sz="2400" b="1" dirty="0"/>
              <a:t>Διδακτική </a:t>
            </a:r>
            <a:r>
              <a:rPr lang="el-GR" altLang="en-US" sz="2400" b="1" dirty="0" smtClean="0"/>
              <a:t>πρακτική</a:t>
            </a:r>
            <a:r>
              <a:rPr lang="en-GB" altLang="en-US" sz="2400" dirty="0" smtClean="0"/>
              <a:t>:</a:t>
            </a:r>
            <a:r>
              <a:rPr lang="el-GR" altLang="en-US" sz="2400" dirty="0" smtClean="0"/>
              <a:t> </a:t>
            </a:r>
          </a:p>
          <a:p>
            <a:pPr marL="0" indent="0">
              <a:spcBef>
                <a:spcPct val="0"/>
              </a:spcBef>
              <a:buFont typeface="Arial" charset="0"/>
              <a:buNone/>
            </a:pPr>
            <a:r>
              <a:rPr lang="el-GR" altLang="el-GR" sz="2400" dirty="0" smtClean="0"/>
              <a:t>Κατερίνα</a:t>
            </a:r>
            <a:r>
              <a:rPr lang="en-US" altLang="el-GR" sz="2400" dirty="0" smtClean="0"/>
              <a:t> </a:t>
            </a:r>
            <a:r>
              <a:rPr lang="el-GR" altLang="el-GR" sz="2400" dirty="0" err="1" smtClean="0"/>
              <a:t>Πετρουτσοπούλου</a:t>
            </a:r>
            <a:r>
              <a:rPr lang="el-GR" altLang="el-GR" sz="2400" dirty="0" smtClean="0"/>
              <a:t>.</a:t>
            </a:r>
          </a:p>
          <a:p>
            <a:pPr marL="0" indent="0">
              <a:spcBef>
                <a:spcPts val="1200"/>
              </a:spcBef>
              <a:buFont typeface="Arial" charset="0"/>
              <a:buNone/>
            </a:pPr>
            <a:r>
              <a:rPr lang="el-GR" altLang="en-US" sz="2400" b="1" dirty="0" smtClean="0"/>
              <a:t>Βιβλίο</a:t>
            </a:r>
            <a:r>
              <a:rPr lang="el-GR" altLang="en-US" sz="2400" dirty="0" smtClean="0"/>
              <a:t>: </a:t>
            </a:r>
            <a:r>
              <a:rPr lang="en-US" altLang="en-US" sz="2400" dirty="0" smtClean="0"/>
              <a:t>Davis, Lee. </a:t>
            </a:r>
            <a:r>
              <a:rPr lang="el-GR" altLang="en-US" sz="2400" b="1" dirty="0" smtClean="0"/>
              <a:t>Ο </a:t>
            </a:r>
            <a:r>
              <a:rPr lang="el-GR" altLang="en-US" sz="2400" b="1" dirty="0" err="1" smtClean="0"/>
              <a:t>Πιτζαμούλης</a:t>
            </a:r>
            <a:r>
              <a:rPr lang="el-GR" altLang="en-US" sz="2400" b="1" dirty="0" smtClean="0"/>
              <a:t> κάνει πάρτι </a:t>
            </a:r>
            <a:r>
              <a:rPr lang="el-GR" altLang="en-US" sz="2400" dirty="0" smtClean="0"/>
              <a:t>/ Λη Ντέιβις · μετάφραση Ρένα </a:t>
            </a:r>
            <a:r>
              <a:rPr lang="el-GR" altLang="en-US" sz="2400" dirty="0" err="1" smtClean="0"/>
              <a:t>Ρώσση</a:t>
            </a:r>
            <a:r>
              <a:rPr lang="el-GR" altLang="en-US" sz="2400" dirty="0" smtClean="0"/>
              <a:t> - </a:t>
            </a:r>
            <a:r>
              <a:rPr lang="el-GR" altLang="en-US" sz="2400" dirty="0" err="1" smtClean="0"/>
              <a:t>Ζαΐρη</a:t>
            </a:r>
            <a:r>
              <a:rPr lang="el-GR" altLang="en-US" sz="2400" dirty="0" smtClean="0"/>
              <a:t> · εικονογράφηση </a:t>
            </a:r>
            <a:r>
              <a:rPr lang="en-US" altLang="en-US" sz="2400" dirty="0" smtClean="0"/>
              <a:t>Dave King, Paul </a:t>
            </a:r>
            <a:r>
              <a:rPr lang="en-US" altLang="en-US" sz="2400" dirty="0" err="1" smtClean="0"/>
              <a:t>Bricknell</a:t>
            </a:r>
            <a:r>
              <a:rPr lang="en-US" altLang="en-US" sz="2400" dirty="0" smtClean="0"/>
              <a:t>, Alex Wilson. - </a:t>
            </a:r>
            <a:r>
              <a:rPr lang="el-GR" altLang="en-US" sz="2400" dirty="0" smtClean="0"/>
              <a:t>Αθήνα : Μίνωας, 1995.</a:t>
            </a:r>
            <a:endParaRPr lang="en-GB" altLang="en-US" sz="2400" dirty="0" smtClean="0"/>
          </a:p>
        </p:txBody>
      </p:sp>
      <p:pic>
        <p:nvPicPr>
          <p:cNvPr id="12292" name="Content Placeholder 3" descr="Εξώφυλλο του βιβλίου: Ο Πιτζαμούλης κάνει πάρτι "/>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066925"/>
            <a:ext cx="4038600" cy="3592513"/>
          </a:xfrm>
          <a:noFill/>
        </p:spPr>
      </p:pic>
      <p:sp>
        <p:nvSpPr>
          <p:cNvPr id="5" name="TextBox 4"/>
          <p:cNvSpPr txBox="1"/>
          <p:nvPr/>
        </p:nvSpPr>
        <p:spPr>
          <a:xfrm>
            <a:off x="4644008" y="580526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06666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r>
              <a:rPr lang="el-GR" altLang="en-US" smtClean="0"/>
              <a:t>Σκοπός της δραστηριότητας </a:t>
            </a:r>
          </a:p>
        </p:txBody>
      </p:sp>
      <p:sp>
        <p:nvSpPr>
          <p:cNvPr id="13315" name="Θέση περιεχομένου 4"/>
          <p:cNvSpPr>
            <a:spLocks noGrp="1"/>
          </p:cNvSpPr>
          <p:nvPr>
            <p:ph sz="half" idx="1"/>
          </p:nvPr>
        </p:nvSpPr>
        <p:spPr>
          <a:xfrm>
            <a:off x="457200" y="1600200"/>
            <a:ext cx="4691063" cy="4525963"/>
          </a:xfrm>
        </p:spPr>
        <p:txBody>
          <a:bodyPr/>
          <a:lstStyle/>
          <a:p>
            <a:pPr marL="0" indent="0">
              <a:buFont typeface="Arial" charset="0"/>
              <a:buNone/>
            </a:pPr>
            <a:r>
              <a:rPr lang="el-GR" altLang="en-US" smtClean="0"/>
              <a:t>Σκοπός είναι τα παιδιά να διασκεδάσουν με ένα βιβλίο όπου η γραπτή γλώσσα έχει τη μορφή «ρέμπους» και οι γραπτές λέξεις εναλλάσσονται με εικόνες. Τα παιδιά θα παρατηρήσουν άλλο ένα παράδειγμα αυξημένης εικονοποίησης του γραπτού λόγου. </a:t>
            </a:r>
          </a:p>
        </p:txBody>
      </p:sp>
      <p:pic>
        <p:nvPicPr>
          <p:cNvPr id="13316" name="Content Placeholder 3" descr="Σελίδα του βιβλίου."/>
          <p:cNvPicPr>
            <a:picLocks noGrp="1" noChangeAspect="1"/>
          </p:cNvPicPr>
          <p:nvPr>
            <p:ph sz="half" idx="2"/>
          </p:nvPr>
        </p:nvPicPr>
        <p:blipFill>
          <a:blip r:embed="rId3">
            <a:extLst>
              <a:ext uri="{28A0092B-C50C-407E-A947-70E740481C1C}">
                <a14:useLocalDpi xmlns:a14="http://schemas.microsoft.com/office/drawing/2010/main" val="0"/>
              </a:ext>
            </a:extLst>
          </a:blip>
          <a:srcRect l="3326" r="45055"/>
          <a:stretch>
            <a:fillRect/>
          </a:stretch>
        </p:blipFill>
        <p:spPr>
          <a:xfrm>
            <a:off x="5580063" y="1628775"/>
            <a:ext cx="2952750" cy="4519613"/>
          </a:xfrm>
          <a:noFill/>
        </p:spPr>
      </p:pic>
      <p:sp>
        <p:nvSpPr>
          <p:cNvPr id="5" name="TextBox 4"/>
          <p:cNvSpPr txBox="1"/>
          <p:nvPr/>
        </p:nvSpPr>
        <p:spPr>
          <a:xfrm>
            <a:off x="5035931"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62333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3"/>
          <p:cNvSpPr>
            <a:spLocks noGrp="1"/>
          </p:cNvSpPr>
          <p:nvPr>
            <p:ph type="title"/>
          </p:nvPr>
        </p:nvSpPr>
        <p:spPr/>
        <p:txBody>
          <a:bodyPr/>
          <a:lstStyle/>
          <a:p>
            <a:r>
              <a:rPr lang="el-GR" altLang="en-US" smtClean="0"/>
              <a:t>Κατά την ανάγνωση</a:t>
            </a:r>
          </a:p>
        </p:txBody>
      </p:sp>
      <p:sp>
        <p:nvSpPr>
          <p:cNvPr id="14339" name="Θέση περιεχομένου 2"/>
          <p:cNvSpPr>
            <a:spLocks noGrp="1"/>
          </p:cNvSpPr>
          <p:nvPr>
            <p:ph sz="half" idx="1"/>
          </p:nvPr>
        </p:nvSpPr>
        <p:spPr/>
        <p:txBody>
          <a:bodyPr/>
          <a:lstStyle/>
          <a:p>
            <a:pPr marL="0" indent="0">
              <a:buFont typeface="Arial" charset="0"/>
              <a:buNone/>
            </a:pPr>
            <a:r>
              <a:rPr lang="el-GR" altLang="en-US" smtClean="0"/>
              <a:t>Κατά τη διαδικασία της ανάγνωσης, τα παιδιά ‘διαβάζουν’ τις εικόνες. Έτσι διατηρούν έντονο ενδιαφέρον και για το γραπτό λόγο.</a:t>
            </a:r>
          </a:p>
        </p:txBody>
      </p:sp>
      <p:pic>
        <p:nvPicPr>
          <p:cNvPr id="14340" name="Θέση περιεχομένου 7" descr="Η νηπιαγωγός διαβάζει το βιβλίο."/>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00213"/>
            <a:ext cx="4038600" cy="4044950"/>
          </a:xfrm>
        </p:spPr>
      </p:pic>
    </p:spTree>
    <p:extLst>
      <p:ext uri="{BB962C8B-B14F-4D97-AF65-F5344CB8AC3E}">
        <p14:creationId xmlns:p14="http://schemas.microsoft.com/office/powerpoint/2010/main" val="398867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l-GR" altLang="en-US" smtClean="0"/>
              <a:t>Μετά την ανάγνωση</a:t>
            </a:r>
          </a:p>
        </p:txBody>
      </p:sp>
      <p:sp>
        <p:nvSpPr>
          <p:cNvPr id="15363" name="Θέση περιεχομένου 2"/>
          <p:cNvSpPr>
            <a:spLocks noGrp="1"/>
          </p:cNvSpPr>
          <p:nvPr>
            <p:ph sz="half" idx="1"/>
          </p:nvPr>
        </p:nvSpPr>
        <p:spPr>
          <a:xfrm>
            <a:off x="457200" y="1600200"/>
            <a:ext cx="3251200" cy="4525963"/>
          </a:xfrm>
        </p:spPr>
        <p:txBody>
          <a:bodyPr/>
          <a:lstStyle/>
          <a:p>
            <a:pPr marL="0" indent="0">
              <a:buFont typeface="Arial" charset="0"/>
              <a:buNone/>
            </a:pPr>
            <a:r>
              <a:rPr lang="el-GR" altLang="en-US" smtClean="0"/>
              <a:t>Μετά τα παιδιά προσπαθούν να φτιάξουν τη δική τους πρόταση στη λογική του βιβλίου. </a:t>
            </a:r>
          </a:p>
        </p:txBody>
      </p:sp>
      <p:pic>
        <p:nvPicPr>
          <p:cNvPr id="15364" name="Content Placeholder 3" descr="Το παιδάκι φτιάνει τη δική του πρόταση."/>
          <p:cNvPicPr>
            <a:picLocks noGrp="1" noChangeAspect="1"/>
          </p:cNvPicPr>
          <p:nvPr>
            <p:ph sz="half" idx="2"/>
          </p:nvPr>
        </p:nvPicPr>
        <p:blipFill>
          <a:blip r:embed="rId2">
            <a:extLst>
              <a:ext uri="{28A0092B-C50C-407E-A947-70E740481C1C}">
                <a14:useLocalDpi xmlns:a14="http://schemas.microsoft.com/office/drawing/2010/main" val="0"/>
              </a:ext>
            </a:extLst>
          </a:blip>
          <a:srcRect r="19418"/>
          <a:stretch>
            <a:fillRect/>
          </a:stretch>
        </p:blipFill>
        <p:spPr>
          <a:xfrm>
            <a:off x="3981450" y="1773238"/>
            <a:ext cx="4691063" cy="4064000"/>
          </a:xfrm>
          <a:noFill/>
        </p:spPr>
      </p:pic>
    </p:spTree>
    <p:extLst>
      <p:ext uri="{BB962C8B-B14F-4D97-AF65-F5344CB8AC3E}">
        <p14:creationId xmlns:p14="http://schemas.microsoft.com/office/powerpoint/2010/main" val="294462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r>
              <a:rPr lang="el-GR" altLang="en-US" dirty="0" smtClean="0"/>
              <a:t>Τα έργα των παιδιών (1/3)</a:t>
            </a:r>
          </a:p>
        </p:txBody>
      </p:sp>
      <p:pic>
        <p:nvPicPr>
          <p:cNvPr id="16387" name="Content Placeholder 3" descr="Ο Πιτζαμούλης παίζει ποδόσφαιρο."/>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333625"/>
            <a:ext cx="4038600" cy="3059113"/>
          </a:xfrm>
        </p:spPr>
      </p:pic>
      <p:pic>
        <p:nvPicPr>
          <p:cNvPr id="16388" name="Content Placeholder 5" descr="Ο Πιτζαμούλης τρώει τυροπιτάκια."/>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33625"/>
            <a:ext cx="4038600" cy="3059113"/>
          </a:xfrm>
          <a:noFill/>
        </p:spPr>
      </p:pic>
    </p:spTree>
    <p:extLst>
      <p:ext uri="{BB962C8B-B14F-4D97-AF65-F5344CB8AC3E}">
        <p14:creationId xmlns:p14="http://schemas.microsoft.com/office/powerpoint/2010/main" val="269346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r>
              <a:rPr lang="el-GR" altLang="en-US" dirty="0"/>
              <a:t>Τα έργα των παιδιών </a:t>
            </a:r>
            <a:r>
              <a:rPr lang="el-GR" altLang="en-US" dirty="0" smtClean="0"/>
              <a:t>(2/3</a:t>
            </a:r>
            <a:r>
              <a:rPr lang="el-GR" altLang="en-US" dirty="0"/>
              <a:t>)</a:t>
            </a:r>
            <a:endParaRPr lang="el-GR" altLang="en-US" dirty="0" smtClean="0"/>
          </a:p>
        </p:txBody>
      </p:sp>
      <p:pic>
        <p:nvPicPr>
          <p:cNvPr id="17411" name="Content Placeholder 5" descr="Ο Πιτζαμούλης αγαπά τον Γορίλλάκο."/>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060575"/>
            <a:ext cx="4038600" cy="3168650"/>
          </a:xfrm>
          <a:noFill/>
        </p:spPr>
      </p:pic>
      <p:pic>
        <p:nvPicPr>
          <p:cNvPr id="17412" name="Content Placeholder 3" descr="Ο Πιτζαμούλης πάει βόλτα με το τρένο."/>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060575"/>
            <a:ext cx="4038600" cy="3190875"/>
          </a:xfrm>
          <a:noFill/>
        </p:spPr>
      </p:pic>
    </p:spTree>
    <p:extLst>
      <p:ext uri="{BB962C8B-B14F-4D97-AF65-F5344CB8AC3E}">
        <p14:creationId xmlns:p14="http://schemas.microsoft.com/office/powerpoint/2010/main" val="291105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n-US" dirty="0"/>
              <a:t>Τα έργα των παιδιών </a:t>
            </a:r>
            <a:r>
              <a:rPr lang="el-GR" altLang="en-US" dirty="0" smtClean="0"/>
              <a:t>(3/3</a:t>
            </a:r>
            <a:r>
              <a:rPr lang="el-GR" altLang="en-US" dirty="0"/>
              <a:t>)</a:t>
            </a:r>
            <a:endParaRPr lang="el-GR" altLang="en-US" dirty="0" smtClean="0"/>
          </a:p>
        </p:txBody>
      </p:sp>
      <p:pic>
        <p:nvPicPr>
          <p:cNvPr id="18435" name="Content Placeholder 4" descr="Ο Πιτζαμούλης βλέπει την πιτζάμα με τους ήρωες που του πήραν για τη γιορτή του."/>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844675"/>
            <a:ext cx="6505575" cy="3816350"/>
          </a:xfrm>
          <a:noFill/>
        </p:spPr>
      </p:pic>
    </p:spTree>
    <p:extLst>
      <p:ext uri="{BB962C8B-B14F-4D97-AF65-F5344CB8AC3E}">
        <p14:creationId xmlns:p14="http://schemas.microsoft.com/office/powerpoint/2010/main" val="254876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7:17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2290,12291,12292,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13314,13315,1331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B020508-2D70-4E4E-848B-F55392D67C7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2313</TotalTime>
  <Words>529</Words>
  <Application>Microsoft Office PowerPoint</Application>
  <PresentationFormat>On-screen Show (4:3)</PresentationFormat>
  <Paragraphs>57</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Το Εικονογραφημένο Βιβλίο στην Προσχολική Εκπαίδευση</vt:lpstr>
      <vt:lpstr>Διδακτική Πρακτική</vt:lpstr>
      <vt:lpstr>Σκοπός της δραστηριότητας </vt:lpstr>
      <vt:lpstr>Κατά την ανάγνωση</vt:lpstr>
      <vt:lpstr>Μετά την ανάγνωση</vt:lpstr>
      <vt:lpstr>Τα έργα των παιδιών (1/3)</vt:lpstr>
      <vt:lpstr>Τα έργα των παιδιών (2/3)</vt:lpstr>
      <vt:lpstr>Τα έργα των παιδιών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Πιτζαμούλης κάνει πάρτι</dc:title>
  <dc:subject>Το Εικονογραφημένο Βιβλίο στην Προσχολική Εκπαίδευση</dc:subject>
  <dc:creator> Αγγελική Γιαννικοπούλου</dc:creator>
  <cp:lastModifiedBy>Smaragda Papadopoulou</cp:lastModifiedBy>
  <cp:revision>256</cp:revision>
  <dcterms:created xsi:type="dcterms:W3CDTF">2012-09-06T09:03:05Z</dcterms:created>
  <dcterms:modified xsi:type="dcterms:W3CDTF">2015-10-28T22:57:32Z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