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359"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60" r:id="rId17"/>
    <p:sldId id="361" r:id="rId18"/>
    <p:sldId id="362" r:id="rId19"/>
    <p:sldId id="363" r:id="rId20"/>
    <p:sldId id="364" r:id="rId21"/>
    <p:sldId id="378" r:id="rId22"/>
    <p:sldId id="293"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69"/>
            <p14:sldId id="370"/>
            <p14:sldId id="371"/>
            <p14:sldId id="372"/>
            <p14:sldId id="373"/>
            <p14:sldId id="374"/>
            <p14:sldId id="375"/>
            <p14:sldId id="376"/>
            <p14:sldId id="377"/>
            <p14:sldId id="360"/>
            <p14:sldId id="361"/>
            <p14:sldId id="362"/>
            <p14:sldId id="363"/>
            <p14:sldId id="364"/>
            <p14:sldId id="378"/>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hyperlink" Target="%5b1%5d%20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iblionet.gr/book/40740/Judes,_Marie_-_Odile/%CE%9F_%CE%BC%CE%B9%CE%BA%CF%81%CF%8C%CF%82_%CE%9B%CF%85%CE%BA%CE%BF%CF%8D%CF%81%CE%B3%CE%BF%CF%82_%CE%93%CE%BF%CF%85%CE%BD%CE%AF%CE%B4%CE%B7%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Εικαστική δραστηριότητα (1/2)</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sz="2600" dirty="0"/>
              <a:t>Μετά </a:t>
            </a:r>
            <a:r>
              <a:rPr lang="el-GR" sz="2600" dirty="0" smtClean="0"/>
              <a:t>την προβολή </a:t>
            </a:r>
            <a:r>
              <a:rPr lang="el-GR" sz="2600" dirty="0"/>
              <a:t>μοίρασα στα παιδιά μία σελίδα με προσχεδιασμένα γράμματα (ένα για κάθε σελίδα του βιβλίου) και τους ζήτησα να τα ζωγραφίσουν έτσι ώστε να δείχνει τον λύκο του παραμυθιού μας για να τις βάλουμε στο βιβλίο, όπως ακριβώς έχει γίνει στην πρώτη σελίδα του. </a:t>
            </a:r>
          </a:p>
        </p:txBody>
      </p:sp>
      <p:pic>
        <p:nvPicPr>
          <p:cNvPr id="7" name="Picture 7" descr="Τα παιδιά χρωματίζουν αρχιγράμματα."/>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693093" y="1772816"/>
            <a:ext cx="3993708"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61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Εικαστική </a:t>
            </a:r>
            <a:r>
              <a:rPr lang="el-GR" dirty="0" smtClean="0"/>
              <a:t>δραστηριότητα (2/2)</a:t>
            </a:r>
            <a:endParaRPr lang="el-GR" dirty="0"/>
          </a:p>
        </p:txBody>
      </p:sp>
      <p:pic>
        <p:nvPicPr>
          <p:cNvPr id="7" name="Content Placeholder 6" descr="Τα παιδιά χρωματίζουν αρχιγράμματα."/>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629772" y="2060849"/>
            <a:ext cx="3843358" cy="286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Τα παιδιά χρωματίζουν αρχιγράμματα."/>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2060848"/>
            <a:ext cx="3909877" cy="286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98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έργα των παιδιών (1/2)</a:t>
            </a:r>
            <a:endParaRPr lang="el-GR" dirty="0"/>
          </a:p>
        </p:txBody>
      </p:sp>
      <p:pic>
        <p:nvPicPr>
          <p:cNvPr id="5" name="Content Placeholder 4" descr="Αρχιγράμματα των παιδιών."/>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457200" y="2394982"/>
            <a:ext cx="4038600" cy="293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descr="Αρχιγράμματα των παιδιών."/>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2394982"/>
            <a:ext cx="4038600" cy="293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08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έργα των </a:t>
            </a:r>
            <a:r>
              <a:rPr lang="el-GR" dirty="0" smtClean="0"/>
              <a:t>παιδιών (2/2)</a:t>
            </a:r>
            <a:endParaRPr lang="el-GR" dirty="0"/>
          </a:p>
        </p:txBody>
      </p:sp>
      <p:pic>
        <p:nvPicPr>
          <p:cNvPr id="5" name="Content Placeholder 4" descr="Αρχιγράμματα των παιδιών."/>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457200" y="2394982"/>
            <a:ext cx="4038600" cy="293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descr="Αρχιγράμματα των παιδιών."/>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023067" y="1600200"/>
            <a:ext cx="328886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24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Το τελικό αποτέλεσμα</a:t>
            </a:r>
            <a:endParaRPr lang="el-GR" dirty="0"/>
          </a:p>
        </p:txBody>
      </p:sp>
      <p:pic>
        <p:nvPicPr>
          <p:cNvPr id="7" name="Content Placeholder 3" descr="Αρχιγράμματα όλων των παιδιών."/>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763688" y="1628800"/>
            <a:ext cx="5976664" cy="44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28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altLang="el-GR" sz="2000" dirty="0"/>
              <a:t>Σωτηρία </a:t>
            </a:r>
            <a:r>
              <a:rPr lang="el-GR" altLang="el-GR" sz="2000" dirty="0" err="1" smtClean="0"/>
              <a:t>Παπαποστόλη</a:t>
            </a:r>
            <a:r>
              <a:rPr lang="el-GR" altLang="el-GR" sz="2000" smtClean="0"/>
              <a:t>, </a:t>
            </a:r>
            <a:r>
              <a:rPr lang="el-GR" sz="200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a:t>
            </a:r>
            <a:r>
              <a:rPr lang="el-GR" sz="2000" dirty="0"/>
              <a:t>. Ο μικρός Λυκούργος </a:t>
            </a:r>
            <a:r>
              <a:rPr lang="el-GR" sz="2000" dirty="0" err="1" smtClean="0"/>
              <a:t>Γουνίδης</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Πρακτική Εφαρμογή</a:t>
            </a:r>
            <a:endParaRPr lang="en-GB" dirty="0"/>
          </a:p>
        </p:txBody>
      </p:sp>
      <p:sp>
        <p:nvSpPr>
          <p:cNvPr id="7" name="Θέση περιεχομένου 6"/>
          <p:cNvSpPr>
            <a:spLocks noGrp="1"/>
          </p:cNvSpPr>
          <p:nvPr>
            <p:ph sz="half" idx="1"/>
          </p:nvPr>
        </p:nvSpPr>
        <p:spPr>
          <a:xfrm>
            <a:off x="457200" y="1600200"/>
            <a:ext cx="3898776" cy="4525963"/>
          </a:xfrm>
        </p:spPr>
        <p:txBody>
          <a:bodyPr>
            <a:noAutofit/>
          </a:bodyPr>
          <a:lstStyle/>
          <a:p>
            <a:pPr marL="0" indent="0">
              <a:buNone/>
            </a:pPr>
            <a:r>
              <a:rPr lang="el-GR" sz="2400" b="1" dirty="0" smtClean="0"/>
              <a:t>Πρακτική εφαρμογή</a:t>
            </a:r>
            <a:r>
              <a:rPr lang="en-GB" sz="2400" dirty="0" smtClean="0"/>
              <a:t>:</a:t>
            </a:r>
            <a:r>
              <a:rPr lang="el-GR" sz="2400" dirty="0" smtClean="0"/>
              <a:t> </a:t>
            </a:r>
          </a:p>
          <a:p>
            <a:pPr marL="0" indent="0">
              <a:spcBef>
                <a:spcPts val="0"/>
              </a:spcBef>
              <a:buNone/>
            </a:pPr>
            <a:r>
              <a:rPr lang="el-GR" altLang="el-GR" sz="2400" dirty="0" smtClean="0"/>
              <a:t>Σωτηρία </a:t>
            </a:r>
            <a:r>
              <a:rPr lang="el-GR" altLang="el-GR" sz="2400" dirty="0" err="1" smtClean="0"/>
              <a:t>Παπαποστόλη</a:t>
            </a:r>
            <a:r>
              <a:rPr lang="el-GR" altLang="el-GR" sz="2400" dirty="0" smtClean="0"/>
              <a:t>.</a:t>
            </a:r>
            <a:endParaRPr lang="el-GR" altLang="el-GR" sz="2400" dirty="0"/>
          </a:p>
          <a:p>
            <a:pPr marL="0" indent="0">
              <a:spcBef>
                <a:spcPts val="1200"/>
              </a:spcBef>
              <a:buNone/>
            </a:pPr>
            <a:r>
              <a:rPr lang="el-GR" altLang="en-US" sz="2400" b="1" dirty="0" smtClean="0"/>
              <a:t>Βιβλίο</a:t>
            </a:r>
            <a:r>
              <a:rPr lang="el-GR" altLang="en-US" sz="2400" dirty="0" smtClean="0"/>
              <a:t>: </a:t>
            </a:r>
            <a:r>
              <a:rPr lang="el-GR" sz="2400" dirty="0" err="1"/>
              <a:t>Judes</a:t>
            </a:r>
            <a:r>
              <a:rPr lang="el-GR" sz="2400" dirty="0"/>
              <a:t>, </a:t>
            </a:r>
            <a:r>
              <a:rPr lang="el-GR" sz="2400" dirty="0" err="1"/>
              <a:t>Marie</a:t>
            </a:r>
            <a:r>
              <a:rPr lang="el-GR" sz="2400" dirty="0"/>
              <a:t> - </a:t>
            </a:r>
            <a:r>
              <a:rPr lang="el-GR" sz="2400" dirty="0" err="1"/>
              <a:t>Odile</a:t>
            </a:r>
            <a:r>
              <a:rPr lang="el-GR" sz="2400" dirty="0"/>
              <a:t>. </a:t>
            </a:r>
            <a:r>
              <a:rPr lang="el-GR" sz="2400" b="1" dirty="0"/>
              <a:t>Ο μικρός Λυκούργος </a:t>
            </a:r>
            <a:r>
              <a:rPr lang="el-GR" sz="2400" b="1" dirty="0" err="1"/>
              <a:t>Γουνίδης</a:t>
            </a:r>
            <a:r>
              <a:rPr lang="el-GR" sz="2400" b="1" dirty="0"/>
              <a:t> </a:t>
            </a:r>
            <a:r>
              <a:rPr lang="el-GR" sz="2400" dirty="0"/>
              <a:t>/ Μαρί - </a:t>
            </a:r>
            <a:r>
              <a:rPr lang="el-GR" sz="2400" dirty="0" err="1"/>
              <a:t>Οντίλ</a:t>
            </a:r>
            <a:r>
              <a:rPr lang="el-GR" sz="2400" dirty="0"/>
              <a:t> </a:t>
            </a:r>
            <a:r>
              <a:rPr lang="el-GR" sz="2400" dirty="0" err="1"/>
              <a:t>Ζυντ</a:t>
            </a:r>
            <a:r>
              <a:rPr lang="el-GR" sz="2400" dirty="0"/>
              <a:t> · μετάφραση Μαίρη </a:t>
            </a:r>
            <a:r>
              <a:rPr lang="el-GR" sz="2400" dirty="0" err="1"/>
              <a:t>Κιτροέφ</a:t>
            </a:r>
            <a:r>
              <a:rPr lang="el-GR" sz="2400" dirty="0"/>
              <a:t> · εικονογράφηση </a:t>
            </a:r>
            <a:r>
              <a:rPr lang="el-GR" sz="2400" dirty="0" err="1"/>
              <a:t>Μαρτίν</a:t>
            </a:r>
            <a:r>
              <a:rPr lang="el-GR" sz="2400" dirty="0"/>
              <a:t> </a:t>
            </a:r>
            <a:r>
              <a:rPr lang="el-GR" sz="2400" dirty="0" err="1"/>
              <a:t>Μπουρ</a:t>
            </a:r>
            <a:r>
              <a:rPr lang="el-GR" sz="2400" dirty="0"/>
              <a:t>. - 1η </a:t>
            </a:r>
            <a:r>
              <a:rPr lang="el-GR" sz="2400" dirty="0" err="1"/>
              <a:t>έκδ</a:t>
            </a:r>
            <a:r>
              <a:rPr lang="el-GR" sz="2400" dirty="0"/>
              <a:t>. - Αθήνα : Ποταμός, 2000.</a:t>
            </a:r>
            <a:endParaRPr lang="en-GB" sz="2400" dirty="0"/>
          </a:p>
        </p:txBody>
      </p:sp>
      <p:pic>
        <p:nvPicPr>
          <p:cNvPr id="8" name="Picture 3" descr="Εξώφυλλο του βιβλίου: Ο μικρός Λυκούργος Γουνίδης."/>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158740" y="1714633"/>
            <a:ext cx="3229684" cy="40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0" y="544522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4258705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509316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2, 3, 4: Εξώφυλλο και ενδεικτικές σελίδες του βιβλίου «</a:t>
            </a:r>
            <a:r>
              <a:rPr lang="el-GR" altLang="en-US" sz="2000" dirty="0" smtClean="0">
                <a:hlinkClick r:id="rId3"/>
              </a:rPr>
              <a:t>Ο μικρός Λυκούργος </a:t>
            </a:r>
            <a:r>
              <a:rPr lang="el-GR" altLang="en-US" sz="2000" dirty="0" err="1" smtClean="0">
                <a:hlinkClick r:id="rId3"/>
              </a:rPr>
              <a:t>Γουνίδης</a:t>
            </a:r>
            <a:r>
              <a:rPr lang="el-GR" altLang="en-US" sz="2000" dirty="0" smtClean="0"/>
              <a:t>» </a:t>
            </a:r>
            <a:r>
              <a:rPr lang="el-GR" sz="2000" dirty="0" smtClean="0"/>
              <a:t>/ </a:t>
            </a:r>
            <a:r>
              <a:rPr lang="el-GR" sz="2000" dirty="0"/>
              <a:t>Μαρί - </a:t>
            </a:r>
            <a:r>
              <a:rPr lang="el-GR" sz="2000" dirty="0" err="1"/>
              <a:t>Οντίλ</a:t>
            </a:r>
            <a:r>
              <a:rPr lang="el-GR" sz="2000" dirty="0"/>
              <a:t> </a:t>
            </a:r>
            <a:r>
              <a:rPr lang="el-GR" sz="2000" dirty="0" err="1"/>
              <a:t>Ζυντ</a:t>
            </a:r>
            <a:r>
              <a:rPr lang="el-GR" sz="2000" dirty="0"/>
              <a:t> · μετάφραση Μαίρη </a:t>
            </a:r>
            <a:r>
              <a:rPr lang="el-GR" sz="2000" dirty="0" err="1"/>
              <a:t>Κιτροέφ</a:t>
            </a:r>
            <a:r>
              <a:rPr lang="el-GR" sz="2000" dirty="0"/>
              <a:t> · εικονογράφηση Μαρτίν </a:t>
            </a:r>
            <a:r>
              <a:rPr lang="el-GR" sz="2000" dirty="0" err="1"/>
              <a:t>Μπουρ</a:t>
            </a:r>
            <a:r>
              <a:rPr lang="el-GR" sz="2000" dirty="0"/>
              <a:t>. - 1η </a:t>
            </a:r>
            <a:r>
              <a:rPr lang="el-GR" sz="2000" dirty="0" err="1"/>
              <a:t>έκδ</a:t>
            </a:r>
            <a:r>
              <a:rPr lang="el-GR" sz="2000" dirty="0"/>
              <a:t>. - </a:t>
            </a:r>
            <a:r>
              <a:rPr lang="el-GR" sz="2000" dirty="0" smtClean="0"/>
              <a:t>Αθήνα: </a:t>
            </a:r>
            <a:r>
              <a:rPr lang="el-GR" sz="2000" dirty="0"/>
              <a:t>Ποταμός, 2000.</a:t>
            </a:r>
            <a:endParaRPr lang="en-GB" sz="2000" dirty="0"/>
          </a:p>
          <a:p>
            <a:pPr marL="0" indent="0">
              <a:buNone/>
            </a:pPr>
            <a:endParaRPr lang="el-GR" alt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βιβλίου</a:t>
            </a:r>
            <a:endParaRPr lang="en-GB" dirty="0"/>
          </a:p>
        </p:txBody>
      </p:sp>
      <p:pic>
        <p:nvPicPr>
          <p:cNvPr id="4" name="Content Placeholder 7" descr="Η νηπιαγωγός διαβάζει το βιβλίο."/>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1548417" y="1557338"/>
            <a:ext cx="6059865" cy="4525962"/>
          </a:xfrm>
        </p:spPr>
      </p:pic>
    </p:spTree>
    <p:extLst>
      <p:ext uri="{BB962C8B-B14F-4D97-AF65-F5344CB8AC3E}">
        <p14:creationId xmlns:p14="http://schemas.microsoft.com/office/powerpoint/2010/main" val="2137480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Μετά την ανάγνωση</a:t>
            </a:r>
            <a:endParaRPr lang="el-GR" dirty="0"/>
          </a:p>
        </p:txBody>
      </p:sp>
      <p:sp>
        <p:nvSpPr>
          <p:cNvPr id="5" name="Θέση περιεχομένου 4"/>
          <p:cNvSpPr>
            <a:spLocks noGrp="1"/>
          </p:cNvSpPr>
          <p:nvPr>
            <p:ph sz="half" idx="1"/>
          </p:nvPr>
        </p:nvSpPr>
        <p:spPr/>
        <p:txBody>
          <a:bodyPr/>
          <a:lstStyle/>
          <a:p>
            <a:pPr marL="0" indent="0">
              <a:buNone/>
            </a:pPr>
            <a:r>
              <a:rPr lang="el-GR" dirty="0"/>
              <a:t>Αφού έγινε η ανάγνωση του βιβλίου επέστρεψα στην αρχική σελίδα και έδειξα στα παιδιά το αρχίγραμμα. Συζητήσαμε για αυτό...</a:t>
            </a:r>
            <a:br>
              <a:rPr lang="el-GR" dirty="0"/>
            </a:br>
            <a:endParaRPr lang="el-GR" dirty="0"/>
          </a:p>
        </p:txBody>
      </p:sp>
      <p:pic>
        <p:nvPicPr>
          <p:cNvPr id="7" name="Content Placeholder 3" descr="Σελίδα του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904994" y="1616043"/>
            <a:ext cx="3525012" cy="4494276"/>
          </a:xfrm>
        </p:spPr>
      </p:pic>
      <p:sp>
        <p:nvSpPr>
          <p:cNvPr id="6" name="TextBox 5"/>
          <p:cNvSpPr txBox="1"/>
          <p:nvPr/>
        </p:nvSpPr>
        <p:spPr>
          <a:xfrm>
            <a:off x="4355976" y="5663692"/>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135529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Παρατήρηση αρχιγράμματος (1/2)</a:t>
            </a:r>
            <a:endParaRPr lang="el-GR" dirty="0"/>
          </a:p>
        </p:txBody>
      </p:sp>
      <p:sp>
        <p:nvSpPr>
          <p:cNvPr id="4" name="Θέση περιεχομένου 3"/>
          <p:cNvSpPr>
            <a:spLocks noGrp="1"/>
          </p:cNvSpPr>
          <p:nvPr>
            <p:ph sz="half" idx="2"/>
          </p:nvPr>
        </p:nvSpPr>
        <p:spPr/>
        <p:txBody>
          <a:bodyPr/>
          <a:lstStyle/>
          <a:p>
            <a:r>
              <a:rPr lang="el-GR" dirty="0" smtClean="0"/>
              <a:t>Ποιο </a:t>
            </a:r>
            <a:r>
              <a:rPr lang="el-GR" dirty="0"/>
              <a:t>γράμμα νομίζετε πως </a:t>
            </a:r>
            <a:r>
              <a:rPr lang="el-GR" dirty="0" smtClean="0"/>
              <a:t>είναι;</a:t>
            </a:r>
          </a:p>
          <a:p>
            <a:pPr lvl="1">
              <a:buFont typeface="Symbol" panose="05050102010706020507" pitchFamily="18" charset="2"/>
              <a:buChar char="-"/>
            </a:pPr>
            <a:r>
              <a:rPr lang="el-GR" sz="2800" dirty="0"/>
              <a:t>Το </a:t>
            </a:r>
            <a:r>
              <a:rPr lang="el-GR" sz="2800" dirty="0" smtClean="0"/>
              <a:t>«ο»...</a:t>
            </a:r>
            <a:endParaRPr lang="el-GR" sz="2800" dirty="0"/>
          </a:p>
          <a:p>
            <a:r>
              <a:rPr lang="el-GR" dirty="0" smtClean="0"/>
              <a:t>Τι </a:t>
            </a:r>
            <a:r>
              <a:rPr lang="el-GR" dirty="0"/>
              <a:t>έχει πάνω του </a:t>
            </a:r>
            <a:r>
              <a:rPr lang="el-GR" dirty="0" smtClean="0"/>
              <a:t>όμως; Γιατί είναι </a:t>
            </a:r>
            <a:r>
              <a:rPr lang="el-GR" dirty="0"/>
              <a:t>έτσι </a:t>
            </a:r>
            <a:r>
              <a:rPr lang="el-GR" dirty="0" smtClean="0"/>
              <a:t>διαφορετικό;</a:t>
            </a:r>
          </a:p>
          <a:p>
            <a:pPr lvl="1">
              <a:buFont typeface="Symbol" panose="05050102010706020507" pitchFamily="18" charset="2"/>
              <a:buChar char="-"/>
            </a:pPr>
            <a:r>
              <a:rPr lang="el-GR" sz="2800" dirty="0" smtClean="0"/>
              <a:t>Έναν </a:t>
            </a:r>
            <a:r>
              <a:rPr lang="el-GR" sz="2800" dirty="0"/>
              <a:t>λύκο</a:t>
            </a:r>
            <a:r>
              <a:rPr lang="el-GR" sz="2800" dirty="0" smtClean="0"/>
              <a:t>...</a:t>
            </a:r>
          </a:p>
          <a:p>
            <a:pPr lvl="1">
              <a:buFont typeface="Symbol" panose="05050102010706020507" pitchFamily="18" charset="2"/>
              <a:buChar char="-"/>
            </a:pPr>
            <a:r>
              <a:rPr lang="el-GR" sz="2800" dirty="0" smtClean="0"/>
              <a:t>Τον </a:t>
            </a:r>
            <a:r>
              <a:rPr lang="el-GR" sz="2800" dirty="0" err="1"/>
              <a:t>λυκάκο</a:t>
            </a:r>
            <a:r>
              <a:rPr lang="el-GR" sz="2800" dirty="0"/>
              <a:t>...</a:t>
            </a:r>
            <a:r>
              <a:rPr lang="el-GR" dirty="0"/>
              <a:t/>
            </a:r>
            <a:br>
              <a:rPr lang="el-GR" dirty="0"/>
            </a:br>
            <a:endParaRPr lang="el-GR" dirty="0"/>
          </a:p>
        </p:txBody>
      </p:sp>
      <p:pic>
        <p:nvPicPr>
          <p:cNvPr id="5" name="Content Placeholder 3" descr="Σελίδα του βιβλίου."/>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713994" y="1616043"/>
            <a:ext cx="3525012" cy="4494276"/>
          </a:xfrm>
        </p:spPr>
      </p:pic>
      <p:sp>
        <p:nvSpPr>
          <p:cNvPr id="6" name="TextBox 5"/>
          <p:cNvSpPr txBox="1"/>
          <p:nvPr/>
        </p:nvSpPr>
        <p:spPr>
          <a:xfrm>
            <a:off x="4355976" y="5663692"/>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70462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Παρατήρηση αρχιγράμματος </a:t>
            </a:r>
            <a:r>
              <a:rPr lang="el-GR" dirty="0" smtClean="0"/>
              <a:t>(2/2)</a:t>
            </a:r>
            <a:endParaRPr lang="el-GR" dirty="0"/>
          </a:p>
        </p:txBody>
      </p:sp>
      <p:sp>
        <p:nvSpPr>
          <p:cNvPr id="3" name="Θέση περιεχομένου 2"/>
          <p:cNvSpPr>
            <a:spLocks noGrp="1"/>
          </p:cNvSpPr>
          <p:nvPr>
            <p:ph sz="half" idx="1"/>
          </p:nvPr>
        </p:nvSpPr>
        <p:spPr/>
        <p:txBody>
          <a:bodyPr>
            <a:normAutofit/>
          </a:bodyPr>
          <a:lstStyle/>
          <a:p>
            <a:pPr marL="0" indent="0">
              <a:buNone/>
            </a:pPr>
            <a:r>
              <a:rPr lang="el-GR" dirty="0"/>
              <a:t>Τους εξήγησα ότι είναι το</a:t>
            </a:r>
            <a:br>
              <a:rPr lang="el-GR" dirty="0"/>
            </a:br>
            <a:r>
              <a:rPr lang="el-GR" dirty="0"/>
              <a:t>πρώτο γράμμα της σελίδας και </a:t>
            </a:r>
            <a:br>
              <a:rPr lang="el-GR" dirty="0"/>
            </a:br>
            <a:r>
              <a:rPr lang="el-GR" dirty="0"/>
              <a:t>γι’ αυτό λέγεται αρχίγραμμα και</a:t>
            </a:r>
            <a:br>
              <a:rPr lang="el-GR" dirty="0"/>
            </a:br>
            <a:r>
              <a:rPr lang="el-GR" dirty="0"/>
              <a:t> έχει σχεδιαστεί έτσι ώστε να </a:t>
            </a:r>
            <a:r>
              <a:rPr lang="el-GR" dirty="0" smtClean="0"/>
              <a:t>απεικονίζει </a:t>
            </a:r>
            <a:r>
              <a:rPr lang="el-GR" dirty="0"/>
              <a:t>το θέμα του βιβλίου.</a:t>
            </a:r>
            <a:br>
              <a:rPr lang="el-GR" dirty="0"/>
            </a:br>
            <a:endParaRPr lang="el-GR" dirty="0"/>
          </a:p>
        </p:txBody>
      </p:sp>
      <p:pic>
        <p:nvPicPr>
          <p:cNvPr id="6" name="Content Placeholder 3" descr="Σελίδα του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904994" y="1616043"/>
            <a:ext cx="3525012" cy="4494276"/>
          </a:xfrm>
        </p:spPr>
      </p:pic>
      <p:sp>
        <p:nvSpPr>
          <p:cNvPr id="5" name="TextBox 4"/>
          <p:cNvSpPr txBox="1"/>
          <p:nvPr/>
        </p:nvSpPr>
        <p:spPr>
          <a:xfrm>
            <a:off x="4355976" y="5663692"/>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5898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Προβολή αρχιγραμμάτων</a:t>
            </a:r>
            <a:endParaRPr lang="el-GR" dirty="0"/>
          </a:p>
        </p:txBody>
      </p:sp>
      <p:sp>
        <p:nvSpPr>
          <p:cNvPr id="3" name="Θέση περιεχομένου 2"/>
          <p:cNvSpPr>
            <a:spLocks noGrp="1"/>
          </p:cNvSpPr>
          <p:nvPr>
            <p:ph sz="half" idx="1"/>
          </p:nvPr>
        </p:nvSpPr>
        <p:spPr>
          <a:xfrm>
            <a:off x="457200" y="1600200"/>
            <a:ext cx="4042792" cy="4525963"/>
          </a:xfrm>
        </p:spPr>
        <p:txBody>
          <a:bodyPr/>
          <a:lstStyle/>
          <a:p>
            <a:pPr marL="0" indent="0">
              <a:buNone/>
            </a:pPr>
            <a:r>
              <a:rPr lang="el-GR" dirty="0"/>
              <a:t>Για να κατανοήσουν καλύτερα την έννοια του αρχιγράμματος, περάσαμε στην αίθουσα με τον </a:t>
            </a:r>
            <a:r>
              <a:rPr lang="el-GR" dirty="0" err="1"/>
              <a:t>προτζέκτορα</a:t>
            </a:r>
            <a:r>
              <a:rPr lang="el-GR" dirty="0"/>
              <a:t> και παρουσίασα εικόνες από το βιβλίο </a:t>
            </a:r>
            <a:r>
              <a:rPr lang="el-GR" dirty="0" smtClean="0"/>
              <a:t>«Ένα </a:t>
            </a:r>
            <a:r>
              <a:rPr lang="el-GR" dirty="0" err="1" smtClean="0"/>
              <a:t>παραμυθόνειρο</a:t>
            </a:r>
            <a:r>
              <a:rPr lang="el-GR" dirty="0" smtClean="0"/>
              <a:t>» </a:t>
            </a:r>
            <a:r>
              <a:rPr lang="el-GR" dirty="0"/>
              <a:t>του Νικόλα Ανδρικόπουλου.</a:t>
            </a:r>
          </a:p>
        </p:txBody>
      </p:sp>
      <p:pic>
        <p:nvPicPr>
          <p:cNvPr id="5" name="Content Placeholder 5" descr="Η νηπιαγωγός δείχνει αρχιγράμματα."/>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860032" y="1772816"/>
            <a:ext cx="3826768"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71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dirty="0" smtClean="0"/>
              <a:t>Παραδείγματα αρχιγραμμάτων</a:t>
            </a:r>
            <a:endParaRPr lang="el-GR" dirty="0"/>
          </a:p>
        </p:txBody>
      </p:sp>
      <p:pic>
        <p:nvPicPr>
          <p:cNvPr id="11" name="Θέση περιεχομένου 10" descr="Αρχιγράμματα"/>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12195" y="1844824"/>
            <a:ext cx="8119611" cy="3744416"/>
          </a:xfrm>
        </p:spPr>
      </p:pic>
      <p:sp>
        <p:nvSpPr>
          <p:cNvPr id="4" name="TextBox 3"/>
          <p:cNvSpPr txBox="1"/>
          <p:nvPr/>
        </p:nvSpPr>
        <p:spPr>
          <a:xfrm>
            <a:off x="8172400" y="5676768"/>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1522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Σχολιασμός αρχιγραμμάτων</a:t>
            </a:r>
            <a:endParaRPr lang="el-GR" dirty="0"/>
          </a:p>
        </p:txBody>
      </p:sp>
      <p:sp>
        <p:nvSpPr>
          <p:cNvPr id="5" name="Θέση περιεχομένου 4"/>
          <p:cNvSpPr>
            <a:spLocks noGrp="1"/>
          </p:cNvSpPr>
          <p:nvPr>
            <p:ph sz="half" idx="1"/>
          </p:nvPr>
        </p:nvSpPr>
        <p:spPr/>
        <p:txBody>
          <a:bodyPr/>
          <a:lstStyle/>
          <a:p>
            <a:pPr marL="0" indent="0">
              <a:buNone/>
            </a:pPr>
            <a:r>
              <a:rPr lang="el-GR" dirty="0"/>
              <a:t>Σε κάθε εικόνα ρωτούσα τα παιδιά </a:t>
            </a:r>
            <a:r>
              <a:rPr lang="el-GR" dirty="0" smtClean="0"/>
              <a:t>ποιο </a:t>
            </a:r>
            <a:r>
              <a:rPr lang="el-GR" dirty="0"/>
              <a:t>γράμμα είναι και τι απεικονίζει. </a:t>
            </a:r>
            <a:r>
              <a:rPr lang="el-GR" dirty="0" smtClean="0"/>
              <a:t>Π.χ. Βλέπετε </a:t>
            </a:r>
            <a:r>
              <a:rPr lang="el-GR" dirty="0"/>
              <a:t>πώς μπορεί ένα γράμμα να αλλάξει μορφή για να ταιριάξει σε κάτι που λέει το κείμενο;</a:t>
            </a:r>
          </a:p>
        </p:txBody>
      </p:sp>
      <p:pic>
        <p:nvPicPr>
          <p:cNvPr id="9" name="Picture 7" descr="Αρχίγραμμα."/>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860032" y="1772816"/>
            <a:ext cx="382676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55976" y="5663692"/>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2479223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6:29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8,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5,7,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8,11,4,"/>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4,5,9,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B5C5AA9-D415-4178-BD64-849BCBE5861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2305</TotalTime>
  <Words>645</Words>
  <Application>Microsoft Office PowerPoint</Application>
  <PresentationFormat>On-screen Show (4:3)</PresentationFormat>
  <Paragraphs>74</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Το Εικονογραφημένο Βιβλίο στην Προσχολική Εκπαίδευση</vt:lpstr>
      <vt:lpstr>Πρακτική Εφαρμογή</vt:lpstr>
      <vt:lpstr>Ανάγνωση βιβλίου</vt:lpstr>
      <vt:lpstr>Μετά την ανάγνωση</vt:lpstr>
      <vt:lpstr>Παρατήρηση αρχιγράμματος (1/2)</vt:lpstr>
      <vt:lpstr>Παρατήρηση αρχιγράμματος (2/2)</vt:lpstr>
      <vt:lpstr>Προβολή αρχιγραμμάτων</vt:lpstr>
      <vt:lpstr>Παραδείγματα αρχιγραμμάτων</vt:lpstr>
      <vt:lpstr>Σχολιασμός αρχιγραμμάτων</vt:lpstr>
      <vt:lpstr>Εικαστική δραστηριότητα (1/2)</vt:lpstr>
      <vt:lpstr>Εικαστική δραστηριότητα (2/2)</vt:lpstr>
      <vt:lpstr>Τα έργα των παιδιών (1/2)</vt:lpstr>
      <vt:lpstr>Τα έργα των παιδιών (2/2)</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μικρός Λυκούργος Γουνίδης</dc:title>
  <dc:subject>Το Εικονογραφημένο Βιβλίο στην Προσχολική Εκπαίδευση</dc:subject>
  <dc:creator> Αγγελική Γιαννικοπούλου</dc:creator>
  <cp:lastModifiedBy>Smaragda Papadopoulou</cp:lastModifiedBy>
  <cp:revision>256</cp:revision>
  <dcterms:created xsi:type="dcterms:W3CDTF">2012-09-06T09:03:05Z</dcterms:created>
  <dcterms:modified xsi:type="dcterms:W3CDTF">2015-10-28T22:56:43Z</dcterms:modified>
  <cp:category>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