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sldIdLst>
    <p:sldId id="359" r:id="rId3"/>
    <p:sldId id="365" r:id="rId4"/>
    <p:sldId id="366" r:id="rId5"/>
    <p:sldId id="367" r:id="rId6"/>
    <p:sldId id="368" r:id="rId7"/>
    <p:sldId id="369" r:id="rId8"/>
    <p:sldId id="371" r:id="rId9"/>
    <p:sldId id="372" r:id="rId10"/>
    <p:sldId id="373" r:id="rId11"/>
    <p:sldId id="374" r:id="rId12"/>
    <p:sldId id="360" r:id="rId13"/>
    <p:sldId id="361" r:id="rId14"/>
    <p:sldId id="362" r:id="rId15"/>
    <p:sldId id="363" r:id="rId16"/>
    <p:sldId id="364" r:id="rId17"/>
    <p:sldId id="375" r:id="rId18"/>
    <p:sldId id="293" r:id="rId19"/>
  </p:sldIdLst>
  <p:sldSz cx="9144000" cy="6858000" type="screen4x3"/>
  <p:notesSz cx="6858000" cy="9144000"/>
  <p:custDataLst>
    <p:tags r:id="rId2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6"/>
            <p14:sldId id="367"/>
            <p14:sldId id="368"/>
            <p14:sldId id="369"/>
            <p14:sldId id="371"/>
            <p14:sldId id="372"/>
            <p14:sldId id="373"/>
            <p14:sldId id="374"/>
            <p14:sldId id="360"/>
            <p14:sldId id="361"/>
            <p14:sldId id="362"/>
            <p14:sldId id="363"/>
            <p14:sldId id="364"/>
            <p14:sldId id="375"/>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14</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15</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5.png"/><Relationship Id="rId4" Type="http://schemas.openxmlformats.org/officeDocument/2006/relationships/hyperlink" Target="%5b1%5d%20http:/creativecommons.org/licenses/by-nc-sa/4.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biblionet.gr/book/27030/Pennart,_Geoffroy_de/%CE%9F_%CE%BB%CF%8D%CE%BA%CE%BF%CF%82_%CE%BE%CE%B1%CE%BD%CE%B1%CE%B3%CF%8D%CF%81%CE%B9%CF%83%CE%B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l-GR" sz="2800" dirty="0">
                <a:solidFill>
                  <a:srgbClr val="5075BC"/>
                </a:solidFill>
                <a:latin typeface="+mj-lt"/>
                <a:ea typeface="+mj-ea"/>
                <a:cs typeface="+mj-cs"/>
              </a:rPr>
              <a:t>3</a:t>
            </a:r>
            <a:r>
              <a:rPr lang="en-US" sz="2800" dirty="0" smtClean="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Μορφή Γραπτού Κειμένου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descr="Ζωγραφιά με ενσωματωμένο ήχο."/>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bwMode="auto">
          <a:xfrm>
            <a:off x="1792288" y="1667616"/>
            <a:ext cx="5486400" cy="3240360"/>
          </a:xfrm>
          <a:prstGeom prst="rect">
            <a:avLst/>
          </a:prstGeom>
          <a:noFill/>
          <a:ln w="9525">
            <a:noFill/>
            <a:miter lim="800000"/>
            <a:headEnd/>
            <a:tailEnd/>
          </a:ln>
        </p:spPr>
      </p:pic>
      <p:sp>
        <p:nvSpPr>
          <p:cNvPr id="3" name="Θέση περιεχομένου 2"/>
          <p:cNvSpPr>
            <a:spLocks noGrp="1"/>
          </p:cNvSpPr>
          <p:nvPr>
            <p:ph type="body" sz="half" idx="2"/>
          </p:nvPr>
        </p:nvSpPr>
        <p:spPr/>
        <p:txBody>
          <a:bodyPr/>
          <a:lstStyle/>
          <a:p>
            <a:pPr marL="0" indent="0">
              <a:buNone/>
            </a:pPr>
            <a:r>
              <a:rPr lang="el-GR" sz="2800" dirty="0" smtClean="0"/>
              <a:t>Και </a:t>
            </a:r>
            <a:r>
              <a:rPr lang="el-GR" sz="2800" dirty="0"/>
              <a:t>ενσωμάτωναν </a:t>
            </a:r>
            <a:r>
              <a:rPr lang="el-GR" sz="2800" dirty="0" smtClean="0"/>
              <a:t>τους ήχους στις ζωγραφιές </a:t>
            </a:r>
            <a:r>
              <a:rPr lang="el-GR" sz="2800" dirty="0"/>
              <a:t>τους.</a:t>
            </a:r>
          </a:p>
          <a:p>
            <a:endParaRPr lang="el-GR" dirty="0"/>
          </a:p>
        </p:txBody>
      </p:sp>
      <p:sp>
        <p:nvSpPr>
          <p:cNvPr id="6" name="Τίτλος 5"/>
          <p:cNvSpPr>
            <a:spLocks noGrp="1"/>
          </p:cNvSpPr>
          <p:nvPr>
            <p:ph type="title"/>
          </p:nvPr>
        </p:nvSpPr>
        <p:spPr/>
        <p:txBody>
          <a:bodyPr/>
          <a:lstStyle/>
          <a:p>
            <a:r>
              <a:rPr lang="el-GR" dirty="0" smtClean="0"/>
              <a:t>Ενσωμάτωση ήχων</a:t>
            </a:r>
            <a:endParaRPr lang="el-GR" dirty="0"/>
          </a:p>
        </p:txBody>
      </p:sp>
    </p:spTree>
    <p:extLst>
      <p:ext uri="{BB962C8B-B14F-4D97-AF65-F5344CB8AC3E}">
        <p14:creationId xmlns:p14="http://schemas.microsoft.com/office/powerpoint/2010/main" val="391216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Καλλιόπη </a:t>
            </a:r>
            <a:r>
              <a:rPr lang="el-GR" sz="2000" dirty="0" err="1" smtClean="0"/>
              <a:t>Καρδούλια</a:t>
            </a:r>
            <a:r>
              <a:rPr lang="el-GR" sz="2000" dirty="0" smtClean="0"/>
              <a:t>,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a:t>
            </a:r>
            <a:r>
              <a:rPr lang="el-GR" sz="2000" dirty="0"/>
              <a:t>Μορφή Γραπτού </a:t>
            </a:r>
            <a:r>
              <a:rPr lang="el-GR" sz="2000" dirty="0" smtClean="0"/>
              <a:t>Κειμένου</a:t>
            </a:r>
            <a:r>
              <a:rPr lang="el-GR" sz="2000" dirty="0"/>
              <a:t>. Ο λύκος </a:t>
            </a:r>
            <a:r>
              <a:rPr lang="el-GR" sz="2000" dirty="0" smtClean="0"/>
              <a:t>ξαναγύρισε».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509316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pPr marL="0" indent="0">
              <a:buNone/>
            </a:pPr>
            <a:r>
              <a:rPr lang="el-GR" sz="2000" dirty="0" smtClean="0"/>
              <a:t>Εικόνα 1, 2: Εξώφυλλο και ενδεικτικές σελίδες του βιβλίου «</a:t>
            </a:r>
            <a:r>
              <a:rPr lang="el-GR" sz="2000" dirty="0" smtClean="0">
                <a:hlinkClick r:id="rId3"/>
              </a:rPr>
              <a:t>Ο </a:t>
            </a:r>
            <a:r>
              <a:rPr lang="el-GR" sz="2000" dirty="0">
                <a:hlinkClick r:id="rId3"/>
              </a:rPr>
              <a:t>λύκος </a:t>
            </a:r>
            <a:r>
              <a:rPr lang="el-GR" sz="2000" dirty="0" smtClean="0">
                <a:hlinkClick r:id="rId3"/>
              </a:rPr>
              <a:t>ξαναγύρισε</a:t>
            </a:r>
            <a:r>
              <a:rPr lang="el-GR" sz="2000" dirty="0" smtClean="0"/>
              <a:t>» </a:t>
            </a:r>
            <a:r>
              <a:rPr lang="el-GR" sz="2000" dirty="0"/>
              <a:t>/ </a:t>
            </a:r>
            <a:r>
              <a:rPr lang="el-GR" sz="2000" dirty="0" err="1"/>
              <a:t>Geoffroy</a:t>
            </a:r>
            <a:r>
              <a:rPr lang="el-GR" sz="2000" dirty="0"/>
              <a:t> </a:t>
            </a:r>
            <a:r>
              <a:rPr lang="el-GR" sz="2000" dirty="0" err="1"/>
              <a:t>de</a:t>
            </a:r>
            <a:r>
              <a:rPr lang="el-GR" sz="2000" dirty="0"/>
              <a:t> </a:t>
            </a:r>
            <a:r>
              <a:rPr lang="el-GR" sz="2000" dirty="0" err="1"/>
              <a:t>Pennart</a:t>
            </a:r>
            <a:r>
              <a:rPr lang="el-GR" sz="2000" dirty="0"/>
              <a:t> · μετάφραση Γιάννης Παπαδόπουλος. - Αθήνα: Εκδόσεις Παπαδόπουλος, </a:t>
            </a:r>
            <a:r>
              <a:rPr lang="el-GR" sz="2000" dirty="0" smtClean="0"/>
              <a:t>1995</a:t>
            </a:r>
            <a:r>
              <a:rPr lang="el-GR" altLang="en-US" sz="2000" dirty="0" smtClean="0"/>
              <a:t>. </a:t>
            </a:r>
            <a:r>
              <a:rPr lang="en-GB" altLang="en-US" sz="2000" dirty="0" err="1" smtClean="0"/>
              <a:t>Biblionet</a:t>
            </a:r>
            <a:r>
              <a:rPr lang="en-GB" altLang="en-US" sz="2000" dirty="0" smtClean="0"/>
              <a:t>.</a:t>
            </a:r>
            <a:r>
              <a:rPr lang="el-GR" altLang="en-US" sz="2000" dirty="0" smtClean="0"/>
              <a:t> </a:t>
            </a:r>
          </a:p>
          <a:p>
            <a:pPr marL="0" indent="0">
              <a:buNone/>
            </a:pPr>
            <a:r>
              <a:rPr lang="el-GR" altLang="en-US" sz="2000" dirty="0" smtClean="0"/>
              <a:t>Εικόνα 3, 4: Ε</a:t>
            </a:r>
            <a:r>
              <a:rPr lang="el-GR" sz="2000" dirty="0" smtClean="0"/>
              <a:t>νδεικτικές </a:t>
            </a:r>
            <a:r>
              <a:rPr lang="el-GR" sz="2000" dirty="0"/>
              <a:t>σελίδες του βιβλίου «</a:t>
            </a:r>
            <a:r>
              <a:rPr lang="el-GR" sz="2000" dirty="0" err="1" smtClean="0"/>
              <a:t>Φρουτοπία</a:t>
            </a:r>
            <a:r>
              <a:rPr lang="el-GR" sz="2000" dirty="0" smtClean="0"/>
              <a:t>» </a:t>
            </a:r>
            <a:r>
              <a:rPr lang="el-GR" sz="2000" dirty="0"/>
              <a:t>/ Ευγένιος Τριβιζάς · εικονογράφηση Ν. </a:t>
            </a:r>
            <a:r>
              <a:rPr lang="el-GR" sz="2000" dirty="0" err="1"/>
              <a:t>Μαρουλάκης</a:t>
            </a:r>
            <a:r>
              <a:rPr lang="el-GR" sz="2000" dirty="0"/>
              <a:t>. - 1η </a:t>
            </a:r>
            <a:r>
              <a:rPr lang="el-GR" sz="2000" dirty="0" err="1"/>
              <a:t>έκδ</a:t>
            </a:r>
            <a:r>
              <a:rPr lang="el-GR" sz="2000" dirty="0"/>
              <a:t>. - Αθήνα : </a:t>
            </a:r>
            <a:r>
              <a:rPr lang="el-GR" sz="2000" dirty="0" err="1"/>
              <a:t>Modern</a:t>
            </a:r>
            <a:r>
              <a:rPr lang="el-GR" sz="2000" dirty="0"/>
              <a:t> </a:t>
            </a:r>
            <a:r>
              <a:rPr lang="el-GR" sz="2000" dirty="0" err="1" smtClean="0"/>
              <a:t>Times</a:t>
            </a:r>
            <a:r>
              <a:rPr lang="el-GR" sz="2000" dirty="0" smtClean="0"/>
              <a:t>. </a:t>
            </a:r>
            <a:r>
              <a:rPr lang="en-GB" altLang="en-US" sz="2000" dirty="0" err="1" smtClean="0"/>
              <a:t>Biblionet</a:t>
            </a:r>
            <a:r>
              <a:rPr lang="en-GB" altLang="en-US" sz="2000" dirty="0"/>
              <a:t>.</a:t>
            </a:r>
            <a:r>
              <a:rPr lang="el-GR" altLang="en-US" sz="2000" dirty="0"/>
              <a:t> </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7" name="Θέση περιεχομένου 6"/>
          <p:cNvSpPr>
            <a:spLocks noGrp="1"/>
          </p:cNvSpPr>
          <p:nvPr>
            <p:ph sz="half" idx="1"/>
          </p:nvPr>
        </p:nvSpPr>
        <p:spPr/>
        <p:txBody>
          <a:bodyPr>
            <a:noAutofit/>
          </a:bodyPr>
          <a:lstStyle/>
          <a:p>
            <a:pPr marL="0" indent="0">
              <a:buNone/>
            </a:pPr>
            <a:r>
              <a:rPr lang="el-GR" sz="2400" b="1" dirty="0"/>
              <a:t>Διδακτική Πρακτική</a:t>
            </a:r>
            <a:r>
              <a:rPr lang="en-GB" sz="2400" dirty="0" smtClean="0"/>
              <a:t>:</a:t>
            </a:r>
            <a:r>
              <a:rPr lang="el-GR" sz="2400" dirty="0" smtClean="0"/>
              <a:t> </a:t>
            </a:r>
            <a:r>
              <a:rPr lang="el-GR" sz="2400" dirty="0"/>
              <a:t>Καλλιόπη </a:t>
            </a:r>
            <a:r>
              <a:rPr lang="el-GR" sz="2400" dirty="0" err="1" smtClean="0"/>
              <a:t>Καρδούλια</a:t>
            </a:r>
            <a:r>
              <a:rPr lang="el-GR" altLang="el-GR" sz="2400" dirty="0" smtClean="0"/>
              <a:t> .</a:t>
            </a:r>
            <a:endParaRPr lang="el-GR" altLang="el-GR" sz="2400" dirty="0"/>
          </a:p>
          <a:p>
            <a:pPr marL="0" indent="0">
              <a:spcBef>
                <a:spcPts val="1200"/>
              </a:spcBef>
              <a:buNone/>
            </a:pPr>
            <a:r>
              <a:rPr lang="el-GR" altLang="en-US" sz="2400" b="1" dirty="0" smtClean="0"/>
              <a:t>Βιβλίο</a:t>
            </a:r>
            <a:r>
              <a:rPr lang="el-GR" altLang="en-US" sz="2400" dirty="0" smtClean="0"/>
              <a:t>: </a:t>
            </a:r>
            <a:r>
              <a:rPr lang="en-US" sz="2400" dirty="0" err="1"/>
              <a:t>Pennart</a:t>
            </a:r>
            <a:r>
              <a:rPr lang="en-US" sz="2400" dirty="0"/>
              <a:t>, </a:t>
            </a:r>
            <a:r>
              <a:rPr lang="en-US" sz="2400" dirty="0" err="1"/>
              <a:t>Geoffroy</a:t>
            </a:r>
            <a:r>
              <a:rPr lang="en-US" sz="2400" dirty="0"/>
              <a:t> de. </a:t>
            </a:r>
            <a:r>
              <a:rPr lang="el-GR" sz="2400" b="1" dirty="0"/>
              <a:t>Ο λύκος ξαναγύρισε </a:t>
            </a:r>
            <a:r>
              <a:rPr lang="el-GR" sz="2400" dirty="0"/>
              <a:t>/ </a:t>
            </a:r>
            <a:r>
              <a:rPr lang="en-US" sz="2400" dirty="0" err="1"/>
              <a:t>Geoffroy</a:t>
            </a:r>
            <a:r>
              <a:rPr lang="en-US" sz="2400" dirty="0"/>
              <a:t> de </a:t>
            </a:r>
            <a:r>
              <a:rPr lang="en-US" sz="2400" dirty="0" err="1"/>
              <a:t>Pennart</a:t>
            </a:r>
            <a:r>
              <a:rPr lang="en-US" sz="2400" dirty="0"/>
              <a:t> · </a:t>
            </a:r>
            <a:r>
              <a:rPr lang="el-GR" sz="2400" dirty="0"/>
              <a:t>μετάφραση Γιάννης Παπαδόπουλος. - </a:t>
            </a:r>
            <a:r>
              <a:rPr lang="el-GR" sz="2400" dirty="0" smtClean="0"/>
              <a:t>Αθήνα: </a:t>
            </a:r>
            <a:r>
              <a:rPr lang="el-GR" sz="2400" dirty="0"/>
              <a:t>Εκδόσεις Παπαδόπουλος, 1995.</a:t>
            </a:r>
            <a:endParaRPr lang="en-GB" sz="2400" dirty="0"/>
          </a:p>
        </p:txBody>
      </p:sp>
      <p:pic>
        <p:nvPicPr>
          <p:cNvPr id="8" name="Picture 3" descr="Εξώφυλλο του βιβλίου Ο λύκος ξαναγύρισε "/>
          <p:cNvPicPr>
            <a:picLocks noGrp="1" noChangeAspect="1"/>
          </p:cNvPicPr>
          <p:nvPr>
            <p:ph sz="half" idx="2"/>
          </p:nvPr>
        </p:nvPicPr>
        <p:blipFill>
          <a:blip r:embed="rId3"/>
          <a:srcRect/>
          <a:stretch>
            <a:fillRect/>
          </a:stretch>
        </p:blipFill>
        <p:spPr bwMode="auto">
          <a:xfrm>
            <a:off x="5076056" y="1600200"/>
            <a:ext cx="3168352" cy="4317237"/>
          </a:xfrm>
          <a:prstGeom prst="rect">
            <a:avLst/>
          </a:prstGeom>
          <a:noFill/>
          <a:ln w="9525">
            <a:noFill/>
            <a:miter lim="800000"/>
            <a:headEnd/>
            <a:tailEnd/>
          </a:ln>
        </p:spPr>
      </p:pic>
      <p:sp>
        <p:nvSpPr>
          <p:cNvPr id="5" name="TextBox 4"/>
          <p:cNvSpPr txBox="1"/>
          <p:nvPr/>
        </p:nvSpPr>
        <p:spPr>
          <a:xfrm>
            <a:off x="4499992" y="5459288"/>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1574303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Λίγα λόγια για τη δραστηριότητα</a:t>
            </a:r>
            <a:endParaRPr lang="el-GR" dirty="0"/>
          </a:p>
        </p:txBody>
      </p:sp>
      <p:sp>
        <p:nvSpPr>
          <p:cNvPr id="5" name="Θέση περιεχομένου 4"/>
          <p:cNvSpPr>
            <a:spLocks noGrp="1"/>
          </p:cNvSpPr>
          <p:nvPr>
            <p:ph sz="half" idx="1"/>
          </p:nvPr>
        </p:nvSpPr>
        <p:spPr>
          <a:xfrm>
            <a:off x="457200" y="1600200"/>
            <a:ext cx="4258816" cy="4525963"/>
          </a:xfrm>
        </p:spPr>
        <p:txBody>
          <a:bodyPr>
            <a:noAutofit/>
          </a:bodyPr>
          <a:lstStyle/>
          <a:p>
            <a:pPr marL="0" indent="0">
              <a:buNone/>
            </a:pPr>
            <a:r>
              <a:rPr lang="el-GR" dirty="0"/>
              <a:t>Ασχοληθήκαμε με τις λέξεις που δηλώνουν ήχο και συνήθως προστίθενται στην εικονογράφηση. </a:t>
            </a:r>
            <a:endParaRPr lang="el-GR" dirty="0" smtClean="0"/>
          </a:p>
          <a:p>
            <a:pPr marL="0" indent="0">
              <a:buNone/>
            </a:pPr>
            <a:r>
              <a:rPr lang="el-GR" dirty="0" smtClean="0"/>
              <a:t>Διαβάσαμε </a:t>
            </a:r>
            <a:r>
              <a:rPr lang="el-GR" dirty="0"/>
              <a:t>το βιβλίο </a:t>
            </a:r>
            <a:r>
              <a:rPr lang="el-GR" dirty="0" smtClean="0"/>
              <a:t>«Ο </a:t>
            </a:r>
            <a:r>
              <a:rPr lang="el-GR" dirty="0"/>
              <a:t>λύκος </a:t>
            </a:r>
            <a:r>
              <a:rPr lang="el-GR" dirty="0" smtClean="0"/>
              <a:t>ξαναγύρισε» </a:t>
            </a:r>
            <a:r>
              <a:rPr lang="el-GR" dirty="0"/>
              <a:t>και είδαμε επιπλέον παραδείγματα </a:t>
            </a:r>
            <a:r>
              <a:rPr lang="el-GR" dirty="0" smtClean="0"/>
              <a:t>κι </a:t>
            </a:r>
            <a:r>
              <a:rPr lang="el-GR" dirty="0"/>
              <a:t>από άλλα βιβλία, αλλά και κόμικς.</a:t>
            </a:r>
          </a:p>
          <a:p>
            <a:endParaRPr lang="el-GR" dirty="0"/>
          </a:p>
        </p:txBody>
      </p:sp>
      <p:pic>
        <p:nvPicPr>
          <p:cNvPr id="9" name="Θέση περιεχομένου 6" descr="Η νηπιαγωγός διαβάζει το βιβλίο."/>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5076056" y="1772816"/>
            <a:ext cx="3578333" cy="3690346"/>
          </a:xfrm>
          <a:prstGeom prst="rect">
            <a:avLst/>
          </a:prstGeom>
        </p:spPr>
      </p:pic>
    </p:spTree>
    <p:extLst>
      <p:ext uri="{BB962C8B-B14F-4D97-AF65-F5344CB8AC3E}">
        <p14:creationId xmlns:p14="http://schemas.microsoft.com/office/powerpoint/2010/main" val="635241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Σελίδαι του βιβλίου."/>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r="-524"/>
          <a:stretch/>
        </p:blipFill>
        <p:spPr>
          <a:xfrm>
            <a:off x="1792288" y="1628800"/>
            <a:ext cx="5486400" cy="3456384"/>
          </a:xfrm>
        </p:spPr>
      </p:pic>
      <p:sp>
        <p:nvSpPr>
          <p:cNvPr id="3" name="Θέση περιεχομένου 2"/>
          <p:cNvSpPr>
            <a:spLocks noGrp="1"/>
          </p:cNvSpPr>
          <p:nvPr>
            <p:ph type="body" sz="half" idx="2"/>
          </p:nvPr>
        </p:nvSpPr>
        <p:spPr>
          <a:xfrm>
            <a:off x="1792288" y="5229200"/>
            <a:ext cx="5486400" cy="1015008"/>
          </a:xfrm>
        </p:spPr>
        <p:txBody>
          <a:bodyPr/>
          <a:lstStyle/>
          <a:p>
            <a:pPr marL="0" indent="0">
              <a:buNone/>
            </a:pPr>
            <a:r>
              <a:rPr lang="el-GR" sz="2400" dirty="0"/>
              <a:t>Στο </a:t>
            </a:r>
            <a:r>
              <a:rPr lang="el-GR" sz="2400" dirty="0" smtClean="0"/>
              <a:t>βιβλίο παρατηρήσαμε </a:t>
            </a:r>
            <a:r>
              <a:rPr lang="el-GR" sz="2400" dirty="0"/>
              <a:t>το Τοκ </a:t>
            </a:r>
            <a:r>
              <a:rPr lang="el-GR" sz="2400" dirty="0" err="1"/>
              <a:t>Τοκ</a:t>
            </a:r>
            <a:r>
              <a:rPr lang="el-GR" sz="2400" dirty="0"/>
              <a:t> </a:t>
            </a:r>
            <a:r>
              <a:rPr lang="el-GR" sz="2400" dirty="0" err="1"/>
              <a:t>Τοκ</a:t>
            </a:r>
            <a:r>
              <a:rPr lang="el-GR" sz="2400" dirty="0"/>
              <a:t> και το Μπουμ </a:t>
            </a:r>
            <a:r>
              <a:rPr lang="el-GR" sz="2400" dirty="0" err="1"/>
              <a:t>Μπουμ</a:t>
            </a:r>
            <a:r>
              <a:rPr lang="el-GR" sz="2400" dirty="0"/>
              <a:t> </a:t>
            </a:r>
            <a:r>
              <a:rPr lang="el-GR" sz="2400" dirty="0" err="1"/>
              <a:t>Μπουμ</a:t>
            </a:r>
            <a:r>
              <a:rPr lang="el-GR" sz="2400" dirty="0"/>
              <a:t>.</a:t>
            </a:r>
          </a:p>
          <a:p>
            <a:endParaRPr lang="el-GR" dirty="0"/>
          </a:p>
        </p:txBody>
      </p:sp>
      <p:sp>
        <p:nvSpPr>
          <p:cNvPr id="6" name="Τίτλος 5"/>
          <p:cNvSpPr>
            <a:spLocks noGrp="1"/>
          </p:cNvSpPr>
          <p:nvPr>
            <p:ph type="title"/>
          </p:nvPr>
        </p:nvSpPr>
        <p:spPr/>
        <p:txBody>
          <a:bodyPr/>
          <a:lstStyle/>
          <a:p>
            <a:r>
              <a:rPr lang="el-GR" dirty="0" smtClean="0"/>
              <a:t>Παρατήρηση ήχων (1/3)</a:t>
            </a:r>
            <a:endParaRPr lang="el-GR" dirty="0"/>
          </a:p>
        </p:txBody>
      </p:sp>
      <p:sp>
        <p:nvSpPr>
          <p:cNvPr id="7" name="TextBox 6"/>
          <p:cNvSpPr txBox="1"/>
          <p:nvPr/>
        </p:nvSpPr>
        <p:spPr>
          <a:xfrm>
            <a:off x="7380312" y="4653136"/>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312160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Παρατήρηση ήχων </a:t>
            </a:r>
            <a:r>
              <a:rPr lang="el-GR" dirty="0" smtClean="0"/>
              <a:t>(2/3)</a:t>
            </a:r>
            <a:endParaRPr lang="el-GR" dirty="0"/>
          </a:p>
        </p:txBody>
      </p:sp>
      <p:sp>
        <p:nvSpPr>
          <p:cNvPr id="6" name="Θέση περιεχομένου 5"/>
          <p:cNvSpPr>
            <a:spLocks noGrp="1"/>
          </p:cNvSpPr>
          <p:nvPr>
            <p:ph sz="half" idx="1"/>
          </p:nvPr>
        </p:nvSpPr>
        <p:spPr/>
        <p:txBody>
          <a:bodyPr/>
          <a:lstStyle/>
          <a:p>
            <a:pPr marL="0" indent="0">
              <a:buNone/>
            </a:pPr>
            <a:r>
              <a:rPr lang="el-GR" dirty="0"/>
              <a:t>Μετά προσπαθήσαμε να μαζέψουμε ήχους από τη </a:t>
            </a:r>
            <a:r>
              <a:rPr lang="el-GR" dirty="0" smtClean="0"/>
              <a:t>«</a:t>
            </a:r>
            <a:r>
              <a:rPr lang="el-GR" dirty="0" err="1" smtClean="0"/>
              <a:t>Φρουτοπία</a:t>
            </a:r>
            <a:r>
              <a:rPr lang="el-GR" dirty="0" smtClean="0"/>
              <a:t>» </a:t>
            </a:r>
            <a:r>
              <a:rPr lang="el-GR" dirty="0"/>
              <a:t>που ήδη γνώριζαν τα παιδιά. Παρατηρήσαμε τους διαφορετικούς ήχους και συζητήσαμε για τις συνθήκες κάτω από τις οποίες παράγονται. </a:t>
            </a:r>
          </a:p>
          <a:p>
            <a:endParaRPr lang="el-GR" dirty="0"/>
          </a:p>
        </p:txBody>
      </p:sp>
      <p:pic>
        <p:nvPicPr>
          <p:cNvPr id="8" name="Content Placeholder 8" descr="Σκίτσο από τη Φρουτοπία."/>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870866" y="1700808"/>
            <a:ext cx="3815934" cy="2880320"/>
          </a:xfrm>
        </p:spPr>
      </p:pic>
      <p:sp>
        <p:nvSpPr>
          <p:cNvPr id="7" name="TextBox 6"/>
          <p:cNvSpPr txBox="1"/>
          <p:nvPr/>
        </p:nvSpPr>
        <p:spPr>
          <a:xfrm>
            <a:off x="8172400" y="4581128"/>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66093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Παρατήρηση ήχων </a:t>
            </a:r>
            <a:r>
              <a:rPr lang="el-GR" dirty="0" smtClean="0"/>
              <a:t>(3/3)</a:t>
            </a:r>
            <a:endParaRPr lang="el-GR" dirty="0"/>
          </a:p>
        </p:txBody>
      </p:sp>
      <p:pic>
        <p:nvPicPr>
          <p:cNvPr id="7" name="Θέση περιεχομένου 6" descr="Σκίτσα από τη Φρουτοπία."/>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39010" y="1844824"/>
            <a:ext cx="8065980" cy="3744416"/>
          </a:xfrm>
        </p:spPr>
      </p:pic>
      <p:sp>
        <p:nvSpPr>
          <p:cNvPr id="4" name="TextBox 3"/>
          <p:cNvSpPr txBox="1"/>
          <p:nvPr/>
        </p:nvSpPr>
        <p:spPr>
          <a:xfrm>
            <a:off x="8348299" y="5445224"/>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Tree>
    <p:custDataLst>
      <p:tags r:id="rId1"/>
    </p:custDataLst>
    <p:extLst>
      <p:ext uri="{BB962C8B-B14F-4D97-AF65-F5344CB8AC3E}">
        <p14:creationId xmlns:p14="http://schemas.microsoft.com/office/powerpoint/2010/main" val="3490670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Συγκέντρωση ήχων (1/2)</a:t>
            </a:r>
            <a:endParaRPr lang="el-GR" dirty="0"/>
          </a:p>
        </p:txBody>
      </p:sp>
      <p:sp>
        <p:nvSpPr>
          <p:cNvPr id="3" name="Θέση περιεχομένου 2"/>
          <p:cNvSpPr>
            <a:spLocks noGrp="1"/>
          </p:cNvSpPr>
          <p:nvPr>
            <p:ph sz="half" idx="1"/>
          </p:nvPr>
        </p:nvSpPr>
        <p:spPr>
          <a:xfrm>
            <a:off x="457200" y="1600201"/>
            <a:ext cx="4038600" cy="1972816"/>
          </a:xfrm>
        </p:spPr>
        <p:txBody>
          <a:bodyPr/>
          <a:lstStyle/>
          <a:p>
            <a:pPr marL="0" indent="0">
              <a:buNone/>
            </a:pPr>
            <a:r>
              <a:rPr lang="el-GR" dirty="0"/>
              <a:t>Τελικά, καταφέραμε να μαζέψουμε πολλούς ήχους, τους οποίους τα παιδιά διάβαζαν </a:t>
            </a:r>
            <a:r>
              <a:rPr lang="el-GR" dirty="0" smtClean="0"/>
              <a:t>άνετα.</a:t>
            </a:r>
            <a:endParaRPr lang="el-GR" dirty="0"/>
          </a:p>
          <a:p>
            <a:endParaRPr lang="el-GR" dirty="0"/>
          </a:p>
        </p:txBody>
      </p:sp>
      <p:pic>
        <p:nvPicPr>
          <p:cNvPr id="6" name="Θέση περιεχομένου 5" descr="Γραμμένοι ήχοι"/>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5220072" y="1791799"/>
            <a:ext cx="3196284" cy="3899806"/>
          </a:xfrm>
        </p:spPr>
      </p:pic>
      <p:pic>
        <p:nvPicPr>
          <p:cNvPr id="7" name="Picture 8" descr="Γραμμένοι ήχοι"/>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50452" y="3755580"/>
            <a:ext cx="2520950" cy="18002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204200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Συγκέντρωση </a:t>
            </a:r>
            <a:r>
              <a:rPr lang="el-GR" dirty="0" smtClean="0"/>
              <a:t>ήχων (2/2)</a:t>
            </a:r>
            <a:endParaRPr lang="el-GR" dirty="0"/>
          </a:p>
        </p:txBody>
      </p:sp>
      <p:pic>
        <p:nvPicPr>
          <p:cNvPr id="9" name="Θέση περιεχομένου 8" descr="Γραμμένοι ήχοι"/>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374624" y="1909057"/>
            <a:ext cx="6407451" cy="3822523"/>
          </a:xfrm>
        </p:spPr>
      </p:pic>
    </p:spTree>
    <p:extLst>
      <p:ext uri="{BB962C8B-B14F-4D97-AF65-F5344CB8AC3E}">
        <p14:creationId xmlns:p14="http://schemas.microsoft.com/office/powerpoint/2010/main" val="263082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Δραματοποίηση ήχων</a:t>
            </a:r>
            <a:endParaRPr lang="el-GR" dirty="0"/>
          </a:p>
        </p:txBody>
      </p:sp>
      <p:sp>
        <p:nvSpPr>
          <p:cNvPr id="5" name="Θέση περιεχομένου 4"/>
          <p:cNvSpPr>
            <a:spLocks noGrp="1"/>
          </p:cNvSpPr>
          <p:nvPr>
            <p:ph sz="half" idx="1"/>
          </p:nvPr>
        </p:nvSpPr>
        <p:spPr>
          <a:xfrm>
            <a:off x="457199" y="1600200"/>
            <a:ext cx="3610745" cy="1540768"/>
          </a:xfrm>
        </p:spPr>
        <p:txBody>
          <a:bodyPr>
            <a:normAutofit/>
          </a:bodyPr>
          <a:lstStyle/>
          <a:p>
            <a:pPr marL="0" indent="0">
              <a:buNone/>
            </a:pPr>
            <a:r>
              <a:rPr lang="el-GR" dirty="0" smtClean="0"/>
              <a:t>Δραματοποιούσαν τους ήχους με </a:t>
            </a:r>
            <a:r>
              <a:rPr lang="el-GR" dirty="0"/>
              <a:t>μεγάλη </a:t>
            </a:r>
            <a:r>
              <a:rPr lang="el-GR" dirty="0" smtClean="0"/>
              <a:t>ευχαρίστηση.</a:t>
            </a:r>
            <a:endParaRPr lang="el-GR" dirty="0"/>
          </a:p>
          <a:p>
            <a:endParaRPr lang="el-GR" dirty="0"/>
          </a:p>
        </p:txBody>
      </p:sp>
      <p:pic>
        <p:nvPicPr>
          <p:cNvPr id="7" name="Content Placeholder 3" descr="Κοριτσάκι δραματοποιεί το χτύπημα στην πόρτα."/>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l="22287"/>
          <a:stretch/>
        </p:blipFill>
        <p:spPr>
          <a:xfrm>
            <a:off x="4355976" y="1844824"/>
            <a:ext cx="4314074" cy="3672408"/>
          </a:xfrm>
        </p:spPr>
      </p:pic>
      <p:pic>
        <p:nvPicPr>
          <p:cNvPr id="8" name="Εικόνα 7" descr="Γραμμένοι ήχοι"/>
          <p:cNvPicPr>
            <a:picLocks noChangeAspect="1"/>
          </p:cNvPicPr>
          <p:nvPr/>
        </p:nvPicPr>
        <p:blipFill>
          <a:blip r:embed="rId4"/>
          <a:stretch>
            <a:fillRect/>
          </a:stretch>
        </p:blipFill>
        <p:spPr>
          <a:xfrm>
            <a:off x="642046" y="3571713"/>
            <a:ext cx="3097036" cy="1944793"/>
          </a:xfrm>
          <a:prstGeom prst="rect">
            <a:avLst/>
          </a:prstGeom>
        </p:spPr>
      </p:pic>
    </p:spTree>
    <p:custDataLst>
      <p:tags r:id="rId1"/>
    </p:custDataLst>
    <p:extLst>
      <p:ext uri="{BB962C8B-B14F-4D97-AF65-F5344CB8AC3E}">
        <p14:creationId xmlns:p14="http://schemas.microsoft.com/office/powerpoint/2010/main" val="20730102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56:07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8,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5,3,6,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5,6,8,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5,7,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4,5,7,8,"/>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7A7E36E-3886-4616-992B-0CC02399C29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2359</TotalTime>
  <Words>579</Words>
  <Application>Microsoft Office PowerPoint</Application>
  <PresentationFormat>On-screen Show (4:3)</PresentationFormat>
  <Paragraphs>65</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Θέμα του Office</vt:lpstr>
      <vt:lpstr>Το Εικονογραφημένο Βιβλίο στην Προσχολική Εκπαίδευση</vt:lpstr>
      <vt:lpstr>Διδακτική Πρακτική</vt:lpstr>
      <vt:lpstr>Λίγα λόγια για τη δραστηριότητα</vt:lpstr>
      <vt:lpstr>Παρατήρηση ήχων (1/3)</vt:lpstr>
      <vt:lpstr>Παρατήρηση ήχων (2/3)</vt:lpstr>
      <vt:lpstr>Παρατήρηση ήχων (3/3)</vt:lpstr>
      <vt:lpstr>Συγκέντρωση ήχων (1/2)</vt:lpstr>
      <vt:lpstr>Συγκέντρωση ήχων (2/2)</vt:lpstr>
      <vt:lpstr>Δραματοποίηση ήχων</vt:lpstr>
      <vt:lpstr>Ενσωμάτωση ήχων</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λύκος ξαναγύρισε</dc:title>
  <dc:subject>Το Εικονογραφημένο Βιβλίο στην Προσχολική Εκπαίδευση</dc:subject>
  <dc:creator>Αγγελική Γιαννικοπούλου</dc:creator>
  <cp:lastModifiedBy>Smaragda Papadopoulou</cp:lastModifiedBy>
  <cp:revision>261</cp:revision>
  <dcterms:created xsi:type="dcterms:W3CDTF">2012-09-06T09:03:05Z</dcterms:created>
  <dcterms:modified xsi:type="dcterms:W3CDTF">2015-10-28T22:56:22Z</dcterms:modified>
  <cp:category>Μορφή Γραπτού Κειμένου</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