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0"/>
  </p:notesMasterIdLst>
  <p:sldIdLst>
    <p:sldId id="359" r:id="rId3"/>
    <p:sldId id="365" r:id="rId4"/>
    <p:sldId id="366" r:id="rId5"/>
    <p:sldId id="374" r:id="rId6"/>
    <p:sldId id="368" r:id="rId7"/>
    <p:sldId id="369" r:id="rId8"/>
    <p:sldId id="370" r:id="rId9"/>
    <p:sldId id="371" r:id="rId10"/>
    <p:sldId id="372" r:id="rId11"/>
    <p:sldId id="373" r:id="rId12"/>
    <p:sldId id="360" r:id="rId13"/>
    <p:sldId id="361" r:id="rId14"/>
    <p:sldId id="362" r:id="rId15"/>
    <p:sldId id="363" r:id="rId16"/>
    <p:sldId id="364" r:id="rId17"/>
    <p:sldId id="375" r:id="rId18"/>
    <p:sldId id="293" r:id="rId19"/>
  </p:sldIdLst>
  <p:sldSz cx="9144000" cy="6858000" type="screen4x3"/>
  <p:notesSz cx="6858000" cy="9144000"/>
  <p:custDataLst>
    <p:tags r:id="rId21"/>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74"/>
            <p14:sldId id="368"/>
            <p14:sldId id="369"/>
            <p14:sldId id="370"/>
            <p14:sldId id="371"/>
            <p14:sldId id="372"/>
            <p14:sldId id="373"/>
            <p14:sldId id="360"/>
            <p14:sldId id="361"/>
            <p14:sldId id="362"/>
            <p14:sldId id="363"/>
            <p14:sldId id="364"/>
            <p14:sldId id="375"/>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57" d="100"/>
          <a:sy n="57" d="100"/>
        </p:scale>
        <p:origin x="-321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14</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Μορφή Γραπτού Κειμένου</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4.png"/><Relationship Id="rId4" Type="http://schemas.openxmlformats.org/officeDocument/2006/relationships/hyperlink" Target="%5b1%5d%20http:/creativecommons.org/licenses/by-nc-sa/4.0/"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biblionet.gr/book/164926/Shireen,_Nadia/%CE%A4%CE%BF_%CE%BA%CE%B1%CE%BB%CF%8C_%CE%BB%CF%85%CE%BA%CE%AC%CE%BA%C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ixabay.com/en/ball-of-yarn-ball-yarn-knitting-29777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l-GR" sz="2800" dirty="0">
                <a:solidFill>
                  <a:srgbClr val="5075BC"/>
                </a:solidFill>
                <a:latin typeface="+mj-lt"/>
                <a:ea typeface="+mj-ea"/>
                <a:cs typeface="+mj-cs"/>
              </a:rPr>
              <a:t>3</a:t>
            </a:r>
            <a:r>
              <a:rPr lang="en-US" sz="2800" dirty="0" smtClean="0">
                <a:solidFill>
                  <a:srgbClr val="5075BC"/>
                </a:solidFill>
                <a:latin typeface="+mj-lt"/>
                <a:ea typeface="+mj-ea"/>
                <a:cs typeface="+mj-cs"/>
              </a:rPr>
              <a:t>.1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Μορφή Γραπτού Κειμένου</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Τα έργα των παιδιών </a:t>
            </a:r>
            <a:r>
              <a:rPr lang="el-GR" dirty="0" smtClean="0"/>
              <a:t>(2/2</a:t>
            </a:r>
            <a:r>
              <a:rPr lang="el-GR" dirty="0"/>
              <a:t>)</a:t>
            </a:r>
          </a:p>
        </p:txBody>
      </p:sp>
      <p:pic>
        <p:nvPicPr>
          <p:cNvPr id="7" name="Picture 2" descr="Τα παιδιά γράφουν το όνομά τους με κλωστή."/>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848018" y="1916832"/>
            <a:ext cx="5447965" cy="4084632"/>
          </a:xfrm>
          <a:prstGeom prst="rect">
            <a:avLst/>
          </a:prstGeom>
          <a:noFill/>
          <a:ln w="9525">
            <a:noFill/>
            <a:miter lim="800000"/>
            <a:headEnd/>
            <a:tailEnd/>
          </a:ln>
        </p:spPr>
      </p:pic>
    </p:spTree>
    <p:extLst>
      <p:ext uri="{BB962C8B-B14F-4D97-AF65-F5344CB8AC3E}">
        <p14:creationId xmlns:p14="http://schemas.microsoft.com/office/powerpoint/2010/main" val="293660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sz="2000" dirty="0"/>
              <a:t>Μαρία </a:t>
            </a:r>
            <a:r>
              <a:rPr lang="el-GR" sz="2000" dirty="0" smtClean="0"/>
              <a:t>Φράγκου, 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Μορφή Γραπτού </a:t>
            </a:r>
            <a:r>
              <a:rPr lang="el-GR" sz="2000" dirty="0" smtClean="0"/>
              <a:t>Κειμένου</a:t>
            </a:r>
            <a:r>
              <a:rPr lang="el-GR" sz="2000" dirty="0"/>
              <a:t>. Το καλό </a:t>
            </a:r>
            <a:r>
              <a:rPr lang="el-GR" sz="2000" dirty="0" err="1"/>
              <a:t>λυκάκι</a:t>
            </a:r>
            <a:r>
              <a:rPr lang="el-GR" sz="2000" dirty="0"/>
              <a:t>».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smtClean="0"/>
              <a:t>το Σημείωμα Αν</a:t>
            </a:r>
            <a:r>
              <a:rPr lang="en-US" sz="2000" dirty="0" smtClean="0"/>
              <a:t>α</a:t>
            </a:r>
            <a:r>
              <a:rPr lang="el-GR" sz="2000" dirty="0" smtClean="0"/>
              <a:t>φοράς,</a:t>
            </a:r>
            <a:endParaRPr lang="el-GR" sz="2000" dirty="0"/>
          </a:p>
          <a:p>
            <a:pPr lvl="1">
              <a:buFont typeface="Wingdings" panose="05000000000000000000" pitchFamily="2" charset="2"/>
              <a:buChar cha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a:buFont typeface="Wingdings" panose="05000000000000000000" pitchFamily="2" charset="2"/>
              <a:buChar char="§"/>
            </a:pPr>
            <a:r>
              <a:rPr lang="el-GR" sz="2000" dirty="0" smtClean="0"/>
              <a:t>τη δήλωση Διατήρησης 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a:buNone/>
            </a:pPr>
            <a:r>
              <a:rPr lang="el-GR" sz="2400" dirty="0"/>
              <a:t>μαζί με τους </a:t>
            </a:r>
            <a:r>
              <a:rPr lang="el-GR" sz="2400" dirty="0" smtClean="0"/>
              <a:t>συνοδευτικούς </a:t>
            </a:r>
            <a:r>
              <a:rPr lang="el-GR" sz="2400" dirty="0" err="1" smtClean="0"/>
              <a:t>υπερσυνδέσμους</a:t>
            </a:r>
            <a:r>
              <a:rPr lang="el-GR" sz="2400" dirty="0"/>
              <a:t>.</a:t>
            </a:r>
          </a:p>
          <a:p>
            <a:endParaRPr lang="el-GR" sz="2000" dirty="0"/>
          </a:p>
        </p:txBody>
      </p:sp>
    </p:spTree>
    <p:extLst>
      <p:ext uri="{BB962C8B-B14F-4D97-AF65-F5344CB8AC3E}">
        <p14:creationId xmlns:p14="http://schemas.microsoft.com/office/powerpoint/2010/main" val="2946461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3: </a:t>
            </a:r>
            <a:r>
              <a:rPr lang="el-GR" sz="2000" dirty="0"/>
              <a:t>Εξώφυλλο </a:t>
            </a:r>
            <a:r>
              <a:rPr lang="el-GR" sz="2000" dirty="0" smtClean="0"/>
              <a:t>του </a:t>
            </a:r>
            <a:r>
              <a:rPr lang="el-GR" sz="2000" dirty="0"/>
              <a:t>βιβλίου </a:t>
            </a:r>
            <a:r>
              <a:rPr lang="el-GR" sz="2000" dirty="0" smtClean="0"/>
              <a:t>«</a:t>
            </a:r>
            <a:r>
              <a:rPr lang="el-GR" sz="2000" dirty="0" smtClean="0">
                <a:hlinkClick r:id="rId3"/>
              </a:rPr>
              <a:t>Το </a:t>
            </a:r>
            <a:r>
              <a:rPr lang="el-GR" sz="2000" dirty="0">
                <a:hlinkClick r:id="rId3"/>
              </a:rPr>
              <a:t>καλό </a:t>
            </a:r>
            <a:r>
              <a:rPr lang="el-GR" sz="2000" dirty="0" err="1" smtClean="0">
                <a:hlinkClick r:id="rId3"/>
              </a:rPr>
              <a:t>λυκάκι</a:t>
            </a:r>
            <a:r>
              <a:rPr lang="el-GR" sz="2000" dirty="0" smtClean="0"/>
              <a:t>» </a:t>
            </a:r>
            <a:r>
              <a:rPr lang="el-GR" sz="2000" dirty="0"/>
              <a:t>/ </a:t>
            </a:r>
            <a:r>
              <a:rPr lang="el-GR" sz="2000" dirty="0" err="1"/>
              <a:t>Nadia</a:t>
            </a:r>
            <a:r>
              <a:rPr lang="el-GR" sz="2000" dirty="0"/>
              <a:t> </a:t>
            </a:r>
            <a:r>
              <a:rPr lang="el-GR" sz="2000" dirty="0" err="1"/>
              <a:t>Shireen</a:t>
            </a:r>
            <a:r>
              <a:rPr lang="el-GR" sz="2000" dirty="0"/>
              <a:t> · μετάφραση Κατερίνα </a:t>
            </a:r>
            <a:r>
              <a:rPr lang="el-GR" sz="2000" dirty="0" err="1"/>
              <a:t>Τριανταφύλλου</a:t>
            </a:r>
            <a:r>
              <a:rPr lang="el-GR" sz="2000" dirty="0"/>
              <a:t>· εικονογράφηση </a:t>
            </a:r>
            <a:r>
              <a:rPr lang="el-GR" sz="2000" dirty="0" err="1"/>
              <a:t>Nadia</a:t>
            </a:r>
            <a:r>
              <a:rPr lang="el-GR" sz="2000" dirty="0"/>
              <a:t> </a:t>
            </a:r>
            <a:r>
              <a:rPr lang="el-GR" sz="2000" dirty="0" err="1"/>
              <a:t>Shireen</a:t>
            </a:r>
            <a:r>
              <a:rPr lang="el-GR" sz="2000" dirty="0"/>
              <a:t>. - 1η </a:t>
            </a:r>
            <a:r>
              <a:rPr lang="el-GR" sz="2000" dirty="0" err="1"/>
              <a:t>έκδ</a:t>
            </a:r>
            <a:r>
              <a:rPr lang="el-GR" sz="2000" dirty="0"/>
              <a:t>. - Αθήνα : Εκδόσεις Παπαδόπουλος, </a:t>
            </a:r>
            <a:r>
              <a:rPr lang="el-GR" sz="2000" dirty="0" smtClean="0"/>
              <a:t>2011. </a:t>
            </a:r>
            <a:r>
              <a:rPr lang="en-GB" altLang="en-US" sz="2000" dirty="0" err="1" smtClean="0"/>
              <a:t>Biblionet</a:t>
            </a:r>
            <a:r>
              <a:rPr lang="en-GB" altLang="en-US" sz="2000" dirty="0"/>
              <a:t>.</a:t>
            </a:r>
            <a:r>
              <a:rPr lang="el-GR" altLang="en-US" sz="2000" dirty="0"/>
              <a:t> </a:t>
            </a:r>
            <a:endParaRPr lang="el-GR" altLang="en-US" sz="2000" dirty="0" smtClean="0"/>
          </a:p>
          <a:p>
            <a:pPr marL="0" indent="0">
              <a:buNone/>
            </a:pPr>
            <a:r>
              <a:rPr lang="el-GR" altLang="en-US" sz="2000" dirty="0" smtClean="0"/>
              <a:t>Εικόνα 2: </a:t>
            </a:r>
            <a:r>
              <a:rPr lang="el-GR" altLang="en-US" sz="2000" dirty="0" smtClean="0">
                <a:hlinkClick r:id="rId4"/>
              </a:rPr>
              <a:t>Κόκκινη κλωστή</a:t>
            </a:r>
            <a:r>
              <a:rPr lang="el-GR" altLang="en-US" sz="2000" dirty="0" smtClean="0"/>
              <a:t>, </a:t>
            </a:r>
            <a:r>
              <a:rPr lang="el-GR" sz="2000" dirty="0"/>
              <a:t>CC0 </a:t>
            </a:r>
            <a:r>
              <a:rPr lang="el-GR" sz="2000" dirty="0" err="1"/>
              <a:t>Public</a:t>
            </a:r>
            <a:r>
              <a:rPr lang="el-GR" sz="2000" dirty="0"/>
              <a:t> </a:t>
            </a:r>
            <a:r>
              <a:rPr lang="el-GR" sz="2000" dirty="0" err="1"/>
              <a:t>Domain</a:t>
            </a:r>
            <a:r>
              <a:rPr lang="el-GR" sz="2000" dirty="0"/>
              <a:t>, </a:t>
            </a:r>
            <a:r>
              <a:rPr lang="en-GB" sz="2000" dirty="0" err="1"/>
              <a:t>Pixabay</a:t>
            </a:r>
            <a:r>
              <a:rPr lang="el-GR" sz="2000" dirty="0"/>
              <a:t>.</a:t>
            </a:r>
            <a:endParaRPr lang="en-GB" sz="2000" dirty="0"/>
          </a:p>
          <a:p>
            <a:pPr marL="0" indent="0">
              <a:buNone/>
            </a:pPr>
            <a:endParaRPr lang="el-GR" altLang="en-US"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smtClean="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smtClean="0"/>
              <a:t>Μαρία Φράγκου.</a:t>
            </a:r>
          </a:p>
          <a:p>
            <a:pPr marL="0" indent="0">
              <a:spcBef>
                <a:spcPts val="1200"/>
              </a:spcBef>
              <a:buNone/>
            </a:pPr>
            <a:r>
              <a:rPr lang="el-GR" altLang="en-US" sz="2400" b="1" dirty="0" smtClean="0"/>
              <a:t>Βιβλίο</a:t>
            </a:r>
            <a:r>
              <a:rPr lang="el-GR" altLang="en-US" sz="2400" dirty="0" smtClean="0"/>
              <a:t>: </a:t>
            </a:r>
            <a:r>
              <a:rPr lang="en-US" sz="2400" dirty="0" err="1"/>
              <a:t>Shireen</a:t>
            </a:r>
            <a:r>
              <a:rPr lang="en-US" sz="2400" dirty="0"/>
              <a:t>, Nadia. </a:t>
            </a:r>
            <a:r>
              <a:rPr lang="el-GR" sz="2400" b="1" dirty="0"/>
              <a:t>Το καλό </a:t>
            </a:r>
            <a:r>
              <a:rPr lang="el-GR" sz="2400" b="1" dirty="0" err="1"/>
              <a:t>λυκάκι</a:t>
            </a:r>
            <a:r>
              <a:rPr lang="el-GR" sz="2400" dirty="0"/>
              <a:t> / </a:t>
            </a:r>
            <a:r>
              <a:rPr lang="en-US" sz="2400" dirty="0"/>
              <a:t>Nadia </a:t>
            </a:r>
            <a:r>
              <a:rPr lang="en-US" sz="2400" dirty="0" err="1"/>
              <a:t>Shireen</a:t>
            </a:r>
            <a:r>
              <a:rPr lang="en-US" sz="2400" dirty="0"/>
              <a:t> · </a:t>
            </a:r>
            <a:r>
              <a:rPr lang="el-GR" sz="2400" dirty="0"/>
              <a:t>μετάφραση Κατερίνα </a:t>
            </a:r>
            <a:r>
              <a:rPr lang="el-GR" sz="2400" dirty="0" smtClean="0"/>
              <a:t>Τριανταφύλλου· </a:t>
            </a:r>
            <a:r>
              <a:rPr lang="el-GR" sz="2400" dirty="0"/>
              <a:t>εικονογράφηση </a:t>
            </a:r>
            <a:r>
              <a:rPr lang="en-US" sz="2400" dirty="0"/>
              <a:t>Nadia </a:t>
            </a:r>
            <a:r>
              <a:rPr lang="en-US" sz="2400" dirty="0" err="1"/>
              <a:t>Shireen</a:t>
            </a:r>
            <a:r>
              <a:rPr lang="en-US" sz="2400" dirty="0"/>
              <a:t>. - 1</a:t>
            </a:r>
            <a:r>
              <a:rPr lang="el-GR" sz="2400" dirty="0"/>
              <a:t>η </a:t>
            </a:r>
            <a:r>
              <a:rPr lang="el-GR" sz="2400" dirty="0" err="1"/>
              <a:t>έκδ</a:t>
            </a:r>
            <a:r>
              <a:rPr lang="el-GR" sz="2400" dirty="0"/>
              <a:t>. - Αθήνα : Εκδόσεις Παπαδόπουλος, 2011.</a:t>
            </a:r>
            <a:endParaRPr lang="en-GB" sz="2400" dirty="0"/>
          </a:p>
        </p:txBody>
      </p:sp>
      <p:pic>
        <p:nvPicPr>
          <p:cNvPr id="8" name="Picture 2" descr="Εξώφυλλο του βιβλίου"/>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a:stretch/>
        </p:blipFill>
        <p:spPr bwMode="auto">
          <a:xfrm>
            <a:off x="5174583" y="1700808"/>
            <a:ext cx="3512217" cy="3938014"/>
          </a:xfrm>
          <a:prstGeom prst="rect">
            <a:avLst/>
          </a:prstGeom>
          <a:noFill/>
        </p:spPr>
      </p:pic>
      <p:sp>
        <p:nvSpPr>
          <p:cNvPr id="5" name="TextBox 4"/>
          <p:cNvSpPr txBox="1"/>
          <p:nvPr/>
        </p:nvSpPr>
        <p:spPr>
          <a:xfrm>
            <a:off x="4716016" y="5267076"/>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1097407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endParaRPr lang="el-GR" dirty="0"/>
          </a:p>
        </p:txBody>
      </p:sp>
      <p:sp>
        <p:nvSpPr>
          <p:cNvPr id="3" name="Θέση περιεχομένου 2"/>
          <p:cNvSpPr>
            <a:spLocks noGrp="1"/>
          </p:cNvSpPr>
          <p:nvPr>
            <p:ph sz="half" idx="1"/>
          </p:nvPr>
        </p:nvSpPr>
        <p:spPr>
          <a:xfrm>
            <a:off x="457200" y="1600200"/>
            <a:ext cx="4186808" cy="4525963"/>
          </a:xfrm>
        </p:spPr>
        <p:txBody>
          <a:bodyPr>
            <a:noAutofit/>
          </a:bodyPr>
          <a:lstStyle/>
          <a:p>
            <a:pPr marL="0" indent="0">
              <a:buNone/>
            </a:pPr>
            <a:r>
              <a:rPr lang="el-GR" sz="2600" dirty="0"/>
              <a:t>Η νηπιαγωγός όπως κάθε μέρα στις 9 το πρωί μάζεψε όλα τα παιδία στην </a:t>
            </a:r>
            <a:r>
              <a:rPr lang="el-GR" sz="2600" dirty="0" err="1" smtClean="0"/>
              <a:t>παρεούλα</a:t>
            </a:r>
            <a:r>
              <a:rPr lang="el-GR" sz="2600" dirty="0" smtClean="0"/>
              <a:t>. Έπειτα </a:t>
            </a:r>
            <a:r>
              <a:rPr lang="el-GR" sz="2600" dirty="0"/>
              <a:t>από την καθιερωμένη τους προσευχή και τη συμπλήρωση του ημερολογίου  η νηπιαγωγός εξήγησε στα παιδιά ότι θα διαβάσουμε ένα παραμύθι. </a:t>
            </a:r>
          </a:p>
          <a:p>
            <a:endParaRPr lang="el-GR" sz="2600" dirty="0"/>
          </a:p>
        </p:txBody>
      </p:sp>
      <p:pic>
        <p:nvPicPr>
          <p:cNvPr id="5" name="Picture 2" descr="Η νηπιαγωγός διαβάζει το βιβλίο."/>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l="14732" t="5587" r="10537" b="5028"/>
          <a:stretch/>
        </p:blipFill>
        <p:spPr bwMode="auto">
          <a:xfrm>
            <a:off x="4818398" y="1700808"/>
            <a:ext cx="3868402" cy="3528392"/>
          </a:xfrm>
          <a:prstGeom prst="rect">
            <a:avLst/>
          </a:prstGeom>
          <a:noFill/>
          <a:ln>
            <a:noFill/>
          </a:ln>
        </p:spPr>
      </p:pic>
    </p:spTree>
    <p:extLst>
      <p:ext uri="{BB962C8B-B14F-4D97-AF65-F5344CB8AC3E}">
        <p14:creationId xmlns:p14="http://schemas.microsoft.com/office/powerpoint/2010/main" val="29602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Τραγουδάκι</a:t>
            </a:r>
          </a:p>
        </p:txBody>
      </p:sp>
      <p:sp>
        <p:nvSpPr>
          <p:cNvPr id="3" name="Content Placeholder 2"/>
          <p:cNvSpPr>
            <a:spLocks noGrp="1"/>
          </p:cNvSpPr>
          <p:nvPr>
            <p:ph sz="half" idx="1"/>
          </p:nvPr>
        </p:nvSpPr>
        <p:spPr/>
        <p:txBody>
          <a:bodyPr/>
          <a:lstStyle/>
          <a:p>
            <a:pPr marL="0" indent="0">
              <a:buNone/>
            </a:pPr>
            <a:r>
              <a:rPr lang="el-GR" dirty="0"/>
              <a:t>Τότε τα παιδιά τραγούδησαν όλα μαζί:</a:t>
            </a:r>
          </a:p>
          <a:p>
            <a:pPr marL="0" indent="0">
              <a:buNone/>
            </a:pPr>
            <a:r>
              <a:rPr lang="el-GR" dirty="0"/>
              <a:t>«Κόκκινη κλωστή δεμένη</a:t>
            </a:r>
            <a:br>
              <a:rPr lang="el-GR" dirty="0"/>
            </a:br>
            <a:r>
              <a:rPr lang="el-GR" dirty="0"/>
              <a:t>στην ειρήνη μπερδεμένη, δώσε </a:t>
            </a:r>
            <a:r>
              <a:rPr lang="el-GR" dirty="0" err="1"/>
              <a:t>κλώτσο</a:t>
            </a:r>
            <a:r>
              <a:rPr lang="el-GR" dirty="0"/>
              <a:t> να γυρίσει</a:t>
            </a:r>
            <a:br>
              <a:rPr lang="el-GR" dirty="0"/>
            </a:br>
            <a:r>
              <a:rPr lang="el-GR" dirty="0"/>
              <a:t>παραμύθι ν’ αρχινήσει!»</a:t>
            </a:r>
          </a:p>
          <a:p>
            <a:pPr marL="0" indent="0">
              <a:buNone/>
            </a:pPr>
            <a:endParaRPr lang="el-GR" dirty="0"/>
          </a:p>
        </p:txBody>
      </p:sp>
      <p:pic>
        <p:nvPicPr>
          <p:cNvPr id="1026" name="Picture 2" descr="Κουβάρι Κόκκινης κλωστής"/>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716016" y="1772816"/>
            <a:ext cx="4038600" cy="22906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47483" y="4365104"/>
            <a:ext cx="472173" cy="360040"/>
          </a:xfrm>
          <a:prstGeom prst="rect">
            <a:avLst/>
          </a:prstGeom>
        </p:spPr>
        <p:txBody>
          <a:bodyPr vert="horz" wrap="square" lIns="91440" tIns="45720" rIns="91440" bIns="45720" rtlCol="0" anchor="ctr">
            <a:noAutofit/>
          </a:bodyPr>
          <a:lstStyle/>
          <a:p>
            <a:r>
              <a:rPr lang="el-GR" b="1" dirty="0" smtClean="0">
                <a:latin typeface="+mj-lt"/>
              </a:rPr>
              <a:t>[2]</a:t>
            </a:r>
          </a:p>
        </p:txBody>
      </p:sp>
    </p:spTree>
    <p:custDataLst>
      <p:tags r:id="rId1"/>
    </p:custDataLst>
    <p:extLst>
      <p:ext uri="{BB962C8B-B14F-4D97-AF65-F5344CB8AC3E}">
        <p14:creationId xmlns:p14="http://schemas.microsoft.com/office/powerpoint/2010/main" val="218841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Παρατήρηση εξώφυλλου</a:t>
            </a:r>
            <a:endParaRPr lang="el-GR" dirty="0"/>
          </a:p>
        </p:txBody>
      </p:sp>
      <p:sp>
        <p:nvSpPr>
          <p:cNvPr id="3" name="Θέση περιεχομένου 2"/>
          <p:cNvSpPr>
            <a:spLocks noGrp="1"/>
          </p:cNvSpPr>
          <p:nvPr>
            <p:ph sz="half" idx="1"/>
          </p:nvPr>
        </p:nvSpPr>
        <p:spPr/>
        <p:txBody>
          <a:bodyPr/>
          <a:lstStyle/>
          <a:p>
            <a:pPr marL="0" indent="0">
              <a:buNone/>
            </a:pPr>
            <a:r>
              <a:rPr lang="el-GR" dirty="0"/>
              <a:t>Κοιτάζοντας το εξώφυλλο τα παιδιά παρατήρησαν ότι το όνομα του συγγραφέα είναι γραμμένο με κλωστή. Αποφασίσαμε να διαβάσουμε την ιστορία και να επανέλθουμε σε αυτό.</a:t>
            </a:r>
          </a:p>
          <a:p>
            <a:endParaRPr lang="el-GR" dirty="0"/>
          </a:p>
        </p:txBody>
      </p:sp>
      <p:pic>
        <p:nvPicPr>
          <p:cNvPr id="5" name="Picture 2" descr="[DECORATIVE]"/>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l="6350" t="5729" r="6869" b="6416"/>
          <a:stretch/>
        </p:blipFill>
        <p:spPr bwMode="auto">
          <a:xfrm>
            <a:off x="4860032" y="1772815"/>
            <a:ext cx="3744009" cy="4197907"/>
          </a:xfrm>
          <a:prstGeom prst="rect">
            <a:avLst/>
          </a:prstGeom>
          <a:noFill/>
        </p:spPr>
      </p:pic>
      <p:sp>
        <p:nvSpPr>
          <p:cNvPr id="6" name="TextBox 5"/>
          <p:cNvSpPr txBox="1"/>
          <p:nvPr/>
        </p:nvSpPr>
        <p:spPr>
          <a:xfrm>
            <a:off x="4355976" y="5625244"/>
            <a:ext cx="472173" cy="360040"/>
          </a:xfrm>
          <a:prstGeom prst="rect">
            <a:avLst/>
          </a:prstGeom>
        </p:spPr>
        <p:txBody>
          <a:bodyPr vert="horz" wrap="square" lIns="91440" tIns="45720" rIns="91440" bIns="45720" rtlCol="0" anchor="ctr">
            <a:noAutofit/>
          </a:bodyPr>
          <a:lstStyle/>
          <a:p>
            <a:r>
              <a:rPr lang="el-GR" b="1" dirty="0" smtClean="0">
                <a:latin typeface="+mj-lt"/>
              </a:rPr>
              <a:t>[3]</a:t>
            </a:r>
          </a:p>
        </p:txBody>
      </p:sp>
    </p:spTree>
    <p:custDataLst>
      <p:tags r:id="rId1"/>
    </p:custDataLst>
    <p:extLst>
      <p:ext uri="{BB962C8B-B14F-4D97-AF65-F5344CB8AC3E}">
        <p14:creationId xmlns:p14="http://schemas.microsoft.com/office/powerpoint/2010/main" val="1302299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 τη διάρκεια της ανάγνωσης</a:t>
            </a:r>
            <a:endParaRPr lang="el-GR" dirty="0"/>
          </a:p>
        </p:txBody>
      </p:sp>
      <p:sp>
        <p:nvSpPr>
          <p:cNvPr id="4" name="Θέση περιεχομένου 3"/>
          <p:cNvSpPr>
            <a:spLocks noGrp="1"/>
          </p:cNvSpPr>
          <p:nvPr>
            <p:ph sz="half" idx="2"/>
          </p:nvPr>
        </p:nvSpPr>
        <p:spPr/>
        <p:txBody>
          <a:bodyPr/>
          <a:lstStyle/>
          <a:p>
            <a:pPr marL="0" indent="0">
              <a:buNone/>
            </a:pPr>
            <a:r>
              <a:rPr lang="el-GR" dirty="0"/>
              <a:t>Κατά τη διάρκεια του παραμυθιού τα παιδιά από μόνα τους παρατηρούσαν σταθερά την εμφάνιση της κόκκινης κλωστής.</a:t>
            </a:r>
          </a:p>
          <a:p>
            <a:endParaRPr lang="el-GR" dirty="0"/>
          </a:p>
        </p:txBody>
      </p:sp>
      <p:pic>
        <p:nvPicPr>
          <p:cNvPr id="5" name="Picture 2" descr="Η νηπιαγωγός διαβάζει το βιβλίο."/>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a:off x="459741" y="1772816"/>
            <a:ext cx="4038600" cy="3603447"/>
          </a:xfrm>
          <a:prstGeom prst="rect">
            <a:avLst/>
          </a:prstGeom>
          <a:ln>
            <a:noFill/>
          </a:ln>
          <a:effectLst/>
          <a:extLst/>
        </p:spPr>
      </p:pic>
    </p:spTree>
    <p:extLst>
      <p:ext uri="{BB962C8B-B14F-4D97-AF65-F5344CB8AC3E}">
        <p14:creationId xmlns:p14="http://schemas.microsoft.com/office/powerpoint/2010/main" val="2308883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ανάγνωση</a:t>
            </a:r>
          </a:p>
        </p:txBody>
      </p:sp>
      <p:sp>
        <p:nvSpPr>
          <p:cNvPr id="3" name="Θέση περιεχομένου 2"/>
          <p:cNvSpPr>
            <a:spLocks noGrp="1"/>
          </p:cNvSpPr>
          <p:nvPr>
            <p:ph sz="half" idx="1"/>
          </p:nvPr>
        </p:nvSpPr>
        <p:spPr/>
        <p:txBody>
          <a:bodyPr>
            <a:normAutofit/>
          </a:bodyPr>
          <a:lstStyle/>
          <a:p>
            <a:pPr marL="0" indent="0">
              <a:buNone/>
            </a:pPr>
            <a:r>
              <a:rPr lang="el-GR" dirty="0"/>
              <a:t>Μετά την ανάγνωση της ιστορίας αποφασίσουμε να φτιάξουμε το δικό μας εξώφυλλο της δικής μας </a:t>
            </a:r>
            <a:r>
              <a:rPr lang="el-GR" dirty="0" err="1"/>
              <a:t>λυκοϊστορίας</a:t>
            </a:r>
            <a:r>
              <a:rPr lang="el-GR" dirty="0"/>
              <a:t> και να υπογράψουμε  με </a:t>
            </a:r>
            <a:r>
              <a:rPr lang="el-GR" dirty="0" smtClean="0"/>
              <a:t>«</a:t>
            </a:r>
            <a:r>
              <a:rPr lang="el-GR" dirty="0" err="1" smtClean="0"/>
              <a:t>παραμυθοκλωστή</a:t>
            </a:r>
            <a:r>
              <a:rPr lang="el-GR" dirty="0" smtClean="0"/>
              <a:t>», </a:t>
            </a:r>
            <a:r>
              <a:rPr lang="el-GR" dirty="0"/>
              <a:t>δηλαδή με τον τρόπο που το έκανε  και ο συγγραφέας.</a:t>
            </a:r>
          </a:p>
          <a:p>
            <a:endParaRPr lang="el-GR" dirty="0"/>
          </a:p>
        </p:txBody>
      </p:sp>
      <p:pic>
        <p:nvPicPr>
          <p:cNvPr id="7" name="Picture 2" descr="Τα παιδιά γράφουν το όνομά τους με κλωστή."/>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666819" y="1772816"/>
            <a:ext cx="4038600" cy="3185463"/>
          </a:xfrm>
          <a:prstGeom prst="rect">
            <a:avLst/>
          </a:prstGeom>
          <a:noFill/>
          <a:ln w="9525">
            <a:noFill/>
            <a:miter lim="800000"/>
            <a:headEnd/>
            <a:tailEnd/>
          </a:ln>
        </p:spPr>
      </p:pic>
    </p:spTree>
    <p:extLst>
      <p:ext uri="{BB962C8B-B14F-4D97-AF65-F5344CB8AC3E}">
        <p14:creationId xmlns:p14="http://schemas.microsoft.com/office/powerpoint/2010/main" val="28619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l-GR" dirty="0"/>
              <a:t>Εικαστική δραστηριότητα</a:t>
            </a:r>
          </a:p>
        </p:txBody>
      </p:sp>
      <p:pic>
        <p:nvPicPr>
          <p:cNvPr id="7" name="Picture 2" descr="Τα παιδιά γράφουν το όνομά τους με κλωστή."/>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561042" y="1557338"/>
            <a:ext cx="6034616" cy="4525962"/>
          </a:xfrm>
          <a:prstGeom prst="rect">
            <a:avLst/>
          </a:prstGeom>
          <a:noFill/>
          <a:ln w="9525">
            <a:noFill/>
            <a:miter lim="800000"/>
            <a:headEnd/>
            <a:tailEnd/>
          </a:ln>
        </p:spPr>
      </p:pic>
    </p:spTree>
    <p:extLst>
      <p:ext uri="{BB962C8B-B14F-4D97-AF65-F5344CB8AC3E}">
        <p14:creationId xmlns:p14="http://schemas.microsoft.com/office/powerpoint/2010/main" val="1070257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Τα έργα των παιδιών (1/2)</a:t>
            </a:r>
            <a:endParaRPr lang="el-GR" dirty="0"/>
          </a:p>
        </p:txBody>
      </p:sp>
      <p:pic>
        <p:nvPicPr>
          <p:cNvPr id="9" name="Picture 2" descr="Τα παιδιά γράφουν το όνομά τους με κλωστή."/>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57200" y="2358803"/>
            <a:ext cx="4038600" cy="3008757"/>
          </a:xfrm>
          <a:prstGeom prst="rect">
            <a:avLst/>
          </a:prstGeom>
          <a:noFill/>
          <a:ln w="9525">
            <a:noFill/>
            <a:miter lim="800000"/>
            <a:headEnd/>
            <a:tailEnd/>
          </a:ln>
        </p:spPr>
      </p:pic>
      <p:pic>
        <p:nvPicPr>
          <p:cNvPr id="12" name="Picture 2" descr="Τα παιδιά γράφουν το όνομά τους με κλωστή."/>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2378996"/>
            <a:ext cx="4038600" cy="2968371"/>
          </a:xfrm>
          <a:prstGeom prst="rect">
            <a:avLst/>
          </a:prstGeom>
          <a:noFill/>
          <a:ln w="9525">
            <a:noFill/>
            <a:miter lim="800000"/>
            <a:headEnd/>
            <a:tailEnd/>
          </a:ln>
        </p:spPr>
      </p:pic>
    </p:spTree>
    <p:extLst>
      <p:ext uri="{BB962C8B-B14F-4D97-AF65-F5344CB8AC3E}">
        <p14:creationId xmlns:p14="http://schemas.microsoft.com/office/powerpoint/2010/main" val="46126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55:27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1026,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5BB23619-D51B-4B43-B89B-1F5A696D233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2284</TotalTime>
  <Words>580</Words>
  <Application>Microsoft Office PowerPoint</Application>
  <PresentationFormat>On-screen Show (4:3)</PresentationFormat>
  <Paragraphs>64</Paragraphs>
  <Slides>17</Slides>
  <Notes>8</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Θέμα του Office</vt:lpstr>
      <vt:lpstr>Το Εικονογραφημένο Βιβλίο στην Προσχολική Εκπαίδευση</vt:lpstr>
      <vt:lpstr>Διδακτική Πρακτική</vt:lpstr>
      <vt:lpstr>Εισαγωγή</vt:lpstr>
      <vt:lpstr>Τραγουδάκι</vt:lpstr>
      <vt:lpstr>Παρατήρηση εξώφυλλου</vt:lpstr>
      <vt:lpstr>Κατά τη διάρκεια της ανάγνωσης</vt:lpstr>
      <vt:lpstr>Μετά την ανάγνωση</vt:lpstr>
      <vt:lpstr>Εικαστική δραστηριότητα</vt:lpstr>
      <vt:lpstr>Τα έργα των παιδιών (1/2)</vt:lpstr>
      <vt:lpstr>Τα έργα των παιδιών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καλό λυκάκι</dc:title>
  <dc:subject>Το Εικονογραφημένο Βιβλίο στην Προσχολική Εκπαίδευση</dc:subject>
  <dc:creator> Αγγελική Γιαννικοπούλου</dc:creator>
  <cp:lastModifiedBy>Smaragda Papadopoulou</cp:lastModifiedBy>
  <cp:revision>250</cp:revision>
  <dcterms:created xsi:type="dcterms:W3CDTF">2012-09-06T09:03:05Z</dcterms:created>
  <dcterms:modified xsi:type="dcterms:W3CDTF">2015-10-28T22:55:42Z</dcterms:modified>
  <cp:category>Μορφή Γραπτού Κειμένου</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