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359" r:id="rId3"/>
    <p:sldId id="365" r:id="rId4"/>
    <p:sldId id="366" r:id="rId5"/>
    <p:sldId id="367" r:id="rId6"/>
    <p:sldId id="368" r:id="rId7"/>
    <p:sldId id="369" r:id="rId8"/>
    <p:sldId id="370" r:id="rId9"/>
    <p:sldId id="371" r:id="rId10"/>
    <p:sldId id="372" r:id="rId11"/>
    <p:sldId id="373" r:id="rId12"/>
    <p:sldId id="360" r:id="rId13"/>
    <p:sldId id="361" r:id="rId14"/>
    <p:sldId id="362" r:id="rId15"/>
    <p:sldId id="363" r:id="rId16"/>
    <p:sldId id="364" r:id="rId17"/>
    <p:sldId id="374" r:id="rId18"/>
    <p:sldId id="293" r:id="rId19"/>
  </p:sldIdLst>
  <p:sldSz cx="9144000" cy="6858000" type="screen4x3"/>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7"/>
            <p14:sldId id="368"/>
            <p14:sldId id="369"/>
            <p14:sldId id="370"/>
            <p14:sldId id="371"/>
            <p14:sldId id="372"/>
            <p14:sldId id="373"/>
            <p14:sldId id="360"/>
            <p14:sldId id="361"/>
            <p14:sldId id="362"/>
            <p14:sldId id="363"/>
            <p14:sldId id="364"/>
            <p14:sldId id="37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14</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9" name="Picture 8"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8" name="Picture 7"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6.png"/><Relationship Id="rId4" Type="http://schemas.openxmlformats.org/officeDocument/2006/relationships/hyperlink" Target="%5b1%5d%20http:/creativecommons.org/licenses/by-nc-sa/4.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iblionet.gr/book/191730/%CE%A0%CE%B1%CF%80%CE%B1%CE%B8%CE%B5%CE%BF%CE%B4%CE%BF%CF%8D%CE%BB%CE%BF%CF%85,_%CE%91%CE%BD%CF%84%CF%8E%CE%BD%CE%B7%CF%82/%CE%9F%CE%B9_%CE%BA%CE%B1%CE%BB%CE%AD%CF%82_%CE%BA%CE%B1%CE%B9_%CE%BF%CE%B9_%CE%BA%CE%B1%CE%BA%CE%AD%CF%82_%CE%BC%CE%AC%CE%B3%CE%B9%CF%83%CF%83%CE%B5%CF%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l-GR" sz="2800" dirty="0">
                <a:solidFill>
                  <a:srgbClr val="5075BC"/>
                </a:solidFill>
                <a:latin typeface="+mj-lt"/>
                <a:ea typeface="+mj-ea"/>
                <a:cs typeface="+mj-cs"/>
              </a:rPr>
              <a:t>3</a:t>
            </a:r>
            <a:r>
              <a:rPr lang="en-US"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Μορφή Γραπτού Κειμένου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l-GR" dirty="0"/>
              <a:t>Τα έργα των παιδιών</a:t>
            </a:r>
          </a:p>
        </p:txBody>
      </p:sp>
      <p:pic>
        <p:nvPicPr>
          <p:cNvPr id="11" name="Picture 7" descr="Παιδική ζωγραφιά"/>
          <p:cNvPicPr>
            <a:picLocks noGrp="1" noChangeAspect="1"/>
          </p:cNvPicPr>
          <p:nvPr>
            <p:ph sz="half" idx="1"/>
          </p:nvPr>
        </p:nvPicPr>
        <p:blipFill>
          <a:blip r:embed="rId2"/>
          <a:srcRect/>
          <a:stretch>
            <a:fillRect/>
          </a:stretch>
        </p:blipFill>
        <p:spPr bwMode="auto">
          <a:xfrm>
            <a:off x="457200" y="2348149"/>
            <a:ext cx="4038600" cy="3030065"/>
          </a:xfrm>
          <a:prstGeom prst="rect">
            <a:avLst/>
          </a:prstGeom>
          <a:noFill/>
          <a:ln w="9525">
            <a:noFill/>
            <a:miter lim="800000"/>
            <a:headEnd/>
            <a:tailEnd/>
          </a:ln>
        </p:spPr>
      </p:pic>
      <p:pic>
        <p:nvPicPr>
          <p:cNvPr id="13" name="Picture 8" descr="Παιδική ζωγραφιά"/>
          <p:cNvPicPr>
            <a:picLocks noGrp="1" noChangeAspect="1"/>
          </p:cNvPicPr>
          <p:nvPr>
            <p:ph sz="half" idx="2"/>
          </p:nvPr>
        </p:nvPicPr>
        <p:blipFill>
          <a:blip r:embed="rId3"/>
          <a:srcRect/>
          <a:stretch>
            <a:fillRect/>
          </a:stretch>
        </p:blipFill>
        <p:spPr bwMode="auto">
          <a:xfrm>
            <a:off x="4648200" y="2348706"/>
            <a:ext cx="4038600" cy="3028950"/>
          </a:xfrm>
          <a:prstGeom prst="rect">
            <a:avLst/>
          </a:prstGeom>
          <a:noFill/>
          <a:ln w="9525">
            <a:noFill/>
            <a:miter lim="800000"/>
            <a:headEnd/>
            <a:tailEnd/>
          </a:ln>
        </p:spPr>
      </p:pic>
    </p:spTree>
    <p:extLst>
      <p:ext uri="{BB962C8B-B14F-4D97-AF65-F5344CB8AC3E}">
        <p14:creationId xmlns:p14="http://schemas.microsoft.com/office/powerpoint/2010/main" val="5805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Βασιλική </a:t>
            </a:r>
            <a:r>
              <a:rPr lang="el-GR" sz="2000" dirty="0" smtClean="0"/>
              <a:t>Λεβέντη,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Μορφή Γραπτού </a:t>
            </a:r>
            <a:r>
              <a:rPr lang="el-GR" sz="2000" dirty="0" smtClean="0"/>
              <a:t>Κειμένου</a:t>
            </a:r>
            <a:r>
              <a:rPr lang="el-GR" sz="2000" dirty="0"/>
              <a:t>. Οι καλές και οι κακές </a:t>
            </a:r>
            <a:r>
              <a:rPr lang="el-GR" sz="2000" dirty="0" smtClean="0"/>
              <a:t>μάγισσες».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666984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2, 3, 4: Εξώφυλλο και ενδεικτικές σελίδες του βιβλίου </a:t>
            </a:r>
            <a:r>
              <a:rPr lang="el-GR" sz="2000" dirty="0" smtClean="0"/>
              <a:t>«</a:t>
            </a:r>
            <a:r>
              <a:rPr lang="el-GR" sz="2000" dirty="0" smtClean="0">
                <a:hlinkClick r:id="rId3"/>
              </a:rPr>
              <a:t>Οι </a:t>
            </a:r>
            <a:r>
              <a:rPr lang="el-GR" sz="2000" dirty="0">
                <a:hlinkClick r:id="rId3"/>
              </a:rPr>
              <a:t>καλές και οι κακές </a:t>
            </a:r>
            <a:r>
              <a:rPr lang="el-GR" sz="2000" dirty="0" smtClean="0">
                <a:hlinkClick r:id="rId3"/>
              </a:rPr>
              <a:t>μάγισσες</a:t>
            </a:r>
            <a:r>
              <a:rPr lang="el-GR" sz="2000" dirty="0" smtClean="0"/>
              <a:t>» </a:t>
            </a:r>
            <a:r>
              <a:rPr lang="el-GR" sz="2000" dirty="0"/>
              <a:t>/ Αντώνης </a:t>
            </a:r>
            <a:r>
              <a:rPr lang="el-GR" sz="2000" dirty="0" err="1"/>
              <a:t>Παπαθεοδούλου</a:t>
            </a:r>
            <a:r>
              <a:rPr lang="el-GR" sz="2000" dirty="0"/>
              <a:t>· εικονογράφηση Ίρις Σαμαρτζή. - 1η </a:t>
            </a:r>
            <a:r>
              <a:rPr lang="el-GR" sz="2000" dirty="0" err="1"/>
              <a:t>έκδ</a:t>
            </a:r>
            <a:r>
              <a:rPr lang="el-GR" sz="2000" dirty="0"/>
              <a:t>. - Αθήνα: Εκδόσεις Παπαδόπουλος, 2013</a:t>
            </a:r>
            <a:r>
              <a:rPr lang="el-GR" sz="2000" dirty="0" smtClean="0"/>
              <a:t>.</a:t>
            </a:r>
            <a:r>
              <a:rPr lang="el-GR" altLang="en-US" sz="2000" dirty="0" smtClean="0"/>
              <a:t> </a:t>
            </a:r>
            <a:r>
              <a:rPr lang="en-GB" altLang="en-US" sz="2000" dirty="0" err="1" smtClean="0"/>
              <a:t>Biblionet</a:t>
            </a:r>
            <a:r>
              <a:rPr lang="en-GB" altLang="en-US" sz="2000" dirty="0" smtClean="0"/>
              <a:t>.</a:t>
            </a:r>
            <a:r>
              <a:rPr lang="el-GR" altLang="en-US" sz="2000" dirty="0" smtClean="0"/>
              <a:t> </a:t>
            </a:r>
            <a:endParaRPr lang="el-GR" alt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a:t>Βασιλική </a:t>
            </a:r>
            <a:r>
              <a:rPr lang="el-GR" sz="2400" dirty="0" smtClean="0"/>
              <a:t>Λεβέντη.</a:t>
            </a:r>
          </a:p>
          <a:p>
            <a:pPr marL="0" indent="0">
              <a:spcBef>
                <a:spcPts val="1200"/>
              </a:spcBef>
              <a:buNone/>
            </a:pPr>
            <a:r>
              <a:rPr lang="el-GR" altLang="en-US" sz="2400" b="1" dirty="0" smtClean="0"/>
              <a:t>Βιβλίο</a:t>
            </a:r>
            <a:r>
              <a:rPr lang="el-GR" altLang="en-US" sz="2400" dirty="0" smtClean="0"/>
              <a:t>: </a:t>
            </a:r>
            <a:r>
              <a:rPr lang="el-GR" sz="2400" dirty="0" err="1" smtClean="0"/>
              <a:t>Παπαθεοδούλου</a:t>
            </a:r>
            <a:r>
              <a:rPr lang="el-GR" sz="2400" dirty="0"/>
              <a:t>, Αντώνης. </a:t>
            </a:r>
            <a:r>
              <a:rPr lang="el-GR" sz="2400" b="1" dirty="0"/>
              <a:t>Οι καλές και οι κακές μάγισσες </a:t>
            </a:r>
            <a:r>
              <a:rPr lang="el-GR" sz="2400" dirty="0"/>
              <a:t>/ Αντώνης </a:t>
            </a:r>
            <a:r>
              <a:rPr lang="el-GR" sz="2400" dirty="0" err="1" smtClean="0"/>
              <a:t>Παπαθεοδούλου</a:t>
            </a:r>
            <a:r>
              <a:rPr lang="el-GR" sz="2400" dirty="0" smtClean="0"/>
              <a:t>· </a:t>
            </a:r>
            <a:r>
              <a:rPr lang="el-GR" sz="2400" dirty="0"/>
              <a:t>εικονογράφηση Ίρις Σαμαρτζή. - 1η </a:t>
            </a:r>
            <a:r>
              <a:rPr lang="el-GR" sz="2400" dirty="0" err="1"/>
              <a:t>έκδ</a:t>
            </a:r>
            <a:r>
              <a:rPr lang="el-GR" sz="2400" dirty="0"/>
              <a:t>. - </a:t>
            </a:r>
            <a:r>
              <a:rPr lang="el-GR" sz="2400" dirty="0" smtClean="0"/>
              <a:t>Αθήνα: </a:t>
            </a:r>
            <a:r>
              <a:rPr lang="el-GR" sz="2400" dirty="0"/>
              <a:t>Εκδόσεις Παπαδόπουλος, 2013.</a:t>
            </a:r>
            <a:endParaRPr lang="en-GB" sz="2400" dirty="0"/>
          </a:p>
        </p:txBody>
      </p:sp>
      <p:pic>
        <p:nvPicPr>
          <p:cNvPr id="1026" name="Picture 2" descr="Εξώφυλλο του βιβλίου: Οι καλές και οι κακές μάγισσες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820475"/>
            <a:ext cx="4038600" cy="40854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39952" y="5589240"/>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3740923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Ανάγνωση του βιβλίου</a:t>
            </a:r>
            <a:endParaRPr lang="el-GR" dirty="0"/>
          </a:p>
        </p:txBody>
      </p:sp>
      <p:pic>
        <p:nvPicPr>
          <p:cNvPr id="7" name="Θέση περιεχομένου 6" descr="Η νηπιαγωγός διαβάζει το βιβλίο."/>
          <p:cNvPicPr>
            <a:picLocks noGrp="1" noChangeAspect="1"/>
          </p:cNvPicPr>
          <p:nvPr>
            <p:ph idx="1"/>
          </p:nvPr>
        </p:nvPicPr>
        <p:blipFill>
          <a:blip r:embed="rId2"/>
          <a:stretch>
            <a:fillRect/>
          </a:stretch>
        </p:blipFill>
        <p:spPr>
          <a:xfrm>
            <a:off x="1557856" y="1559678"/>
            <a:ext cx="6040988" cy="4521282"/>
          </a:xfrm>
          <a:prstGeom prst="rect">
            <a:avLst/>
          </a:prstGeom>
        </p:spPr>
      </p:pic>
    </p:spTree>
    <p:extLst>
      <p:ext uri="{BB962C8B-B14F-4D97-AF65-F5344CB8AC3E}">
        <p14:creationId xmlns:p14="http://schemas.microsoft.com/office/powerpoint/2010/main" val="355228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fontScale="90000"/>
          </a:bodyPr>
          <a:lstStyle/>
          <a:p>
            <a:r>
              <a:rPr lang="el-GR" dirty="0" smtClean="0"/>
              <a:t>Παρατήρηση γραμμάτων και λέξεων (1/2)</a:t>
            </a:r>
            <a:endParaRPr lang="el-GR" dirty="0"/>
          </a:p>
        </p:txBody>
      </p:sp>
      <p:sp>
        <p:nvSpPr>
          <p:cNvPr id="9" name="Θέση κειμένου 8"/>
          <p:cNvSpPr>
            <a:spLocks noGrp="1"/>
          </p:cNvSpPr>
          <p:nvPr>
            <p:ph type="body" idx="1"/>
          </p:nvPr>
        </p:nvSpPr>
        <p:spPr>
          <a:xfrm>
            <a:off x="457200" y="1574254"/>
            <a:ext cx="8003232" cy="639762"/>
          </a:xfrm>
        </p:spPr>
        <p:txBody>
          <a:bodyPr>
            <a:noAutofit/>
          </a:bodyPr>
          <a:lstStyle/>
          <a:p>
            <a:r>
              <a:rPr lang="el-GR" sz="2600" b="0" dirty="0"/>
              <a:t>Συγχρόνως παρατηρούσαμε πώς γράφονται οι </a:t>
            </a:r>
            <a:r>
              <a:rPr lang="el-GR" sz="2600" b="0" dirty="0" smtClean="0"/>
              <a:t>λέξεις.</a:t>
            </a:r>
            <a:endParaRPr lang="en-US" sz="2600" b="0" dirty="0"/>
          </a:p>
        </p:txBody>
      </p:sp>
      <p:pic>
        <p:nvPicPr>
          <p:cNvPr id="12" name="Content Placeholder 6" descr="Σελίδα του βιβλίου."/>
          <p:cNvPicPr>
            <a:picLocks noGrp="1" noChangeAspect="1"/>
          </p:cNvPicPr>
          <p:nvPr>
            <p:ph sz="half" idx="2"/>
          </p:nvPr>
        </p:nvPicPr>
        <p:blipFill>
          <a:blip r:embed="rId3"/>
          <a:stretch>
            <a:fillRect/>
          </a:stretch>
        </p:blipFill>
        <p:spPr>
          <a:xfrm>
            <a:off x="683568" y="2492896"/>
            <a:ext cx="3722558" cy="3600400"/>
          </a:xfrm>
        </p:spPr>
      </p:pic>
      <p:pic>
        <p:nvPicPr>
          <p:cNvPr id="13" name="Picture 3" descr="Σελίδα του βιβλίου."/>
          <p:cNvPicPr>
            <a:picLocks noGrp="1" noChangeAspect="1"/>
          </p:cNvPicPr>
          <p:nvPr>
            <p:ph sz="quarter" idx="4"/>
          </p:nvPr>
        </p:nvPicPr>
        <p:blipFill>
          <a:blip r:embed="rId4"/>
          <a:srcRect/>
          <a:stretch>
            <a:fillRect/>
          </a:stretch>
        </p:blipFill>
        <p:spPr bwMode="auto">
          <a:xfrm>
            <a:off x="4572000" y="2492896"/>
            <a:ext cx="3816424" cy="3600400"/>
          </a:xfrm>
          <a:prstGeom prst="rect">
            <a:avLst/>
          </a:prstGeom>
          <a:noFill/>
          <a:ln w="9525">
            <a:noFill/>
            <a:miter lim="800000"/>
            <a:headEnd/>
            <a:tailEnd/>
          </a:ln>
        </p:spPr>
      </p:pic>
      <p:sp>
        <p:nvSpPr>
          <p:cNvPr id="6" name="TextBox 5"/>
          <p:cNvSpPr txBox="1"/>
          <p:nvPr/>
        </p:nvSpPr>
        <p:spPr>
          <a:xfrm>
            <a:off x="179512" y="5663692"/>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
        <p:nvSpPr>
          <p:cNvPr id="7" name="TextBox 6"/>
          <p:cNvSpPr txBox="1"/>
          <p:nvPr/>
        </p:nvSpPr>
        <p:spPr>
          <a:xfrm>
            <a:off x="8420307" y="5733256"/>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48749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fontScale="90000"/>
          </a:bodyPr>
          <a:lstStyle/>
          <a:p>
            <a:r>
              <a:rPr lang="el-GR" dirty="0"/>
              <a:t>Παρατήρηση γραμμάτων και λέξεων </a:t>
            </a:r>
            <a:r>
              <a:rPr lang="el-GR" dirty="0" smtClean="0"/>
              <a:t>(2/2</a:t>
            </a:r>
            <a:r>
              <a:rPr lang="el-GR" dirty="0"/>
              <a:t>)</a:t>
            </a:r>
          </a:p>
        </p:txBody>
      </p:sp>
      <p:sp>
        <p:nvSpPr>
          <p:cNvPr id="8" name="Θέση περιεχομένου 7"/>
          <p:cNvSpPr>
            <a:spLocks noGrp="1"/>
          </p:cNvSpPr>
          <p:nvPr>
            <p:ph sz="half" idx="1"/>
          </p:nvPr>
        </p:nvSpPr>
        <p:spPr>
          <a:xfrm>
            <a:off x="457200" y="1600200"/>
            <a:ext cx="2602632" cy="4525963"/>
          </a:xfrm>
        </p:spPr>
        <p:txBody>
          <a:bodyPr/>
          <a:lstStyle/>
          <a:p>
            <a:pPr marL="0" indent="0">
              <a:buNone/>
            </a:pPr>
            <a:r>
              <a:rPr lang="el-GR" dirty="0" smtClean="0"/>
              <a:t>Όλες οι λέξεις συνδέονται </a:t>
            </a:r>
            <a:r>
              <a:rPr lang="el-GR" dirty="0"/>
              <a:t>με τις </a:t>
            </a:r>
            <a:r>
              <a:rPr lang="el-GR" dirty="0" smtClean="0"/>
              <a:t>μάγισσες!</a:t>
            </a:r>
            <a:endParaRPr lang="en-US" dirty="0"/>
          </a:p>
          <a:p>
            <a:endParaRPr lang="el-GR" dirty="0"/>
          </a:p>
        </p:txBody>
      </p:sp>
      <p:pic>
        <p:nvPicPr>
          <p:cNvPr id="10" name="Picture 3" descr="Σελίδα του βιβλίου."/>
          <p:cNvPicPr>
            <a:picLocks noGrp="1" noChangeAspect="1"/>
          </p:cNvPicPr>
          <p:nvPr>
            <p:ph sz="half" idx="2"/>
          </p:nvPr>
        </p:nvPicPr>
        <p:blipFill>
          <a:blip r:embed="rId3"/>
          <a:srcRect/>
          <a:stretch>
            <a:fillRect/>
          </a:stretch>
        </p:blipFill>
        <p:spPr bwMode="auto">
          <a:xfrm>
            <a:off x="3851920" y="1772816"/>
            <a:ext cx="4567209" cy="4176465"/>
          </a:xfrm>
          <a:prstGeom prst="rect">
            <a:avLst/>
          </a:prstGeom>
          <a:noFill/>
          <a:ln w="9525">
            <a:noFill/>
            <a:miter lim="800000"/>
            <a:headEnd/>
            <a:tailEnd/>
          </a:ln>
        </p:spPr>
      </p:pic>
      <p:sp>
        <p:nvSpPr>
          <p:cNvPr id="5" name="TextBox 4"/>
          <p:cNvSpPr txBox="1"/>
          <p:nvPr/>
        </p:nvSpPr>
        <p:spPr>
          <a:xfrm>
            <a:off x="3347864" y="5614924"/>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21303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1η Εικαστική Δραστηριότητα</a:t>
            </a:r>
            <a:endParaRPr lang="el-GR" dirty="0"/>
          </a:p>
        </p:txBody>
      </p:sp>
      <p:sp>
        <p:nvSpPr>
          <p:cNvPr id="3" name="Θέση περιεχομένου 2"/>
          <p:cNvSpPr>
            <a:spLocks noGrp="1"/>
          </p:cNvSpPr>
          <p:nvPr>
            <p:ph sz="half" idx="1"/>
          </p:nvPr>
        </p:nvSpPr>
        <p:spPr>
          <a:xfrm>
            <a:off x="457200" y="1600200"/>
            <a:ext cx="3682752" cy="4525963"/>
          </a:xfrm>
        </p:spPr>
        <p:txBody>
          <a:bodyPr/>
          <a:lstStyle/>
          <a:p>
            <a:pPr marL="0" indent="0">
              <a:buNone/>
            </a:pPr>
            <a:r>
              <a:rPr lang="el-GR" dirty="0"/>
              <a:t>Τα παιδιά αποφασίζουν να δώσουν μια διαφορετική μορφή στον τίτλο του βιβλίου.</a:t>
            </a:r>
            <a:endParaRPr lang="en-US" dirty="0"/>
          </a:p>
          <a:p>
            <a:endParaRPr lang="el-GR" dirty="0"/>
          </a:p>
        </p:txBody>
      </p:sp>
      <p:pic>
        <p:nvPicPr>
          <p:cNvPr id="7" name="Picture 4" descr="Τα παιδιά χρωματίζουν τον τίτλο του βιβλίου."/>
          <p:cNvPicPr>
            <a:picLocks noGrp="1" noChangeAspect="1"/>
          </p:cNvPicPr>
          <p:nvPr>
            <p:ph sz="half" idx="2"/>
          </p:nvPr>
        </p:nvPicPr>
        <p:blipFill rotWithShape="1">
          <a:blip r:embed="rId2"/>
          <a:srcRect l="6357" r="9172"/>
          <a:stretch/>
        </p:blipFill>
        <p:spPr bwMode="auto">
          <a:xfrm>
            <a:off x="4546793" y="1772816"/>
            <a:ext cx="4140007" cy="3672408"/>
          </a:xfrm>
          <a:prstGeom prst="rect">
            <a:avLst/>
          </a:prstGeom>
          <a:noFill/>
          <a:ln w="9525">
            <a:noFill/>
            <a:miter lim="800000"/>
            <a:headEnd/>
            <a:tailEnd/>
          </a:ln>
        </p:spPr>
      </p:pic>
    </p:spTree>
    <p:extLst>
      <p:ext uri="{BB962C8B-B14F-4D97-AF65-F5344CB8AC3E}">
        <p14:creationId xmlns:p14="http://schemas.microsoft.com/office/powerpoint/2010/main" val="296184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έργα των παιδιών (1/2)</a:t>
            </a:r>
            <a:endParaRPr lang="el-GR" dirty="0"/>
          </a:p>
        </p:txBody>
      </p:sp>
      <p:pic>
        <p:nvPicPr>
          <p:cNvPr id="6" name="Content Placeholder 3" descr="Παιδική ζωγραφιά"/>
          <p:cNvPicPr>
            <a:picLocks noGrp="1" noChangeAspect="1"/>
          </p:cNvPicPr>
          <p:nvPr>
            <p:ph sz="half" idx="2"/>
          </p:nvPr>
        </p:nvPicPr>
        <p:blipFill rotWithShape="1">
          <a:blip r:embed="rId2"/>
          <a:stretch/>
        </p:blipFill>
        <p:spPr>
          <a:xfrm>
            <a:off x="4648200" y="2349425"/>
            <a:ext cx="4038600" cy="3027513"/>
          </a:xfrm>
        </p:spPr>
      </p:pic>
      <p:pic>
        <p:nvPicPr>
          <p:cNvPr id="8" name="Picture 6" descr="Παιδική ζωγραφιά"/>
          <p:cNvPicPr>
            <a:picLocks noGrp="1" noChangeAspect="1"/>
          </p:cNvPicPr>
          <p:nvPr>
            <p:ph sz="half" idx="1"/>
          </p:nvPr>
        </p:nvPicPr>
        <p:blipFill>
          <a:blip r:embed="rId3"/>
          <a:srcRect/>
          <a:stretch>
            <a:fillRect/>
          </a:stretch>
        </p:blipFill>
        <p:spPr bwMode="auto">
          <a:xfrm>
            <a:off x="457200" y="2348706"/>
            <a:ext cx="4038600" cy="3028950"/>
          </a:xfrm>
          <a:prstGeom prst="rect">
            <a:avLst/>
          </a:prstGeom>
          <a:noFill/>
          <a:ln w="9525">
            <a:noFill/>
            <a:miter lim="800000"/>
            <a:headEnd/>
            <a:tailEnd/>
          </a:ln>
        </p:spPr>
      </p:pic>
    </p:spTree>
    <p:extLst>
      <p:ext uri="{BB962C8B-B14F-4D97-AF65-F5344CB8AC3E}">
        <p14:creationId xmlns:p14="http://schemas.microsoft.com/office/powerpoint/2010/main" val="616779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Τα έργα των </a:t>
            </a:r>
            <a:r>
              <a:rPr lang="el-GR" dirty="0" smtClean="0"/>
              <a:t>παιδιών (2/2)</a:t>
            </a:r>
            <a:endParaRPr lang="el-GR" dirty="0"/>
          </a:p>
        </p:txBody>
      </p:sp>
      <p:pic>
        <p:nvPicPr>
          <p:cNvPr id="7" name="Picture 4" descr="Παιδική ζωγραφιά"/>
          <p:cNvPicPr>
            <a:picLocks noGrp="1" noChangeAspect="1"/>
          </p:cNvPicPr>
          <p:nvPr>
            <p:ph idx="1"/>
          </p:nvPr>
        </p:nvPicPr>
        <p:blipFill>
          <a:blip r:embed="rId2"/>
          <a:srcRect/>
          <a:stretch>
            <a:fillRect/>
          </a:stretch>
        </p:blipFill>
        <p:spPr bwMode="auto">
          <a:xfrm>
            <a:off x="1619672" y="1556792"/>
            <a:ext cx="6036915" cy="4525962"/>
          </a:xfrm>
          <a:prstGeom prst="rect">
            <a:avLst/>
          </a:prstGeom>
          <a:noFill/>
          <a:ln w="9525">
            <a:noFill/>
            <a:miter lim="800000"/>
            <a:headEnd/>
            <a:tailEnd/>
          </a:ln>
        </p:spPr>
      </p:pic>
    </p:spTree>
    <p:extLst>
      <p:ext uri="{BB962C8B-B14F-4D97-AF65-F5344CB8AC3E}">
        <p14:creationId xmlns:p14="http://schemas.microsoft.com/office/powerpoint/2010/main" val="10701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2η Εικαστική Δραστηριότητα</a:t>
            </a:r>
            <a:endParaRPr lang="el-GR" dirty="0"/>
          </a:p>
        </p:txBody>
      </p:sp>
      <p:sp>
        <p:nvSpPr>
          <p:cNvPr id="5" name="Θέση περιεχομένου 4"/>
          <p:cNvSpPr>
            <a:spLocks noGrp="1"/>
          </p:cNvSpPr>
          <p:nvPr>
            <p:ph sz="half" idx="1"/>
          </p:nvPr>
        </p:nvSpPr>
        <p:spPr>
          <a:xfrm>
            <a:off x="457200" y="1600200"/>
            <a:ext cx="3610744" cy="4525963"/>
          </a:xfrm>
        </p:spPr>
        <p:txBody>
          <a:bodyPr/>
          <a:lstStyle/>
          <a:p>
            <a:pPr marL="0" indent="0">
              <a:buNone/>
            </a:pPr>
            <a:r>
              <a:rPr lang="el-GR" dirty="0"/>
              <a:t>Στη συνέχεια ζητήθηκε από τα παιδιά να γράψουν τη λέξη Απόκριες και να την </a:t>
            </a:r>
            <a:r>
              <a:rPr lang="el-GR" dirty="0" smtClean="0"/>
              <a:t>«μασκαρέψουν» όπως </a:t>
            </a:r>
            <a:r>
              <a:rPr lang="el-GR" dirty="0"/>
              <a:t>χαρακτηριστικά είπαν. </a:t>
            </a:r>
            <a:endParaRPr lang="en-US" dirty="0"/>
          </a:p>
          <a:p>
            <a:endParaRPr lang="el-GR" dirty="0"/>
          </a:p>
        </p:txBody>
      </p:sp>
      <p:pic>
        <p:nvPicPr>
          <p:cNvPr id="11" name="Picture 5" descr="Παιδική ζωγραφιά"/>
          <p:cNvPicPr>
            <a:picLocks noGrp="1" noChangeAspect="1"/>
          </p:cNvPicPr>
          <p:nvPr>
            <p:ph sz="half" idx="2"/>
          </p:nvPr>
        </p:nvPicPr>
        <p:blipFill rotWithShape="1">
          <a:blip r:embed="rId2"/>
          <a:srcRect r="30736"/>
          <a:stretch/>
        </p:blipFill>
        <p:spPr bwMode="auto">
          <a:xfrm>
            <a:off x="4721279" y="1700808"/>
            <a:ext cx="3965521" cy="4293921"/>
          </a:xfrm>
          <a:prstGeom prst="rect">
            <a:avLst/>
          </a:prstGeom>
          <a:noFill/>
          <a:ln w="9525">
            <a:noFill/>
            <a:miter lim="800000"/>
            <a:headEnd/>
            <a:tailEnd/>
          </a:ln>
        </p:spPr>
      </p:pic>
    </p:spTree>
    <p:extLst>
      <p:ext uri="{BB962C8B-B14F-4D97-AF65-F5344CB8AC3E}">
        <p14:creationId xmlns:p14="http://schemas.microsoft.com/office/powerpoint/2010/main" val="41251665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55:05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102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8,9,12,13,6,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7,8,10,5,"/>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E2E7F19-8511-4427-ABAA-2824E5682EE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2305</TotalTime>
  <Words>512</Words>
  <Application>Microsoft Office PowerPoint</Application>
  <PresentationFormat>On-screen Show (4:3)</PresentationFormat>
  <Paragraphs>62</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Θέμα του Office</vt:lpstr>
      <vt:lpstr>Το Εικονογραφημένο Βιβλίο στην Προσχολική Εκπαίδευση</vt:lpstr>
      <vt:lpstr>Διδακτική Πρακτική</vt:lpstr>
      <vt:lpstr>Ανάγνωση του βιβλίου</vt:lpstr>
      <vt:lpstr>Παρατήρηση γραμμάτων και λέξεων (1/2)</vt:lpstr>
      <vt:lpstr>Παρατήρηση γραμμάτων και λέξεων (2/2)</vt:lpstr>
      <vt:lpstr>1η Εικαστική Δραστηριότητα</vt:lpstr>
      <vt:lpstr>Τα έργα των παιδιών (1/2)</vt:lpstr>
      <vt:lpstr>Τα έργα των παιδιών (2/2)</vt:lpstr>
      <vt:lpstr>2η Εικαστική Δραστηριότητα</vt:lpstr>
      <vt:lpstr>Τα έργα των παιδιών</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καλές και οι κακές μάγισσες </dc:title>
  <dc:subject>Το Εικονογραφημένο Βιβλίο στην Προσχολική Εκπαίδευση</dc:subject>
  <dc:creator> Αγγελική Γιαννικοπούλου</dc:creator>
  <cp:lastModifiedBy>Smaragda Papadopoulou</cp:lastModifiedBy>
  <cp:revision>251</cp:revision>
  <dcterms:created xsi:type="dcterms:W3CDTF">2012-09-06T09:03:05Z</dcterms:created>
  <dcterms:modified xsi:type="dcterms:W3CDTF">2015-10-28T22:55:18Z</dcterms:modified>
  <cp:category>Μορφή Γραπτού Κειμένου</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