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sldIdLst>
    <p:sldId id="359" r:id="rId3"/>
    <p:sldId id="365" r:id="rId4"/>
    <p:sldId id="366" r:id="rId5"/>
    <p:sldId id="367" r:id="rId6"/>
    <p:sldId id="368" r:id="rId7"/>
    <p:sldId id="369" r:id="rId8"/>
    <p:sldId id="370" r:id="rId9"/>
    <p:sldId id="360" r:id="rId10"/>
    <p:sldId id="361" r:id="rId11"/>
    <p:sldId id="362" r:id="rId12"/>
    <p:sldId id="363" r:id="rId13"/>
    <p:sldId id="364" r:id="rId14"/>
    <p:sldId id="371" r:id="rId15"/>
    <p:sldId id="293" r:id="rId16"/>
  </p:sldIdLst>
  <p:sldSz cx="9144000" cy="6858000" type="screen4x3"/>
  <p:notesSz cx="6858000" cy="9144000"/>
  <p:custDataLst>
    <p:tags r:id="rId1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7"/>
            <p14:sldId id="368"/>
            <p14:sldId id="369"/>
            <p14:sldId id="370"/>
            <p14:sldId id="360"/>
            <p14:sldId id="361"/>
            <p14:sldId id="362"/>
            <p14:sldId id="363"/>
            <p14:sldId id="364"/>
            <p14:sldId id="371"/>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11</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12</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hyperlink" Target="%5b1%5d%20http:/creativecommons.org/licenses/by-nc-sa/4.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iblionet.gr/book/164708/Agostini,_Sara/%CE%95%CF%85%CF%87%CE%B1%CF%81%CE%B9%CF%83%CF%84%CF%8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l-GR" sz="2800" dirty="0">
                <a:solidFill>
                  <a:srgbClr val="5075BC"/>
                </a:solidFill>
                <a:latin typeface="+mj-lt"/>
                <a:ea typeface="+mj-ea"/>
                <a:cs typeface="+mj-cs"/>
              </a:rPr>
              <a:t>3</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Μορφή Γραπτού Κειμένου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Άντρη </a:t>
            </a:r>
            <a:r>
              <a:rPr lang="el-GR" sz="2000" smtClean="0"/>
              <a:t>Σταύρου,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Μορφή Γραπτού </a:t>
            </a:r>
            <a:r>
              <a:rPr lang="el-GR" sz="2000" dirty="0" smtClean="0"/>
              <a:t>Κειμένου</a:t>
            </a:r>
            <a:r>
              <a:rPr lang="el-GR" sz="2000" dirty="0"/>
              <a:t>. </a:t>
            </a:r>
            <a:r>
              <a:rPr lang="el-GR" sz="2000" dirty="0" smtClean="0"/>
              <a:t>Ευχαριστώ».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1641845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2: Εξώφυλλο και οπισθόφυλλο του βιβλίου «</a:t>
            </a:r>
            <a:r>
              <a:rPr lang="el-GR" altLang="en-US" sz="2000" dirty="0" smtClean="0">
                <a:hlinkClick r:id="rId3"/>
              </a:rPr>
              <a:t>Ευχαριστώ</a:t>
            </a:r>
            <a:r>
              <a:rPr lang="el-GR" altLang="en-US" sz="2000" dirty="0" smtClean="0"/>
              <a:t>» </a:t>
            </a:r>
            <a:r>
              <a:rPr lang="el-GR" altLang="en-US" sz="2000" dirty="0"/>
              <a:t>/ Σάρα </a:t>
            </a:r>
            <a:r>
              <a:rPr lang="el-GR" altLang="en-US" sz="2000" dirty="0" smtClean="0"/>
              <a:t>Αγκοστίνι </a:t>
            </a:r>
            <a:r>
              <a:rPr lang="el-GR" altLang="en-US" sz="2000" dirty="0"/>
              <a:t>· εικονογράφηση Μάρτα </a:t>
            </a:r>
            <a:r>
              <a:rPr lang="el-GR" altLang="en-US" sz="2000" dirty="0" err="1"/>
              <a:t>Τονίν</a:t>
            </a:r>
            <a:r>
              <a:rPr lang="el-GR" altLang="en-US" sz="2000" dirty="0"/>
              <a:t>. - 1η </a:t>
            </a:r>
            <a:r>
              <a:rPr lang="el-GR" altLang="en-US" sz="2000" dirty="0" err="1"/>
              <a:t>έκδ</a:t>
            </a:r>
            <a:r>
              <a:rPr lang="el-GR" altLang="en-US" sz="2000" dirty="0"/>
              <a:t>. - Θεσσαλονίκη: </a:t>
            </a:r>
            <a:r>
              <a:rPr lang="el-GR" altLang="en-US" sz="2000" dirty="0" err="1"/>
              <a:t>Τζιαμπίρης</a:t>
            </a:r>
            <a:r>
              <a:rPr lang="el-GR" altLang="en-US" sz="2000" dirty="0"/>
              <a:t> - Πυραμίδα, </a:t>
            </a:r>
            <a:r>
              <a:rPr lang="el-GR" altLang="en-US" sz="2000" dirty="0" smtClean="0"/>
              <a:t>2011. </a:t>
            </a:r>
            <a:r>
              <a:rPr lang="en-GB" altLang="en-US" sz="2000" dirty="0" err="1" smtClean="0"/>
              <a:t>Biblionet</a:t>
            </a:r>
            <a:r>
              <a:rPr lang="en-GB" altLang="en-US" sz="2000" dirty="0" smtClean="0"/>
              <a:t>.</a:t>
            </a:r>
            <a:r>
              <a:rPr lang="el-GR" altLang="en-US" sz="2000" dirty="0" smtClean="0"/>
              <a:t> </a:t>
            </a:r>
            <a:endParaRPr lang="el-GR" alt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Πρακτική</a:t>
            </a:r>
            <a:r>
              <a:rPr lang="en-GB" sz="2400" dirty="0" smtClean="0"/>
              <a:t>:</a:t>
            </a:r>
            <a:r>
              <a:rPr lang="el-GR" sz="2400" dirty="0" smtClean="0"/>
              <a:t> </a:t>
            </a:r>
          </a:p>
          <a:p>
            <a:pPr marL="0" indent="0">
              <a:spcBef>
                <a:spcPts val="0"/>
              </a:spcBef>
              <a:buNone/>
            </a:pPr>
            <a:r>
              <a:rPr lang="el-GR" sz="2400" dirty="0"/>
              <a:t>ΑΝΤΡΗ </a:t>
            </a:r>
            <a:r>
              <a:rPr lang="el-GR" sz="2400" dirty="0" smtClean="0"/>
              <a:t>ΣΤΑΥΡΟΥ.</a:t>
            </a:r>
            <a:endParaRPr lang="el-GR" sz="2400" dirty="0"/>
          </a:p>
          <a:p>
            <a:pPr marL="0" indent="0">
              <a:spcBef>
                <a:spcPts val="1200"/>
              </a:spcBef>
              <a:buNone/>
            </a:pPr>
            <a:r>
              <a:rPr lang="el-GR" altLang="en-US" sz="2400" b="1" dirty="0" smtClean="0"/>
              <a:t>Βιβλίο</a:t>
            </a:r>
            <a:r>
              <a:rPr lang="el-GR" altLang="en-US" sz="2400" dirty="0" smtClean="0"/>
              <a:t>: </a:t>
            </a:r>
            <a:r>
              <a:rPr lang="el-GR" sz="2400" dirty="0" err="1"/>
              <a:t>Agostini</a:t>
            </a:r>
            <a:r>
              <a:rPr lang="el-GR" sz="2400" dirty="0"/>
              <a:t>, </a:t>
            </a:r>
            <a:r>
              <a:rPr lang="el-GR" sz="2400" dirty="0" err="1"/>
              <a:t>Sara</a:t>
            </a:r>
            <a:r>
              <a:rPr lang="el-GR" sz="2400" dirty="0"/>
              <a:t>. </a:t>
            </a:r>
            <a:r>
              <a:rPr lang="el-GR" sz="2400" b="1" dirty="0"/>
              <a:t>Ευχαριστώ</a:t>
            </a:r>
            <a:r>
              <a:rPr lang="el-GR" sz="2400" dirty="0"/>
              <a:t> / Σάρα Αγκοστίνι · εικονογράφηση </a:t>
            </a:r>
            <a:r>
              <a:rPr lang="el-GR" sz="2400" dirty="0" err="1"/>
              <a:t>Μάρτα</a:t>
            </a:r>
            <a:r>
              <a:rPr lang="el-GR" sz="2400" dirty="0"/>
              <a:t> </a:t>
            </a:r>
            <a:r>
              <a:rPr lang="el-GR" sz="2400" dirty="0" err="1"/>
              <a:t>Τονίν</a:t>
            </a:r>
            <a:r>
              <a:rPr lang="el-GR" sz="2400" dirty="0"/>
              <a:t>. - 1η </a:t>
            </a:r>
            <a:r>
              <a:rPr lang="el-GR" sz="2400" dirty="0" err="1"/>
              <a:t>έκδ</a:t>
            </a:r>
            <a:r>
              <a:rPr lang="el-GR" sz="2400" dirty="0"/>
              <a:t>. - </a:t>
            </a:r>
            <a:r>
              <a:rPr lang="el-GR" sz="2400" dirty="0" smtClean="0"/>
              <a:t>Θεσσαλονίκη: </a:t>
            </a:r>
            <a:r>
              <a:rPr lang="el-GR" sz="2400" dirty="0" err="1"/>
              <a:t>Τζιαμπίρης</a:t>
            </a:r>
            <a:r>
              <a:rPr lang="el-GR" sz="2400" dirty="0"/>
              <a:t> - Πυραμίδα, 2011.</a:t>
            </a:r>
            <a:endParaRPr lang="en-GB" sz="2400" dirty="0"/>
          </a:p>
        </p:txBody>
      </p:sp>
      <p:pic>
        <p:nvPicPr>
          <p:cNvPr id="6" name="6 - Θέση περιεχομένου" descr="Εξώφυλλο βιβλίου."/>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74108" y="1602327"/>
            <a:ext cx="3986784" cy="4521708"/>
          </a:xfrm>
          <a:prstGeom prst="rect">
            <a:avLst/>
          </a:prstGeom>
          <a:noFill/>
          <a:ln w="9525">
            <a:noFill/>
            <a:miter lim="800000"/>
            <a:headEnd/>
            <a:tailEnd/>
          </a:ln>
        </p:spPr>
      </p:pic>
      <p:sp>
        <p:nvSpPr>
          <p:cNvPr id="5" name="TextBox 4"/>
          <p:cNvSpPr txBox="1"/>
          <p:nvPr/>
        </p:nvSpPr>
        <p:spPr>
          <a:xfrm>
            <a:off x="4139952" y="5785461"/>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312450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lstStyle/>
          <a:p>
            <a:r>
              <a:rPr lang="el-GR" dirty="0" smtClean="0"/>
              <a:t>Πριν την ανάγνωση (1/2)</a:t>
            </a:r>
            <a:endParaRPr lang="el-GR" dirty="0"/>
          </a:p>
        </p:txBody>
      </p:sp>
      <p:sp>
        <p:nvSpPr>
          <p:cNvPr id="3" name="Θέση περιεχομένου 2"/>
          <p:cNvSpPr>
            <a:spLocks noGrp="1"/>
          </p:cNvSpPr>
          <p:nvPr>
            <p:ph sz="half" idx="1"/>
          </p:nvPr>
        </p:nvSpPr>
        <p:spPr>
          <a:xfrm>
            <a:off x="457200" y="1600200"/>
            <a:ext cx="3970784" cy="4525963"/>
          </a:xfrm>
        </p:spPr>
        <p:txBody>
          <a:bodyPr/>
          <a:lstStyle/>
          <a:p>
            <a:pPr marL="0" indent="0">
              <a:buNone/>
            </a:pPr>
            <a:r>
              <a:rPr lang="el-GR" dirty="0" smtClean="0"/>
              <a:t>Τα </a:t>
            </a:r>
            <a:r>
              <a:rPr lang="el-GR" dirty="0"/>
              <a:t>παιδιά ήρθαν σε επαφή με διαφορές εκδοχές του </a:t>
            </a:r>
            <a:r>
              <a:rPr lang="el-GR" dirty="0" smtClean="0"/>
              <a:t>«Ευχαριστώ» και </a:t>
            </a:r>
            <a:r>
              <a:rPr lang="el-GR" dirty="0"/>
              <a:t>σχολίασαν πώς ο τρόπος γραφής του θα μπορούσε να επηρεάσει την έννοια της λέξης. </a:t>
            </a:r>
          </a:p>
          <a:p>
            <a:endParaRPr lang="el-GR" dirty="0"/>
          </a:p>
        </p:txBody>
      </p:sp>
      <p:pic>
        <p:nvPicPr>
          <p:cNvPr id="11" name="Θέση περιεχομένου 10" descr="η λέξη ευχαριστώ γραμμένη με διάφορες γραμματοσειρές."/>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644008" y="1811699"/>
            <a:ext cx="3657917" cy="4102964"/>
          </a:xfrm>
        </p:spPr>
      </p:pic>
    </p:spTree>
    <p:extLst>
      <p:ext uri="{BB962C8B-B14F-4D97-AF65-F5344CB8AC3E}">
        <p14:creationId xmlns:p14="http://schemas.microsoft.com/office/powerpoint/2010/main" val="113244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Πριν την ανάγνωση </a:t>
            </a:r>
            <a:r>
              <a:rPr lang="el-GR" dirty="0" smtClean="0"/>
              <a:t>(2/2</a:t>
            </a:r>
            <a:r>
              <a:rPr lang="el-GR" dirty="0"/>
              <a:t>)</a:t>
            </a:r>
          </a:p>
        </p:txBody>
      </p:sp>
      <p:sp>
        <p:nvSpPr>
          <p:cNvPr id="3" name="Θέση περιεχομένου 2"/>
          <p:cNvSpPr>
            <a:spLocks noGrp="1"/>
          </p:cNvSpPr>
          <p:nvPr>
            <p:ph sz="half" idx="1"/>
          </p:nvPr>
        </p:nvSpPr>
        <p:spPr/>
        <p:txBody>
          <a:bodyPr/>
          <a:lstStyle/>
          <a:p>
            <a:pPr marL="0" indent="0">
              <a:buNone/>
            </a:pPr>
            <a:r>
              <a:rPr lang="el-GR" dirty="0"/>
              <a:t>Στη συνέχεια παρουσιάστηκε το βιβλίο «ΕΥΧΑΡΙΣΤΩ» και συζητήθηκε ο τρόπος γραφής της λέξης .</a:t>
            </a:r>
          </a:p>
          <a:p>
            <a:endParaRPr lang="el-GR" dirty="0"/>
          </a:p>
        </p:txBody>
      </p:sp>
      <p:pic>
        <p:nvPicPr>
          <p:cNvPr id="5" name="7 - Θέση περιεχομένου" descr="Οπισθόφυλλο βιβλίου."/>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751832" y="1602327"/>
            <a:ext cx="3831336" cy="4521708"/>
          </a:xfrm>
          <a:prstGeom prst="rect">
            <a:avLst/>
          </a:prstGeom>
          <a:noFill/>
          <a:ln w="9525">
            <a:noFill/>
            <a:miter lim="800000"/>
            <a:headEnd/>
            <a:tailEnd/>
          </a:ln>
        </p:spPr>
      </p:pic>
      <p:sp>
        <p:nvSpPr>
          <p:cNvPr id="6" name="TextBox 5"/>
          <p:cNvSpPr txBox="1"/>
          <p:nvPr/>
        </p:nvSpPr>
        <p:spPr>
          <a:xfrm>
            <a:off x="4211960" y="573325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155060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Ανάγνωση του βιβλίου</a:t>
            </a:r>
            <a:endParaRPr lang="el-GR" dirty="0"/>
          </a:p>
        </p:txBody>
      </p:sp>
      <p:pic>
        <p:nvPicPr>
          <p:cNvPr id="7" name="3 - Θέση περιεχομένου" descr="Η νηπιαγωγός διαβάζει το βιβλίο."/>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004314" y="1676051"/>
            <a:ext cx="5148072" cy="4288536"/>
          </a:xfrm>
        </p:spPr>
      </p:pic>
    </p:spTree>
    <p:extLst>
      <p:ext uri="{BB962C8B-B14F-4D97-AF65-F5344CB8AC3E}">
        <p14:creationId xmlns:p14="http://schemas.microsoft.com/office/powerpoint/2010/main" val="128587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Εικαστική δραστηριότητα</a:t>
            </a:r>
            <a:endParaRPr lang="el-GR" dirty="0"/>
          </a:p>
        </p:txBody>
      </p:sp>
      <p:sp>
        <p:nvSpPr>
          <p:cNvPr id="5" name="Θέση περιεχομένου 4"/>
          <p:cNvSpPr>
            <a:spLocks noGrp="1"/>
          </p:cNvSpPr>
          <p:nvPr>
            <p:ph sz="half" idx="1"/>
          </p:nvPr>
        </p:nvSpPr>
        <p:spPr/>
        <p:txBody>
          <a:bodyPr/>
          <a:lstStyle/>
          <a:p>
            <a:pPr marL="0" indent="0">
              <a:buNone/>
            </a:pPr>
            <a:r>
              <a:rPr lang="el-GR" dirty="0" smtClean="0"/>
              <a:t>Τα </a:t>
            </a:r>
            <a:r>
              <a:rPr lang="el-GR" dirty="0"/>
              <a:t>παιδιά δημιούργησαν το δικό τους </a:t>
            </a:r>
            <a:r>
              <a:rPr lang="el-GR" dirty="0" smtClean="0"/>
              <a:t>«Ευχαριστώ» </a:t>
            </a:r>
            <a:r>
              <a:rPr lang="el-GR" dirty="0"/>
              <a:t>και δικαιολόγησαν τον στολισμό του ως ένα επιπλέον στοιχείο ένδειξης ευγνωμοσύνης. </a:t>
            </a:r>
          </a:p>
          <a:p>
            <a:endParaRPr lang="el-GR" dirty="0"/>
          </a:p>
        </p:txBody>
      </p:sp>
      <p:pic>
        <p:nvPicPr>
          <p:cNvPr id="7" name="Θέση περιεχομένου 6" descr="Τα ΕΥΧΑΡΙΣΤΩ των παιδιών."/>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788024" y="1600200"/>
            <a:ext cx="3898776" cy="4525963"/>
          </a:xfrm>
        </p:spPr>
      </p:pic>
    </p:spTree>
    <p:extLst>
      <p:ext uri="{BB962C8B-B14F-4D97-AF65-F5344CB8AC3E}">
        <p14:creationId xmlns:p14="http://schemas.microsoft.com/office/powerpoint/2010/main" val="201310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l-GR" dirty="0" smtClean="0"/>
              <a:t>Το τελικό αποτέλεσμα</a:t>
            </a:r>
            <a:endParaRPr lang="el-GR" dirty="0"/>
          </a:p>
        </p:txBody>
      </p:sp>
      <p:pic>
        <p:nvPicPr>
          <p:cNvPr id="12" name="Θέση περιεχομένου 11" descr="Τα παιδιά κρατάνε τα ΕΥΧΑΡΙΣΤΩ ΤΟΥΣ"/>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22131"/>
          <a:stretch/>
        </p:blipFill>
        <p:spPr>
          <a:xfrm>
            <a:off x="785950" y="1700808"/>
            <a:ext cx="7572100" cy="4419294"/>
          </a:xfrm>
          <a:prstGeom prst="rect">
            <a:avLst/>
          </a:prstGeom>
        </p:spPr>
      </p:pic>
    </p:spTree>
    <p:extLst>
      <p:ext uri="{BB962C8B-B14F-4D97-AF65-F5344CB8AC3E}">
        <p14:creationId xmlns:p14="http://schemas.microsoft.com/office/powerpoint/2010/main" val="2586585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53:54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7AA7FA6-FC05-4A93-8B7F-AEE38D304E5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2288</TotalTime>
  <Words>483</Words>
  <Application>Microsoft Office PowerPoint</Application>
  <PresentationFormat>On-screen Show (4:3)</PresentationFormat>
  <Paragraphs>56</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Θέμα του Office</vt:lpstr>
      <vt:lpstr>Το Εικονογραφημένο Βιβλίο στην Προσχολική Εκπαίδευση</vt:lpstr>
      <vt:lpstr>Διδακτική Πρακτική</vt:lpstr>
      <vt:lpstr>Πριν την ανάγνωση (1/2)</vt:lpstr>
      <vt:lpstr>Πριν την ανάγνωση (2/2)</vt:lpstr>
      <vt:lpstr>Ανάγνωση του βιβλίου</vt:lpstr>
      <vt:lpstr>Εικαστική δραστηριότητα</vt:lpstr>
      <vt:lpstr>Το 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Ευχαριστώ</dc:title>
  <dc:subject>Το Εικονογραφημένο Βιβλίο στην Προσχολική Εκπαίδευση</dc:subject>
  <dc:creator> Αγγελική Γιαννικοπούλου</dc:creator>
  <cp:lastModifiedBy>Smaragda Papadopoulou</cp:lastModifiedBy>
  <cp:revision>254</cp:revision>
  <dcterms:created xsi:type="dcterms:W3CDTF">2012-09-06T09:03:05Z</dcterms:created>
  <dcterms:modified xsi:type="dcterms:W3CDTF">2015-10-28T22:54:09Z</dcterms:modified>
  <cp:category>Μορφή Γραπτού Κειμένου</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