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sldIdLst>
    <p:sldId id="359" r:id="rId3"/>
    <p:sldId id="337" r:id="rId4"/>
    <p:sldId id="338" r:id="rId5"/>
    <p:sldId id="339" r:id="rId6"/>
    <p:sldId id="343" r:id="rId7"/>
    <p:sldId id="348" r:id="rId8"/>
    <p:sldId id="345" r:id="rId9"/>
    <p:sldId id="344" r:id="rId10"/>
    <p:sldId id="346" r:id="rId11"/>
    <p:sldId id="350" r:id="rId12"/>
    <p:sldId id="341" r:id="rId13"/>
    <p:sldId id="351" r:id="rId14"/>
    <p:sldId id="352" r:id="rId15"/>
    <p:sldId id="353" r:id="rId16"/>
    <p:sldId id="354" r:id="rId17"/>
    <p:sldId id="355" r:id="rId18"/>
    <p:sldId id="356" r:id="rId19"/>
    <p:sldId id="357" r:id="rId20"/>
    <p:sldId id="358" r:id="rId21"/>
    <p:sldId id="360" r:id="rId22"/>
    <p:sldId id="361" r:id="rId23"/>
    <p:sldId id="362" r:id="rId24"/>
    <p:sldId id="363" r:id="rId25"/>
    <p:sldId id="364" r:id="rId26"/>
    <p:sldId id="365" r:id="rId27"/>
    <p:sldId id="293" r:id="rId28"/>
  </p:sldIdLst>
  <p:sldSz cx="9144000" cy="6858000" type="screen4x3"/>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37"/>
            <p14:sldId id="338"/>
            <p14:sldId id="339"/>
            <p14:sldId id="343"/>
            <p14:sldId id="348"/>
            <p14:sldId id="345"/>
            <p14:sldId id="344"/>
            <p14:sldId id="346"/>
            <p14:sldId id="350"/>
            <p14:sldId id="341"/>
            <p14:sldId id="351"/>
            <p14:sldId id="352"/>
            <p14:sldId id="353"/>
            <p14:sldId id="354"/>
            <p14:sldId id="355"/>
            <p14:sldId id="356"/>
            <p14:sldId id="357"/>
            <p14:sldId id="358"/>
            <p14:sldId id="360"/>
            <p14:sldId id="361"/>
            <p14:sldId id="362"/>
            <p14:sldId id="363"/>
            <p14:sldId id="364"/>
            <p14:sldId id="365"/>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23</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24</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9" name="Picture 8"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8" name="Picture 7"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hyperlink" Target="%5b1%5d%20http:/creativecommons.org/licenses/by-nc-sa/4.0/"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biblionet.gr/book/188173/Jeffers,_Oliver/%CE%91%CF%85%CF%84%CF%8C_%CF%84%CE%BF_%CE%B5%CE%BB%CE%AC%CF%86%CE%B9_%CE%B5%CE%AF%CE%BD%CE%B1%CE%B9_%CE%B4%CE%B9%CE%BA%CF%8C_%CE%BC%CE%BF%CF%8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l-GR" sz="2800" dirty="0">
                <a:solidFill>
                  <a:srgbClr val="5075BC"/>
                </a:solidFill>
                <a:latin typeface="+mj-lt"/>
                <a:ea typeface="+mj-ea"/>
                <a:cs typeface="+mj-cs"/>
              </a:rPr>
              <a:t>3</a:t>
            </a:r>
            <a:r>
              <a:rPr lang="en-US" sz="2800" dirty="0" smtClean="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Μορφή Γραπτού Κειμένου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sz="half" idx="2"/>
          </p:nvPr>
        </p:nvSpPr>
        <p:spPr>
          <a:xfrm>
            <a:off x="457201" y="1556792"/>
            <a:ext cx="2890664" cy="4608512"/>
          </a:xfrm>
        </p:spPr>
        <p:txBody>
          <a:bodyPr>
            <a:normAutofit/>
          </a:bodyPr>
          <a:lstStyle/>
          <a:p>
            <a:r>
              <a:rPr lang="el-GR" sz="2400" dirty="0"/>
              <a:t>Ο Διαμαντής παρατηρεί τις λεπτές διαφορές ανάμεσα στα γράμματα (χειρόγραφος κανόνας-τυπωμένο κείμενο)</a:t>
            </a:r>
            <a:endParaRPr lang="en-US" sz="2400" dirty="0"/>
          </a:p>
          <a:p>
            <a:endParaRPr lang="el-GR" sz="2400" dirty="0"/>
          </a:p>
        </p:txBody>
      </p:sp>
      <p:sp>
        <p:nvSpPr>
          <p:cNvPr id="5" name="Τίτλος 4"/>
          <p:cNvSpPr>
            <a:spLocks noGrp="1"/>
          </p:cNvSpPr>
          <p:nvPr>
            <p:ph type="title"/>
          </p:nvPr>
        </p:nvSpPr>
        <p:spPr/>
        <p:txBody>
          <a:bodyPr>
            <a:normAutofit fontScale="90000"/>
          </a:bodyPr>
          <a:lstStyle/>
          <a:p>
            <a:r>
              <a:rPr lang="el-GR" dirty="0"/>
              <a:t>Παρατήρηση και σχολιασμός εικόνων </a:t>
            </a:r>
            <a:r>
              <a:rPr lang="el-GR" dirty="0" smtClean="0"/>
              <a:t>(3/4</a:t>
            </a:r>
            <a:r>
              <a:rPr lang="el-GR" dirty="0"/>
              <a:t>)</a:t>
            </a:r>
          </a:p>
        </p:txBody>
      </p:sp>
      <p:pic>
        <p:nvPicPr>
          <p:cNvPr id="9" name="Picture Placeholder 7" descr="Προβολή εικόνων."/>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700808"/>
            <a:ext cx="5111750" cy="4464496"/>
          </a:xfrm>
          <a:prstGeom prst="rect">
            <a:avLst/>
          </a:prstGeom>
        </p:spPr>
      </p:pic>
    </p:spTree>
    <p:extLst>
      <p:ext uri="{BB962C8B-B14F-4D97-AF65-F5344CB8AC3E}">
        <p14:creationId xmlns:p14="http://schemas.microsoft.com/office/powerpoint/2010/main" val="2608697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fontScale="90000"/>
          </a:bodyPr>
          <a:lstStyle/>
          <a:p>
            <a:r>
              <a:rPr lang="el-GR" dirty="0"/>
              <a:t>Παρατήρηση και σχολιασμός εικόνων </a:t>
            </a:r>
            <a:r>
              <a:rPr lang="el-GR" dirty="0" smtClean="0"/>
              <a:t>(4/4</a:t>
            </a:r>
            <a:r>
              <a:rPr lang="el-GR" dirty="0"/>
              <a:t>)</a:t>
            </a:r>
          </a:p>
        </p:txBody>
      </p:sp>
      <p:sp>
        <p:nvSpPr>
          <p:cNvPr id="9" name="Θέση κειμένου 8"/>
          <p:cNvSpPr>
            <a:spLocks noGrp="1"/>
          </p:cNvSpPr>
          <p:nvPr>
            <p:ph type="body" idx="1"/>
          </p:nvPr>
        </p:nvSpPr>
        <p:spPr>
          <a:xfrm>
            <a:off x="457200" y="1708212"/>
            <a:ext cx="4040188" cy="1216732"/>
          </a:xfrm>
        </p:spPr>
        <p:txBody>
          <a:bodyPr>
            <a:noAutofit/>
          </a:bodyPr>
          <a:lstStyle/>
          <a:p>
            <a:r>
              <a:rPr lang="el-GR" b="0" dirty="0"/>
              <a:t>Ο Στέλιος λέει</a:t>
            </a:r>
            <a:r>
              <a:rPr lang="en-US" b="0" dirty="0"/>
              <a:t>:</a:t>
            </a:r>
            <a:r>
              <a:rPr lang="el-GR" b="0" dirty="0"/>
              <a:t> «Αυτός είναι ο κανόνας νούμερο 7! Το γράφει εδώ</a:t>
            </a:r>
            <a:r>
              <a:rPr lang="el-GR" b="0" dirty="0" smtClean="0"/>
              <a:t>!»</a:t>
            </a:r>
            <a:endParaRPr lang="en-US" b="0" dirty="0"/>
          </a:p>
        </p:txBody>
      </p:sp>
      <p:pic>
        <p:nvPicPr>
          <p:cNvPr id="7" name="Picture Placeholder 5" descr="Προβολή εικόνων."/>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3063155"/>
            <a:ext cx="4040188" cy="3030141"/>
          </a:xfrm>
          <a:solidFill>
            <a:srgbClr val="D5E8F5"/>
          </a:solidFill>
        </p:spPr>
      </p:pic>
      <p:sp>
        <p:nvSpPr>
          <p:cNvPr id="10" name="Θέση κειμένου 9"/>
          <p:cNvSpPr>
            <a:spLocks noGrp="1"/>
          </p:cNvSpPr>
          <p:nvPr>
            <p:ph type="body" sz="quarter" idx="3"/>
          </p:nvPr>
        </p:nvSpPr>
        <p:spPr>
          <a:xfrm>
            <a:off x="4607369" y="1726617"/>
            <a:ext cx="4041775" cy="1198327"/>
          </a:xfrm>
        </p:spPr>
        <p:txBody>
          <a:bodyPr>
            <a:noAutofit/>
          </a:bodyPr>
          <a:lstStyle/>
          <a:p>
            <a:r>
              <a:rPr lang="el-GR" b="0" dirty="0"/>
              <a:t>Η Μελίνα μας δείχνει πού είναι γραμμένος ο κανόνας του Γουίλι</a:t>
            </a:r>
            <a:r>
              <a:rPr lang="el-GR" b="0" dirty="0" smtClean="0"/>
              <a:t>.</a:t>
            </a:r>
            <a:endParaRPr lang="en-US" b="0" dirty="0"/>
          </a:p>
        </p:txBody>
      </p:sp>
      <p:pic>
        <p:nvPicPr>
          <p:cNvPr id="12" name="Picture Placeholder 6" descr="Προβολή εικόνων."/>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4" y="3061965"/>
            <a:ext cx="4041775" cy="3031331"/>
          </a:xfrm>
          <a:prstGeom prst="rect">
            <a:avLst/>
          </a:prstGeom>
        </p:spPr>
      </p:pic>
    </p:spTree>
    <p:extLst>
      <p:ext uri="{BB962C8B-B14F-4D97-AF65-F5344CB8AC3E}">
        <p14:creationId xmlns:p14="http://schemas.microsoft.com/office/powerpoint/2010/main" val="2873914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a:normAutofit fontScale="90000"/>
          </a:bodyPr>
          <a:lstStyle/>
          <a:p>
            <a:r>
              <a:rPr lang="el-GR" dirty="0" smtClean="0"/>
              <a:t>Παρουσίαση υποστηρικτικού υλικού</a:t>
            </a:r>
            <a:endParaRPr lang="el-GR" dirty="0"/>
          </a:p>
        </p:txBody>
      </p:sp>
      <p:sp>
        <p:nvSpPr>
          <p:cNvPr id="8" name="Θέση περιεχομένου 7"/>
          <p:cNvSpPr>
            <a:spLocks noGrp="1"/>
          </p:cNvSpPr>
          <p:nvPr>
            <p:ph sz="half" idx="1"/>
          </p:nvPr>
        </p:nvSpPr>
        <p:spPr/>
        <p:txBody>
          <a:bodyPr/>
          <a:lstStyle/>
          <a:p>
            <a:pPr marL="0" indent="0">
              <a:buNone/>
            </a:pPr>
            <a:r>
              <a:rPr lang="el-GR" dirty="0"/>
              <a:t>Στη συνέχεια, παρουσίασα στα παιδιά υποστηρικτικό υλικό: ένα βιβλίο με χειρόγραφη αφιέρωση και φωτοτυπίες από το παλιό (1950) χειρόγραφο ημερολόγιο του παππού μου. </a:t>
            </a:r>
          </a:p>
        </p:txBody>
      </p:sp>
      <p:pic>
        <p:nvPicPr>
          <p:cNvPr id="12" name="Content Placeholder 9" descr="Παρουσίαση χειρόγραφης αφιέρωσης σε βιβλίο."/>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4048" y="1611324"/>
            <a:ext cx="3652337" cy="4525963"/>
          </a:xfrm>
        </p:spPr>
      </p:pic>
    </p:spTree>
    <p:extLst>
      <p:ext uri="{BB962C8B-B14F-4D97-AF65-F5344CB8AC3E}">
        <p14:creationId xmlns:p14="http://schemas.microsoft.com/office/powerpoint/2010/main" val="3494723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Συζήτηση (1/2)</a:t>
            </a:r>
            <a:endParaRPr lang="el-GR" dirty="0"/>
          </a:p>
        </p:txBody>
      </p:sp>
      <p:sp>
        <p:nvSpPr>
          <p:cNvPr id="3" name="Θέση περιεχομένου 2"/>
          <p:cNvSpPr>
            <a:spLocks noGrp="1"/>
          </p:cNvSpPr>
          <p:nvPr>
            <p:ph sz="half" idx="1"/>
          </p:nvPr>
        </p:nvSpPr>
        <p:spPr/>
        <p:txBody>
          <a:bodyPr>
            <a:noAutofit/>
          </a:bodyPr>
          <a:lstStyle/>
          <a:p>
            <a:r>
              <a:rPr lang="el-GR" sz="2600" dirty="0"/>
              <a:t>Παιδιά, να σας πω κάτι; Όπως σωστά μου είπατε, τα γράμματα που σας έδειξα ήταν διαφορετικά από τα άλλα. Όλα αυτά ονομάζονται “χειρόγραφα”. Σας θυμίζει κάτι η λέξη “ </a:t>
            </a:r>
            <a:r>
              <a:rPr lang="el-GR" sz="2600" dirty="0" err="1"/>
              <a:t>χει-ρό-γρα-φο</a:t>
            </a:r>
            <a:r>
              <a:rPr lang="el-GR" sz="2600" dirty="0" smtClean="0"/>
              <a:t>”;</a:t>
            </a:r>
            <a:endParaRPr lang="en-US" sz="2600" dirty="0"/>
          </a:p>
          <a:p>
            <a:pPr lvl="1"/>
            <a:r>
              <a:rPr lang="el-GR" sz="2600" dirty="0" smtClean="0"/>
              <a:t>Γράφω </a:t>
            </a:r>
            <a:r>
              <a:rPr lang="el-GR" sz="2600" dirty="0"/>
              <a:t>με το χέρι!</a:t>
            </a:r>
          </a:p>
          <a:p>
            <a:endParaRPr lang="el-GR" sz="2600" dirty="0"/>
          </a:p>
          <a:p>
            <a:endParaRPr lang="el-GR" sz="2600" dirty="0"/>
          </a:p>
        </p:txBody>
      </p:sp>
      <p:sp>
        <p:nvSpPr>
          <p:cNvPr id="4" name="Θέση περιεχομένου 3"/>
          <p:cNvSpPr>
            <a:spLocks noGrp="1"/>
          </p:cNvSpPr>
          <p:nvPr>
            <p:ph sz="half" idx="2"/>
          </p:nvPr>
        </p:nvSpPr>
        <p:spPr/>
        <p:txBody>
          <a:bodyPr>
            <a:noAutofit/>
          </a:bodyPr>
          <a:lstStyle/>
          <a:p>
            <a:r>
              <a:rPr lang="el-GR" sz="2600" dirty="0" smtClean="0"/>
              <a:t>Πολύ </a:t>
            </a:r>
            <a:r>
              <a:rPr lang="el-GR" sz="2600" dirty="0"/>
              <a:t>σωστά! Χειρόγραφο είναι οτιδήποτε γράφουμε με το χέρι μας! Εσείς γράφετε με το χέρι </a:t>
            </a:r>
            <a:r>
              <a:rPr lang="el-GR" sz="2600" dirty="0" smtClean="0"/>
              <a:t>σας;</a:t>
            </a:r>
            <a:endParaRPr lang="en-US" sz="2600" dirty="0" smtClean="0"/>
          </a:p>
          <a:p>
            <a:pPr lvl="1"/>
            <a:r>
              <a:rPr lang="el-GR" sz="2600" dirty="0" smtClean="0"/>
              <a:t>Ναι</a:t>
            </a:r>
            <a:r>
              <a:rPr lang="el-GR" sz="2600" dirty="0"/>
              <a:t>! Γράφουμε τα ονόματά μας και ό,τι άλλο μπορούμε!</a:t>
            </a:r>
          </a:p>
          <a:p>
            <a:endParaRPr lang="el-GR" sz="2600" dirty="0"/>
          </a:p>
          <a:p>
            <a:endParaRPr lang="el-GR" sz="2600" dirty="0"/>
          </a:p>
        </p:txBody>
      </p:sp>
    </p:spTree>
    <p:extLst>
      <p:ext uri="{BB962C8B-B14F-4D97-AF65-F5344CB8AC3E}">
        <p14:creationId xmlns:p14="http://schemas.microsoft.com/office/powerpoint/2010/main" val="1536499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Συζήτηση (2/2)</a:t>
            </a:r>
            <a:endParaRPr lang="el-GR" dirty="0"/>
          </a:p>
        </p:txBody>
      </p:sp>
      <p:sp>
        <p:nvSpPr>
          <p:cNvPr id="3" name="Θέση περιεχομένου 2"/>
          <p:cNvSpPr>
            <a:spLocks noGrp="1"/>
          </p:cNvSpPr>
          <p:nvPr>
            <p:ph sz="half" idx="1"/>
          </p:nvPr>
        </p:nvSpPr>
        <p:spPr/>
        <p:txBody>
          <a:bodyPr/>
          <a:lstStyle/>
          <a:p>
            <a:r>
              <a:rPr lang="el-GR" dirty="0"/>
              <a:t>Στο βιβλίο που σας διάβασα λοιπόν, γιατί πιστεύετε ότι οι κανόνες του Γουίλι ήταν γραμμένοι </a:t>
            </a:r>
            <a:r>
              <a:rPr lang="el-GR" dirty="0" smtClean="0"/>
              <a:t>χειρόγραφα;</a:t>
            </a:r>
            <a:endParaRPr lang="en-US" dirty="0"/>
          </a:p>
          <a:p>
            <a:pPr lvl="1"/>
            <a:r>
              <a:rPr lang="el-GR" sz="2600" dirty="0" smtClean="0"/>
              <a:t>Το </a:t>
            </a:r>
            <a:r>
              <a:rPr lang="el-GR" sz="2600" dirty="0"/>
              <a:t>άλλο το έγραψε ο συγγραφέας! Τους κανόνες τους έγραψε ο Γουίλι!</a:t>
            </a:r>
          </a:p>
          <a:p>
            <a:endParaRPr lang="el-GR" dirty="0" smtClean="0"/>
          </a:p>
          <a:p>
            <a:endParaRPr lang="el-GR" dirty="0"/>
          </a:p>
        </p:txBody>
      </p:sp>
      <p:pic>
        <p:nvPicPr>
          <p:cNvPr id="7" name="Content Placeholder 9" descr="Σελίδα του βιβλίου."/>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4648200" y="1772816"/>
            <a:ext cx="4038600" cy="4104456"/>
          </a:xfrm>
          <a:prstGeom prst="rect">
            <a:avLst/>
          </a:prstGeom>
          <a:noFill/>
          <a:ln w="9525">
            <a:noFill/>
            <a:miter lim="800000"/>
            <a:headEnd/>
            <a:tailEnd/>
          </a:ln>
        </p:spPr>
      </p:pic>
      <p:sp>
        <p:nvSpPr>
          <p:cNvPr id="5" name="TextBox 4"/>
          <p:cNvSpPr txBox="1"/>
          <p:nvPr/>
        </p:nvSpPr>
        <p:spPr>
          <a:xfrm>
            <a:off x="8223287" y="5949280"/>
            <a:ext cx="472173" cy="360040"/>
          </a:xfrm>
          <a:prstGeom prst="rect">
            <a:avLst/>
          </a:prstGeom>
        </p:spPr>
        <p:txBody>
          <a:bodyPr vert="horz" wrap="square" lIns="91440" tIns="45720" rIns="91440" bIns="45720" rtlCol="0" anchor="ctr">
            <a:noAutofit/>
          </a:bodyPr>
          <a:lstStyle/>
          <a:p>
            <a:r>
              <a:rPr lang="el-GR" b="1" dirty="0" smtClean="0">
                <a:latin typeface="+mj-lt"/>
              </a:rPr>
              <a:t>[8]</a:t>
            </a:r>
          </a:p>
        </p:txBody>
      </p:sp>
    </p:spTree>
    <p:custDataLst>
      <p:tags r:id="rId1"/>
    </p:custDataLst>
    <p:extLst>
      <p:ext uri="{BB962C8B-B14F-4D97-AF65-F5344CB8AC3E}">
        <p14:creationId xmlns:p14="http://schemas.microsoft.com/office/powerpoint/2010/main" val="1989078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δικοί μας χειρόγραφοι κανόνες (1/4)</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sz="2600" dirty="0"/>
              <a:t>Όπως ο Γουίλι, έγραψε χειρόγραφα το όνομα «</a:t>
            </a:r>
            <a:r>
              <a:rPr lang="el-GR" sz="2600" dirty="0" err="1"/>
              <a:t>Μαρσέλ</a:t>
            </a:r>
            <a:r>
              <a:rPr lang="el-GR" sz="2600" dirty="0"/>
              <a:t>» και το κρέμασε </a:t>
            </a:r>
            <a:r>
              <a:rPr lang="el-GR" sz="2600" dirty="0" err="1"/>
              <a:t>απο</a:t>
            </a:r>
            <a:r>
              <a:rPr lang="el-GR" sz="2600" dirty="0"/>
              <a:t> το κέρατο του ελαφιού, πρότεινα στα παιδιά να γράψουμε και εμείς τους δικούς μας χειρόγραφους κανόνες και να τους κρεμάσουμε από τα κέρατα του ελαφιού στην κορνίζα.</a:t>
            </a:r>
          </a:p>
          <a:p>
            <a:endParaRPr lang="el-GR" sz="2600" dirty="0"/>
          </a:p>
        </p:txBody>
      </p:sp>
      <p:pic>
        <p:nvPicPr>
          <p:cNvPr id="5" name="Picture 1" descr="Σελίδα του βιβλίου."/>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4666524" y="1600200"/>
            <a:ext cx="4001951" cy="4525963"/>
          </a:xfrm>
          <a:prstGeom prst="roundRect">
            <a:avLst>
              <a:gd name="adj" fmla="val 0"/>
            </a:avLst>
          </a:prstGeom>
          <a:ln>
            <a:noFill/>
          </a:ln>
        </p:spPr>
        <p:style>
          <a:lnRef idx="2">
            <a:schemeClr val="accent1"/>
          </a:lnRef>
          <a:fillRef idx="1">
            <a:schemeClr val="lt1"/>
          </a:fillRef>
          <a:effectRef idx="0">
            <a:schemeClr val="accent1"/>
          </a:effectRef>
          <a:fontRef idx="minor">
            <a:schemeClr val="dk1"/>
          </a:fontRef>
        </p:style>
      </p:pic>
      <p:sp>
        <p:nvSpPr>
          <p:cNvPr id="6" name="TextBox 5"/>
          <p:cNvSpPr txBox="1"/>
          <p:nvPr/>
        </p:nvSpPr>
        <p:spPr>
          <a:xfrm>
            <a:off x="8089069" y="5877272"/>
            <a:ext cx="472173" cy="360040"/>
          </a:xfrm>
          <a:prstGeom prst="rect">
            <a:avLst/>
          </a:prstGeom>
        </p:spPr>
        <p:txBody>
          <a:bodyPr vert="horz" wrap="square" lIns="91440" tIns="45720" rIns="91440" bIns="45720" rtlCol="0" anchor="ctr">
            <a:noAutofit/>
          </a:bodyPr>
          <a:lstStyle/>
          <a:p>
            <a:r>
              <a:rPr lang="el-GR" b="1" dirty="0" smtClean="0">
                <a:latin typeface="+mj-lt"/>
              </a:rPr>
              <a:t>[9]</a:t>
            </a:r>
          </a:p>
        </p:txBody>
      </p:sp>
    </p:spTree>
    <p:custDataLst>
      <p:tags r:id="rId1"/>
    </p:custDataLst>
    <p:extLst>
      <p:ext uri="{BB962C8B-B14F-4D97-AF65-F5344CB8AC3E}">
        <p14:creationId xmlns:p14="http://schemas.microsoft.com/office/powerpoint/2010/main" val="3707823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normAutofit/>
          </a:bodyPr>
          <a:lstStyle/>
          <a:p>
            <a:r>
              <a:rPr lang="el-GR" sz="2600" dirty="0"/>
              <a:t>O </a:t>
            </a:r>
            <a:r>
              <a:rPr lang="el-GR" sz="2600" dirty="0" err="1"/>
              <a:t>Μαρσέλ</a:t>
            </a:r>
            <a:r>
              <a:rPr lang="el-GR" sz="2600" dirty="0"/>
              <a:t>  κρεμασμένος και έτοιμος να υποδεχτεί τους χειρόγραφους κανόνες των παιδιών.</a:t>
            </a:r>
          </a:p>
          <a:p>
            <a:endParaRPr lang="el-GR" sz="2600" dirty="0"/>
          </a:p>
        </p:txBody>
      </p:sp>
      <p:sp>
        <p:nvSpPr>
          <p:cNvPr id="6" name="Τίτλος 5"/>
          <p:cNvSpPr>
            <a:spLocks noGrp="1"/>
          </p:cNvSpPr>
          <p:nvPr>
            <p:ph type="title"/>
          </p:nvPr>
        </p:nvSpPr>
        <p:spPr/>
        <p:txBody>
          <a:bodyPr>
            <a:normAutofit fontScale="90000"/>
          </a:bodyPr>
          <a:lstStyle/>
          <a:p>
            <a:r>
              <a:rPr lang="el-GR" dirty="0"/>
              <a:t>Οι δικοί μας χειρόγραφοι κανόνες </a:t>
            </a:r>
            <a:r>
              <a:rPr lang="el-GR" dirty="0" smtClean="0"/>
              <a:t>(2/4</a:t>
            </a:r>
            <a:r>
              <a:rPr lang="el-GR" dirty="0"/>
              <a:t>)</a:t>
            </a:r>
          </a:p>
        </p:txBody>
      </p:sp>
      <p:pic>
        <p:nvPicPr>
          <p:cNvPr id="8" name="Picture Placeholder 7" descr="Ο Μάρσελ"/>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19" y="1569004"/>
            <a:ext cx="4834881" cy="4524291"/>
          </a:xfrm>
          <a:prstGeom prst="rect">
            <a:avLst/>
          </a:prstGeom>
        </p:spPr>
      </p:pic>
    </p:spTree>
    <p:extLst>
      <p:ext uri="{BB962C8B-B14F-4D97-AF65-F5344CB8AC3E}">
        <p14:creationId xmlns:p14="http://schemas.microsoft.com/office/powerpoint/2010/main" val="3458776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Χειρόγραφοι κανόνες"/>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3491880" y="1589981"/>
            <a:ext cx="5207030" cy="4335185"/>
          </a:xfrm>
          <a:prstGeom prst="rect">
            <a:avLst/>
          </a:prstGeom>
        </p:spPr>
      </p:pic>
      <p:sp>
        <p:nvSpPr>
          <p:cNvPr id="7" name="Θέση κειμένου 6"/>
          <p:cNvSpPr>
            <a:spLocks noGrp="1"/>
          </p:cNvSpPr>
          <p:nvPr>
            <p:ph type="body" sz="half" idx="2"/>
          </p:nvPr>
        </p:nvSpPr>
        <p:spPr>
          <a:xfrm>
            <a:off x="457201" y="1556792"/>
            <a:ext cx="2530623" cy="4608512"/>
          </a:xfrm>
        </p:spPr>
        <p:txBody>
          <a:bodyPr>
            <a:noAutofit/>
          </a:bodyPr>
          <a:lstStyle/>
          <a:p>
            <a:pPr marL="457200" indent="-457200">
              <a:buFont typeface="Arial" panose="020B0604020202020204" pitchFamily="34" charset="0"/>
              <a:buChar char="•"/>
            </a:pPr>
            <a:r>
              <a:rPr lang="el-GR" sz="2600" b="1" dirty="0" smtClean="0"/>
              <a:t>Κανόνας </a:t>
            </a:r>
            <a:r>
              <a:rPr lang="el-GR" sz="2600" b="1" dirty="0"/>
              <a:t>νούμερο </a:t>
            </a:r>
            <a:r>
              <a:rPr lang="el-GR" sz="2600" b="1" dirty="0" smtClean="0"/>
              <a:t>8: </a:t>
            </a:r>
            <a:r>
              <a:rPr lang="el-GR" sz="2600" dirty="0"/>
              <a:t>Να μην ροχαλίζει το ελάφι, όταν κοιμάμαι</a:t>
            </a:r>
            <a:r>
              <a:rPr lang="el-GR" sz="2600" dirty="0" smtClean="0"/>
              <a:t>!</a:t>
            </a:r>
            <a:endParaRPr lang="en-US" sz="2600" dirty="0" smtClean="0"/>
          </a:p>
          <a:p>
            <a:pPr marL="457200" indent="-457200">
              <a:buFont typeface="Arial" panose="020B0604020202020204" pitchFamily="34" charset="0"/>
              <a:buChar char="•"/>
            </a:pPr>
            <a:r>
              <a:rPr lang="el-GR" sz="2600" b="1" dirty="0" smtClean="0"/>
              <a:t>Κανόνας </a:t>
            </a:r>
            <a:r>
              <a:rPr lang="el-GR" sz="2600" b="1" dirty="0"/>
              <a:t>νούμερο </a:t>
            </a:r>
            <a:r>
              <a:rPr lang="en-US" sz="2600" b="1" dirty="0"/>
              <a:t>9</a:t>
            </a:r>
            <a:r>
              <a:rPr lang="el-GR" sz="2600" dirty="0" smtClean="0"/>
              <a:t>: </a:t>
            </a:r>
            <a:r>
              <a:rPr lang="el-GR" sz="2600" dirty="0"/>
              <a:t>Να με βοηθάει στην βροχή</a:t>
            </a:r>
            <a:r>
              <a:rPr lang="el-GR" sz="2600" dirty="0" smtClean="0"/>
              <a:t>!</a:t>
            </a:r>
            <a:r>
              <a:rPr lang="el-GR" sz="2600" dirty="0"/>
              <a:t/>
            </a:r>
            <a:br>
              <a:rPr lang="el-GR" sz="2600" dirty="0"/>
            </a:br>
            <a:endParaRPr lang="el-GR" sz="2600" dirty="0"/>
          </a:p>
        </p:txBody>
      </p:sp>
      <p:sp>
        <p:nvSpPr>
          <p:cNvPr id="8" name="Τίτλος 7"/>
          <p:cNvSpPr>
            <a:spLocks noGrp="1"/>
          </p:cNvSpPr>
          <p:nvPr>
            <p:ph type="title"/>
          </p:nvPr>
        </p:nvSpPr>
        <p:spPr/>
        <p:txBody>
          <a:bodyPr>
            <a:normAutofit fontScale="90000"/>
          </a:bodyPr>
          <a:lstStyle/>
          <a:p>
            <a:r>
              <a:rPr lang="el-GR" dirty="0"/>
              <a:t>Οι δικοί μας χειρόγραφοι κανόνες </a:t>
            </a:r>
            <a:r>
              <a:rPr lang="el-GR" dirty="0" smtClean="0"/>
              <a:t>(3/4</a:t>
            </a:r>
            <a:r>
              <a:rPr lang="el-GR" dirty="0"/>
              <a:t>)</a:t>
            </a:r>
          </a:p>
        </p:txBody>
      </p:sp>
    </p:spTree>
    <p:extLst>
      <p:ext uri="{BB962C8B-B14F-4D97-AF65-F5344CB8AC3E}">
        <p14:creationId xmlns:p14="http://schemas.microsoft.com/office/powerpoint/2010/main" val="695559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9" descr="Χειρόγραφοι κανόνες"/>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4427984" y="1577589"/>
            <a:ext cx="4258816" cy="4227675"/>
          </a:xfrm>
          <a:prstGeom prst="rect">
            <a:avLst/>
          </a:prstGeom>
        </p:spPr>
      </p:pic>
      <p:sp>
        <p:nvSpPr>
          <p:cNvPr id="10" name="Θέση κειμένου 9"/>
          <p:cNvSpPr>
            <a:spLocks noGrp="1"/>
          </p:cNvSpPr>
          <p:nvPr>
            <p:ph type="body" sz="half" idx="2"/>
          </p:nvPr>
        </p:nvSpPr>
        <p:spPr>
          <a:xfrm>
            <a:off x="457200" y="1556792"/>
            <a:ext cx="3610744" cy="4608512"/>
          </a:xfrm>
        </p:spPr>
        <p:txBody>
          <a:bodyPr>
            <a:normAutofit/>
          </a:bodyPr>
          <a:lstStyle/>
          <a:p>
            <a:pPr marL="342900" indent="-342900">
              <a:buFont typeface="Arial" panose="020B0604020202020204" pitchFamily="34" charset="0"/>
              <a:buChar char="•"/>
            </a:pPr>
            <a:r>
              <a:rPr lang="el-GR" sz="2600" b="1" dirty="0" smtClean="0"/>
              <a:t>Κανόνας </a:t>
            </a:r>
            <a:r>
              <a:rPr lang="el-GR" sz="2600" b="1" dirty="0"/>
              <a:t>νούμερο </a:t>
            </a:r>
            <a:r>
              <a:rPr lang="el-GR" sz="2600" b="1" dirty="0" smtClean="0"/>
              <a:t>1</a:t>
            </a:r>
            <a:r>
              <a:rPr lang="el-GR" sz="2600" b="1" dirty="0"/>
              <a:t>0</a:t>
            </a:r>
            <a:r>
              <a:rPr lang="el-GR" sz="2600" b="1" dirty="0" smtClean="0"/>
              <a:t>: </a:t>
            </a:r>
            <a:r>
              <a:rPr lang="el-GR" sz="2600" dirty="0"/>
              <a:t>Το ελάφι να προσέχει στον δρόμο</a:t>
            </a:r>
            <a:r>
              <a:rPr lang="el-GR" sz="2600" dirty="0" smtClean="0"/>
              <a:t>!</a:t>
            </a:r>
            <a:endParaRPr lang="en-US" sz="2600" dirty="0" smtClean="0"/>
          </a:p>
          <a:p>
            <a:pPr marL="342900" indent="-342900">
              <a:buFont typeface="Arial" panose="020B0604020202020204" pitchFamily="34" charset="0"/>
              <a:buChar char="•"/>
            </a:pPr>
            <a:r>
              <a:rPr lang="el-GR" sz="2600" b="1" dirty="0" smtClean="0"/>
              <a:t>Κανόνας </a:t>
            </a:r>
            <a:r>
              <a:rPr lang="el-GR" sz="2600" b="1" dirty="0"/>
              <a:t>νούμερο </a:t>
            </a:r>
            <a:r>
              <a:rPr lang="el-GR" sz="2600" b="1" dirty="0" smtClean="0"/>
              <a:t>11: </a:t>
            </a:r>
            <a:r>
              <a:rPr lang="el-GR" sz="2600" dirty="0"/>
              <a:t>Ο </a:t>
            </a:r>
            <a:r>
              <a:rPr lang="el-GR" sz="2600" dirty="0" err="1"/>
              <a:t>Μαρσέλ</a:t>
            </a:r>
            <a:r>
              <a:rPr lang="el-GR" sz="2600" dirty="0"/>
              <a:t> να πιάνει μήλα</a:t>
            </a:r>
            <a:r>
              <a:rPr lang="el-GR" sz="2600" dirty="0" smtClean="0"/>
              <a:t>!</a:t>
            </a:r>
            <a:endParaRPr lang="el-GR" sz="2600" dirty="0"/>
          </a:p>
          <a:p>
            <a:endParaRPr lang="el-GR" sz="2600" dirty="0" smtClean="0"/>
          </a:p>
          <a:p>
            <a:endParaRPr lang="el-GR" sz="2600" dirty="0"/>
          </a:p>
        </p:txBody>
      </p:sp>
      <p:sp>
        <p:nvSpPr>
          <p:cNvPr id="9" name="Τίτλος 8"/>
          <p:cNvSpPr>
            <a:spLocks noGrp="1"/>
          </p:cNvSpPr>
          <p:nvPr>
            <p:ph type="title"/>
          </p:nvPr>
        </p:nvSpPr>
        <p:spPr/>
        <p:txBody>
          <a:bodyPr>
            <a:normAutofit fontScale="90000"/>
          </a:bodyPr>
          <a:lstStyle/>
          <a:p>
            <a:r>
              <a:rPr lang="el-GR" dirty="0"/>
              <a:t>Οι δικοί μας χειρόγραφοι κανόνες </a:t>
            </a:r>
            <a:r>
              <a:rPr lang="el-GR" dirty="0" smtClean="0"/>
              <a:t>(4/4</a:t>
            </a:r>
            <a:r>
              <a:rPr lang="el-GR" dirty="0"/>
              <a:t>)</a:t>
            </a:r>
          </a:p>
        </p:txBody>
      </p:sp>
    </p:spTree>
    <p:extLst>
      <p:ext uri="{BB962C8B-B14F-4D97-AF65-F5344CB8AC3E}">
        <p14:creationId xmlns:p14="http://schemas.microsoft.com/office/powerpoint/2010/main" val="1311638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457200" y="1556792"/>
            <a:ext cx="3178696" cy="4608512"/>
          </a:xfrm>
        </p:spPr>
        <p:txBody>
          <a:bodyPr>
            <a:normAutofit/>
          </a:bodyPr>
          <a:lstStyle/>
          <a:p>
            <a:r>
              <a:rPr lang="el-GR" sz="2600" dirty="0"/>
              <a:t>Οι κανόνες των παιδιών κρεμασμένοι από τα κέρατα του </a:t>
            </a:r>
            <a:r>
              <a:rPr lang="el-GR" sz="2600" dirty="0" err="1"/>
              <a:t>Μαρσέλ</a:t>
            </a:r>
            <a:r>
              <a:rPr lang="el-GR" sz="2600" dirty="0" smtClean="0"/>
              <a:t>!</a:t>
            </a:r>
            <a:endParaRPr lang="en-US" sz="2600" dirty="0" smtClean="0"/>
          </a:p>
          <a:p>
            <a:r>
              <a:rPr lang="el-GR" sz="2600" dirty="0" smtClean="0"/>
              <a:t>Το </a:t>
            </a:r>
            <a:r>
              <a:rPr lang="el-GR" sz="2600" dirty="0"/>
              <a:t>ελάφι γεμάτο από τους χειρόγραφους κανόνες και τις ζωγραφιές των παιδιών!</a:t>
            </a:r>
          </a:p>
          <a:p>
            <a:endParaRPr lang="el-GR" sz="2600" dirty="0"/>
          </a:p>
        </p:txBody>
      </p:sp>
      <p:sp>
        <p:nvSpPr>
          <p:cNvPr id="4" name="Τίτλος 3"/>
          <p:cNvSpPr>
            <a:spLocks noGrp="1"/>
          </p:cNvSpPr>
          <p:nvPr>
            <p:ph type="title"/>
          </p:nvPr>
        </p:nvSpPr>
        <p:spPr/>
        <p:txBody>
          <a:bodyPr/>
          <a:lstStyle/>
          <a:p>
            <a:r>
              <a:rPr lang="el-GR" dirty="0" smtClean="0"/>
              <a:t>Το τελικό αποτέλεσμα</a:t>
            </a:r>
            <a:endParaRPr lang="el-GR" dirty="0"/>
          </a:p>
        </p:txBody>
      </p:sp>
      <p:pic>
        <p:nvPicPr>
          <p:cNvPr id="5" name="Picture Placeholder 6" descr="Ο Μάρσαλ με τους κανόνε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9413" y="1556792"/>
            <a:ext cx="4718693" cy="4608512"/>
          </a:xfrm>
        </p:spPr>
      </p:pic>
    </p:spTree>
    <p:extLst>
      <p:ext uri="{BB962C8B-B14F-4D97-AF65-F5344CB8AC3E}">
        <p14:creationId xmlns:p14="http://schemas.microsoft.com/office/powerpoint/2010/main" val="222915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a:t>
            </a:r>
          </a:p>
          <a:p>
            <a:pPr marL="0" indent="0">
              <a:spcBef>
                <a:spcPts val="0"/>
              </a:spcBef>
              <a:buNone/>
            </a:pPr>
            <a:r>
              <a:rPr lang="el-GR" sz="2400" dirty="0" smtClean="0"/>
              <a:t>Μαρία-Πηγή </a:t>
            </a:r>
            <a:r>
              <a:rPr lang="el-GR" sz="2400" dirty="0" err="1" smtClean="0"/>
              <a:t>Ευταξιοπούλου</a:t>
            </a:r>
            <a:r>
              <a:rPr lang="el-GR" sz="2400" dirty="0" smtClean="0"/>
              <a:t>.</a:t>
            </a:r>
          </a:p>
          <a:p>
            <a:pPr marL="0" indent="0">
              <a:spcBef>
                <a:spcPts val="1200"/>
              </a:spcBef>
              <a:buNone/>
            </a:pPr>
            <a:r>
              <a:rPr lang="el-GR" altLang="en-US" sz="2400" b="1" dirty="0" smtClean="0"/>
              <a:t>Βιβλίο</a:t>
            </a:r>
            <a:r>
              <a:rPr lang="el-GR" altLang="en-US" sz="2400" dirty="0" smtClean="0"/>
              <a:t>: </a:t>
            </a:r>
            <a:r>
              <a:rPr lang="el-GR" sz="2400" dirty="0" err="1"/>
              <a:t>Jeffers</a:t>
            </a:r>
            <a:r>
              <a:rPr lang="el-GR" sz="2400" dirty="0"/>
              <a:t>, </a:t>
            </a:r>
            <a:r>
              <a:rPr lang="el-GR" sz="2400" dirty="0" err="1"/>
              <a:t>Oliver</a:t>
            </a:r>
            <a:r>
              <a:rPr lang="el-GR" sz="2400" dirty="0"/>
              <a:t>. </a:t>
            </a:r>
            <a:r>
              <a:rPr lang="el-GR" sz="2400" b="1" dirty="0"/>
              <a:t>Αυτό το ελάφι είναι δικό μου</a:t>
            </a:r>
            <a:r>
              <a:rPr lang="el-GR" sz="2400" dirty="0"/>
              <a:t> / </a:t>
            </a:r>
            <a:r>
              <a:rPr lang="el-GR" sz="2400" dirty="0" err="1"/>
              <a:t>Oliver</a:t>
            </a:r>
            <a:r>
              <a:rPr lang="el-GR" sz="2400" dirty="0"/>
              <a:t> </a:t>
            </a:r>
            <a:r>
              <a:rPr lang="el-GR" sz="2400" dirty="0" err="1"/>
              <a:t>Jeffers</a:t>
            </a:r>
            <a:r>
              <a:rPr lang="el-GR" sz="2400" dirty="0"/>
              <a:t> · μετάφραση Φίλιππος Μανδηλαράς. - 1η </a:t>
            </a:r>
            <a:r>
              <a:rPr lang="el-GR" sz="2400" dirty="0" err="1"/>
              <a:t>έκδ</a:t>
            </a:r>
            <a:r>
              <a:rPr lang="el-GR" sz="2400" dirty="0"/>
              <a:t>. - </a:t>
            </a:r>
            <a:r>
              <a:rPr lang="el-GR" sz="2400" dirty="0" smtClean="0"/>
              <a:t>Αθήνα: </a:t>
            </a:r>
            <a:r>
              <a:rPr lang="el-GR" sz="2400" dirty="0"/>
              <a:t>Ίκαρος, 2013.</a:t>
            </a:r>
            <a:endParaRPr lang="en-GB" sz="2400" dirty="0"/>
          </a:p>
        </p:txBody>
      </p:sp>
      <p:pic>
        <p:nvPicPr>
          <p:cNvPr id="10" name="Picture 4" descr="Εξώφυλλο του βιβλίου: Αυτό το ελάφι είναι δικό μου."/>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004048" y="1604084"/>
            <a:ext cx="3456384" cy="43550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99992" y="562524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833808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a:t>Μαρία-Πηγή </a:t>
            </a:r>
            <a:r>
              <a:rPr lang="el-GR" sz="2000" dirty="0" err="1" smtClean="0"/>
              <a:t>Ευταξιοπούλου</a:t>
            </a:r>
            <a:r>
              <a:rPr lang="el-GR" sz="2000" smtClean="0"/>
              <a:t>,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a:t>
            </a:r>
            <a:r>
              <a:rPr lang="el-GR" sz="2000" dirty="0"/>
              <a:t>Μορφή Γραπτού </a:t>
            </a:r>
            <a:r>
              <a:rPr lang="el-GR" sz="2000" dirty="0" smtClean="0"/>
              <a:t>Κειμένου</a:t>
            </a:r>
            <a:r>
              <a:rPr lang="el-GR" sz="2000" dirty="0"/>
              <a:t>. Αυτό το ελάφι είναι δικό μου». 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1641845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p>
          <a:p>
            <a:pPr marL="0" indent="0">
              <a:buNone/>
            </a:pPr>
            <a:r>
              <a:rPr lang="el-GR" sz="2000" dirty="0"/>
              <a:t>Εικόνα 1, 2, 3, 4, 5, 6, 7, 8, 9: Εξώφυλλο και ενδεικτικές σελίδες του </a:t>
            </a:r>
            <a:r>
              <a:rPr lang="el-GR" sz="2000" dirty="0" smtClean="0"/>
              <a:t>βιβλίου «</a:t>
            </a:r>
            <a:r>
              <a:rPr lang="el-GR" sz="2000" dirty="0" smtClean="0">
                <a:hlinkClick r:id="rId3"/>
              </a:rPr>
              <a:t>Αυτό </a:t>
            </a:r>
            <a:r>
              <a:rPr lang="el-GR" sz="2000" dirty="0">
                <a:hlinkClick r:id="rId3"/>
              </a:rPr>
              <a:t>το ελάφι είναι δικό </a:t>
            </a:r>
            <a:r>
              <a:rPr lang="el-GR" sz="2000" dirty="0" smtClean="0">
                <a:hlinkClick r:id="rId3"/>
              </a:rPr>
              <a:t>μου</a:t>
            </a:r>
            <a:r>
              <a:rPr lang="el-GR" sz="2000" dirty="0" smtClean="0"/>
              <a:t>» </a:t>
            </a:r>
            <a:r>
              <a:rPr lang="el-GR" sz="2000" dirty="0"/>
              <a:t>/ </a:t>
            </a:r>
            <a:r>
              <a:rPr lang="el-GR" sz="2000" dirty="0" err="1"/>
              <a:t>Oliver</a:t>
            </a:r>
            <a:r>
              <a:rPr lang="el-GR" sz="2000" dirty="0"/>
              <a:t> </a:t>
            </a:r>
            <a:r>
              <a:rPr lang="el-GR" sz="2000" dirty="0" err="1"/>
              <a:t>Jeffers</a:t>
            </a:r>
            <a:r>
              <a:rPr lang="el-GR" sz="2000" dirty="0"/>
              <a:t> · μετάφραση Φίλιππος </a:t>
            </a:r>
            <a:r>
              <a:rPr lang="el-GR" sz="2000" dirty="0" err="1"/>
              <a:t>Μανδηλαράς</a:t>
            </a:r>
            <a:r>
              <a:rPr lang="el-GR" sz="2000" dirty="0"/>
              <a:t>. - 1η </a:t>
            </a:r>
            <a:r>
              <a:rPr lang="el-GR" sz="2000" dirty="0" err="1"/>
              <a:t>έκδ</a:t>
            </a:r>
            <a:r>
              <a:rPr lang="el-GR" sz="2000" dirty="0"/>
              <a:t>. - Αθήνα: Ίκαρος, </a:t>
            </a:r>
            <a:r>
              <a:rPr lang="el-GR" sz="2000" dirty="0" smtClean="0"/>
              <a:t>2013</a:t>
            </a:r>
            <a:r>
              <a:rPr lang="el-GR" altLang="en-US" sz="2000" dirty="0" smtClean="0"/>
              <a:t>. </a:t>
            </a:r>
            <a:r>
              <a:rPr lang="en-GB" altLang="en-US" sz="2000" dirty="0" err="1" smtClean="0"/>
              <a:t>Biblionet</a:t>
            </a:r>
            <a:r>
              <a:rPr lang="en-GB" altLang="en-US" sz="2000" dirty="0" smtClean="0"/>
              <a:t>.</a:t>
            </a:r>
            <a:r>
              <a:rPr lang="el-GR" altLang="en-US" sz="2000" dirty="0" smtClean="0"/>
              <a:t> </a:t>
            </a:r>
          </a:p>
          <a:p>
            <a:pPr marL="0" indent="0">
              <a:buNone/>
            </a:pP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Λίγα λόγια για </a:t>
            </a:r>
            <a:r>
              <a:rPr lang="el-GR" dirty="0" smtClean="0"/>
              <a:t>τη </a:t>
            </a:r>
            <a:r>
              <a:rPr lang="el-GR" dirty="0"/>
              <a:t>δραστηριότητα</a:t>
            </a:r>
          </a:p>
        </p:txBody>
      </p:sp>
      <p:sp>
        <p:nvSpPr>
          <p:cNvPr id="5" name="Θέση περιεχομένου 4"/>
          <p:cNvSpPr>
            <a:spLocks noGrp="1"/>
          </p:cNvSpPr>
          <p:nvPr>
            <p:ph idx="1"/>
          </p:nvPr>
        </p:nvSpPr>
        <p:spPr/>
        <p:txBody>
          <a:bodyPr>
            <a:noAutofit/>
          </a:bodyPr>
          <a:lstStyle/>
          <a:p>
            <a:pPr marL="0" indent="0">
              <a:spcBef>
                <a:spcPts val="600"/>
              </a:spcBef>
              <a:buNone/>
            </a:pPr>
            <a:r>
              <a:rPr lang="el-GR" dirty="0"/>
              <a:t>Διαβάζουμε στα παιδιά το βιβλίο του </a:t>
            </a:r>
            <a:r>
              <a:rPr lang="el-GR" dirty="0" err="1"/>
              <a:t>Oliver</a:t>
            </a:r>
            <a:r>
              <a:rPr lang="el-GR" dirty="0"/>
              <a:t> </a:t>
            </a:r>
            <a:r>
              <a:rPr lang="el-GR" dirty="0" err="1"/>
              <a:t>Jeffers</a:t>
            </a:r>
            <a:r>
              <a:rPr lang="el-GR" dirty="0"/>
              <a:t> «Αυτό το ελάφι είναι δικό μου», στο οποίο παρατηρούμε τυπωμένα και χειρόγραφα γράμματα. Ο μικρός πρωταγωνιστής του βιβλίου, ο Γουίλι, βάζει κανόνες στο ελάφι που βρίσκει και το ονομάζει </a:t>
            </a:r>
            <a:r>
              <a:rPr lang="el-GR" dirty="0" err="1"/>
              <a:t>Μαρσέλ</a:t>
            </a:r>
            <a:r>
              <a:rPr lang="el-GR" dirty="0"/>
              <a:t>. Όλοι οι κανόνες του βιβλίου, είναι γραμμένοι χειρόγραφα. </a:t>
            </a:r>
          </a:p>
          <a:p>
            <a:pPr marL="0" indent="0">
              <a:spcBef>
                <a:spcPts val="600"/>
              </a:spcBef>
              <a:buNone/>
            </a:pPr>
            <a:endParaRPr lang="el-GR" dirty="0"/>
          </a:p>
          <a:p>
            <a:pPr>
              <a:spcBef>
                <a:spcPts val="600"/>
              </a:spcBef>
            </a:pPr>
            <a:endParaRPr lang="el-GR" dirty="0"/>
          </a:p>
        </p:txBody>
      </p:sp>
    </p:spTree>
    <p:extLst>
      <p:ext uri="{BB962C8B-B14F-4D97-AF65-F5344CB8AC3E}">
        <p14:creationId xmlns:p14="http://schemas.microsoft.com/office/powerpoint/2010/main" val="1881267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Σελίδες του βιβλίου με τους χειρόγραφους κανόνες</a:t>
            </a:r>
            <a:endParaRPr lang="en-GB" dirty="0"/>
          </a:p>
        </p:txBody>
      </p:sp>
      <p:pic>
        <p:nvPicPr>
          <p:cNvPr id="13" name="Content Placeholder 5" descr="Σελίδα του βιβλίου."/>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4648200" y="2500954"/>
            <a:ext cx="4038600" cy="2724454"/>
          </a:xfrm>
          <a:prstGeom prst="rect">
            <a:avLst/>
          </a:prstGeom>
          <a:noFill/>
          <a:ln w="9525">
            <a:noFill/>
            <a:miter lim="800000"/>
            <a:headEnd/>
            <a:tailEnd/>
          </a:ln>
        </p:spPr>
      </p:pic>
      <p:pic>
        <p:nvPicPr>
          <p:cNvPr id="14" name="Content Placeholder 6" descr="Σελίδα του βιβλίου."/>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a:stretch/>
        </p:blipFill>
        <p:spPr bwMode="auto">
          <a:xfrm>
            <a:off x="457200" y="2503315"/>
            <a:ext cx="4038600" cy="2719732"/>
          </a:xfrm>
          <a:prstGeom prst="rect">
            <a:avLst/>
          </a:prstGeom>
          <a:noFill/>
          <a:ln w="9525">
            <a:noFill/>
            <a:miter lim="800000"/>
            <a:headEnd/>
            <a:tailEnd/>
          </a:ln>
        </p:spPr>
      </p:pic>
      <p:sp>
        <p:nvSpPr>
          <p:cNvPr id="5" name="TextBox 4"/>
          <p:cNvSpPr txBox="1"/>
          <p:nvPr/>
        </p:nvSpPr>
        <p:spPr>
          <a:xfrm>
            <a:off x="251520" y="5267076"/>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
        <p:nvSpPr>
          <p:cNvPr id="6" name="TextBox 5"/>
          <p:cNvSpPr txBox="1"/>
          <p:nvPr/>
        </p:nvSpPr>
        <p:spPr>
          <a:xfrm>
            <a:off x="8244408" y="5267076"/>
            <a:ext cx="472173" cy="360040"/>
          </a:xfrm>
          <a:prstGeom prst="rect">
            <a:avLst/>
          </a:prstGeom>
        </p:spPr>
        <p:txBody>
          <a:bodyPr vert="horz" wrap="square" lIns="91440" tIns="45720" rIns="91440" bIns="45720" rtlCol="0" anchor="ctr">
            <a:noAutofit/>
          </a:bodyPr>
          <a:lstStyle/>
          <a:p>
            <a:pPr algn="r"/>
            <a:r>
              <a:rPr lang="el-GR" b="1" dirty="0" smtClean="0">
                <a:latin typeface="+mj-lt"/>
              </a:rPr>
              <a:t>[3]</a:t>
            </a:r>
          </a:p>
        </p:txBody>
      </p:sp>
    </p:spTree>
    <p:custDataLst>
      <p:tags r:id="rId1"/>
    </p:custDataLst>
    <p:extLst>
      <p:ext uri="{BB962C8B-B14F-4D97-AF65-F5344CB8AC3E}">
        <p14:creationId xmlns:p14="http://schemas.microsoft.com/office/powerpoint/2010/main" val="2634278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Κατά τη διάρκεια της ανάγνωσης (1/2)</a:t>
            </a:r>
            <a:endParaRPr lang="en-GB" dirty="0"/>
          </a:p>
        </p:txBody>
      </p:sp>
      <p:sp>
        <p:nvSpPr>
          <p:cNvPr id="3" name="Θέση περιεχομένου 2"/>
          <p:cNvSpPr>
            <a:spLocks noGrp="1"/>
          </p:cNvSpPr>
          <p:nvPr>
            <p:ph sz="half" idx="1"/>
          </p:nvPr>
        </p:nvSpPr>
        <p:spPr/>
        <p:txBody>
          <a:bodyPr/>
          <a:lstStyle/>
          <a:p>
            <a:pPr marL="0" indent="0">
              <a:buNone/>
            </a:pPr>
            <a:r>
              <a:rPr lang="el-GR" dirty="0"/>
              <a:t>Μετά από τις πρώτες σελίδες, κάποια παιδιά είχαν συνειδητοποιήσει την ιδιαιτερότητα του βιβλίου και προέβλεπαν πριν την ανάγνωση της σελίδας την ύπαρξη κανόνα σε αυτήν</a:t>
            </a:r>
            <a:r>
              <a:rPr lang="el-GR" dirty="0" smtClean="0"/>
              <a:t>.</a:t>
            </a:r>
            <a:endParaRPr lang="en-GB" dirty="0"/>
          </a:p>
        </p:txBody>
      </p:sp>
      <p:pic>
        <p:nvPicPr>
          <p:cNvPr id="5" name="Θέση περιεχομένου 4" descr="Η νηπιαγωγός διαβάζει το βιβλίο."/>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752" y="1772816"/>
            <a:ext cx="4038600" cy="3571016"/>
          </a:xfrm>
          <a:prstGeom prst="rect">
            <a:avLst/>
          </a:prstGeom>
        </p:spPr>
      </p:pic>
    </p:spTree>
    <p:extLst>
      <p:ext uri="{BB962C8B-B14F-4D97-AF65-F5344CB8AC3E}">
        <p14:creationId xmlns:p14="http://schemas.microsoft.com/office/powerpoint/2010/main" val="4157132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Κατά τη διάρκεια της </a:t>
            </a:r>
            <a:r>
              <a:rPr lang="el-GR" dirty="0" smtClean="0"/>
              <a:t>ανάγνωσης (2/2)</a:t>
            </a:r>
            <a:endParaRPr lang="el-GR" dirty="0"/>
          </a:p>
        </p:txBody>
      </p:sp>
      <p:sp>
        <p:nvSpPr>
          <p:cNvPr id="4" name="Θέση περιεχομένου 3"/>
          <p:cNvSpPr>
            <a:spLocks noGrp="1"/>
          </p:cNvSpPr>
          <p:nvPr>
            <p:ph sz="half" idx="2"/>
          </p:nvPr>
        </p:nvSpPr>
        <p:spPr/>
        <p:txBody>
          <a:bodyPr>
            <a:noAutofit/>
          </a:bodyPr>
          <a:lstStyle/>
          <a:p>
            <a:pPr>
              <a:spcBef>
                <a:spcPts val="500"/>
              </a:spcBef>
              <a:buFont typeface="Calibri" panose="020F0502020204030204" pitchFamily="34" charset="0"/>
              <a:buChar char="‐"/>
            </a:pPr>
            <a:r>
              <a:rPr lang="el-GR" sz="2600" dirty="0"/>
              <a:t>Εδώ είναι ο κανόνας για </a:t>
            </a:r>
            <a:r>
              <a:rPr lang="el-GR" sz="2600" dirty="0" smtClean="0"/>
              <a:t>τη </a:t>
            </a:r>
            <a:r>
              <a:rPr lang="el-GR" sz="2600" dirty="0"/>
              <a:t>μουσική!</a:t>
            </a:r>
          </a:p>
          <a:p>
            <a:pPr>
              <a:spcBef>
                <a:spcPts val="500"/>
              </a:spcBef>
              <a:buFont typeface="Calibri" panose="020F0502020204030204" pitchFamily="34" charset="0"/>
              <a:buChar char="‐"/>
            </a:pPr>
            <a:r>
              <a:rPr lang="el-GR" sz="2600" dirty="0"/>
              <a:t>Α, ναι; Γιατί το λες αυτό;</a:t>
            </a:r>
          </a:p>
          <a:p>
            <a:pPr>
              <a:spcBef>
                <a:spcPts val="500"/>
              </a:spcBef>
              <a:buFont typeface="Calibri" panose="020F0502020204030204" pitchFamily="34" charset="0"/>
              <a:buChar char="‐"/>
            </a:pPr>
            <a:r>
              <a:rPr lang="el-GR" sz="2600" dirty="0"/>
              <a:t>Γιατί έχει νότες! Και τα γράμματα έχουν και το νούμερο 4 μέσα… Άρα, είναι ο κανόνας νούμερο 4!</a:t>
            </a:r>
          </a:p>
          <a:p>
            <a:pPr>
              <a:spcBef>
                <a:spcPts val="500"/>
              </a:spcBef>
              <a:buFont typeface="Calibri" panose="020F0502020204030204" pitchFamily="34" charset="0"/>
              <a:buChar char="‐"/>
            </a:pPr>
            <a:r>
              <a:rPr lang="el-GR" sz="2600" dirty="0"/>
              <a:t>Πολύ σωστά! Είναι ο κανόνας νούμερο 4, παιδιά</a:t>
            </a:r>
            <a:r>
              <a:rPr lang="el-GR" sz="2600" dirty="0" smtClean="0"/>
              <a:t>.</a:t>
            </a:r>
            <a:endParaRPr lang="el-GR" sz="2600" dirty="0"/>
          </a:p>
        </p:txBody>
      </p:sp>
      <p:pic>
        <p:nvPicPr>
          <p:cNvPr id="5" name="Content Placeholder 6" descr="Σελίδα του βιβλίου."/>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a:stretch/>
        </p:blipFill>
        <p:spPr bwMode="auto">
          <a:xfrm>
            <a:off x="457200" y="1600200"/>
            <a:ext cx="3826768" cy="4288568"/>
          </a:xfrm>
          <a:prstGeom prst="rect">
            <a:avLst/>
          </a:prstGeom>
          <a:noFill/>
          <a:ln w="9525">
            <a:noFill/>
            <a:miter lim="800000"/>
            <a:headEnd/>
            <a:tailEnd/>
          </a:ln>
        </p:spPr>
      </p:pic>
      <p:sp>
        <p:nvSpPr>
          <p:cNvPr id="6" name="TextBox 5"/>
          <p:cNvSpPr txBox="1"/>
          <p:nvPr/>
        </p:nvSpPr>
        <p:spPr>
          <a:xfrm>
            <a:off x="467544" y="5949280"/>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Tree>
    <p:custDataLst>
      <p:tags r:id="rId1"/>
    </p:custDataLst>
    <p:extLst>
      <p:ext uri="{BB962C8B-B14F-4D97-AF65-F5344CB8AC3E}">
        <p14:creationId xmlns:p14="http://schemas.microsoft.com/office/powerpoint/2010/main" val="3301262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Προβολή εικόνων</a:t>
            </a:r>
            <a:endParaRPr lang="en-GB" dirty="0"/>
          </a:p>
        </p:txBody>
      </p:sp>
      <p:sp>
        <p:nvSpPr>
          <p:cNvPr id="3" name="Θέση περιεχομένου 2"/>
          <p:cNvSpPr>
            <a:spLocks noGrp="1"/>
          </p:cNvSpPr>
          <p:nvPr>
            <p:ph sz="half" idx="1"/>
          </p:nvPr>
        </p:nvSpPr>
        <p:spPr>
          <a:xfrm>
            <a:off x="457200" y="1600201"/>
            <a:ext cx="4038600" cy="2764904"/>
          </a:xfrm>
        </p:spPr>
        <p:txBody>
          <a:bodyPr>
            <a:noAutofit/>
          </a:bodyPr>
          <a:lstStyle/>
          <a:p>
            <a:pPr marL="0" indent="0">
              <a:buNone/>
            </a:pPr>
            <a:r>
              <a:rPr lang="el-GR" dirty="0"/>
              <a:t>Έδειξα στον </a:t>
            </a:r>
            <a:r>
              <a:rPr lang="el-GR" dirty="0" err="1"/>
              <a:t>προτζέκτορα</a:t>
            </a:r>
            <a:r>
              <a:rPr lang="el-GR" dirty="0"/>
              <a:t> της </a:t>
            </a:r>
            <a:r>
              <a:rPr lang="el-GR" dirty="0" smtClean="0"/>
              <a:t>τάξης </a:t>
            </a:r>
            <a:r>
              <a:rPr lang="el-GR" dirty="0"/>
              <a:t>τις σελίδες του βιβλίου, στις οποίες αποτυπώνονται οι χειρόγραφοι κανόνες του Γουίλι. </a:t>
            </a:r>
            <a:endParaRPr lang="en-GB" dirty="0"/>
          </a:p>
        </p:txBody>
      </p:sp>
      <p:pic>
        <p:nvPicPr>
          <p:cNvPr id="6" name="Content Placeholder 5" descr="Απόσπασμα του βιβλίου."/>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4648200" y="1772816"/>
            <a:ext cx="4038600" cy="2376264"/>
          </a:xfrm>
          <a:prstGeom prst="rect">
            <a:avLst/>
          </a:prstGeom>
          <a:solidFill>
            <a:schemeClr val="bg1"/>
          </a:solidFill>
          <a:ln w="12700" algn="ctr">
            <a:noFill/>
            <a:miter lim="800000"/>
            <a:headEnd/>
            <a:tailEnd/>
          </a:ln>
        </p:spPr>
      </p:pic>
      <p:pic>
        <p:nvPicPr>
          <p:cNvPr id="5" name="Picture 3" descr="Απόσπασμα του βιβλίου."/>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467544" y="4653136"/>
            <a:ext cx="8255404" cy="988345"/>
          </a:xfrm>
          <a:prstGeom prst="rect">
            <a:avLst/>
          </a:prstGeom>
          <a:solidFill>
            <a:schemeClr val="accent2"/>
          </a:solidFill>
          <a:ln w="19050" algn="ctr">
            <a:noFill/>
            <a:miter lim="800000"/>
            <a:headEnd/>
            <a:tailEnd/>
          </a:ln>
        </p:spPr>
      </p:pic>
      <p:sp>
        <p:nvSpPr>
          <p:cNvPr id="7" name="TextBox 6"/>
          <p:cNvSpPr txBox="1"/>
          <p:nvPr/>
        </p:nvSpPr>
        <p:spPr>
          <a:xfrm>
            <a:off x="8250775" y="4149080"/>
            <a:ext cx="472173" cy="360040"/>
          </a:xfrm>
          <a:prstGeom prst="rect">
            <a:avLst/>
          </a:prstGeom>
        </p:spPr>
        <p:txBody>
          <a:bodyPr vert="horz" wrap="square" lIns="91440" tIns="45720" rIns="91440" bIns="45720" rtlCol="0" anchor="ctr">
            <a:noAutofit/>
          </a:bodyPr>
          <a:lstStyle/>
          <a:p>
            <a:r>
              <a:rPr lang="el-GR" b="1" dirty="0" smtClean="0">
                <a:latin typeface="+mj-lt"/>
              </a:rPr>
              <a:t>[5]</a:t>
            </a:r>
          </a:p>
        </p:txBody>
      </p:sp>
      <p:sp>
        <p:nvSpPr>
          <p:cNvPr id="8" name="TextBox 7"/>
          <p:cNvSpPr txBox="1"/>
          <p:nvPr/>
        </p:nvSpPr>
        <p:spPr>
          <a:xfrm>
            <a:off x="8014688" y="5641481"/>
            <a:ext cx="472173" cy="360040"/>
          </a:xfrm>
          <a:prstGeom prst="rect">
            <a:avLst/>
          </a:prstGeom>
        </p:spPr>
        <p:txBody>
          <a:bodyPr vert="horz" wrap="square" lIns="91440" tIns="45720" rIns="91440" bIns="45720" rtlCol="0" anchor="ctr">
            <a:noAutofit/>
          </a:bodyPr>
          <a:lstStyle/>
          <a:p>
            <a:r>
              <a:rPr lang="el-GR" b="1" dirty="0" smtClean="0">
                <a:latin typeface="+mj-lt"/>
              </a:rPr>
              <a:t>[6]</a:t>
            </a:r>
          </a:p>
        </p:txBody>
      </p:sp>
    </p:spTree>
    <p:custDataLst>
      <p:tags r:id="rId1"/>
    </p:custDataLst>
    <p:extLst>
      <p:ext uri="{BB962C8B-B14F-4D97-AF65-F5344CB8AC3E}">
        <p14:creationId xmlns:p14="http://schemas.microsoft.com/office/powerpoint/2010/main" val="860273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Παρατήρηση και σχολιασμός εικόνων (1/4)</a:t>
            </a:r>
            <a:endParaRPr lang="en-GB" dirty="0"/>
          </a:p>
        </p:txBody>
      </p:sp>
      <p:sp>
        <p:nvSpPr>
          <p:cNvPr id="3" name="Θέση περιεχομένου 2"/>
          <p:cNvSpPr>
            <a:spLocks noGrp="1"/>
          </p:cNvSpPr>
          <p:nvPr>
            <p:ph sz="half" idx="1"/>
          </p:nvPr>
        </p:nvSpPr>
        <p:spPr>
          <a:xfrm>
            <a:off x="457200" y="1600200"/>
            <a:ext cx="3682752" cy="4525963"/>
          </a:xfrm>
        </p:spPr>
        <p:txBody>
          <a:bodyPr>
            <a:noAutofit/>
          </a:bodyPr>
          <a:lstStyle/>
          <a:p>
            <a:pPr marL="0" indent="0">
              <a:buNone/>
            </a:pPr>
            <a:r>
              <a:rPr lang="el-GR" dirty="0" smtClean="0"/>
              <a:t>Σε </a:t>
            </a:r>
            <a:r>
              <a:rPr lang="el-GR" dirty="0"/>
              <a:t>αυτές τις σελίδες, παρατηρούμε 2 γραμματοσειρές: </a:t>
            </a:r>
            <a:endParaRPr lang="en-US" dirty="0" smtClean="0"/>
          </a:p>
          <a:p>
            <a:r>
              <a:rPr lang="el-GR" dirty="0" smtClean="0"/>
              <a:t>οι </a:t>
            </a:r>
            <a:r>
              <a:rPr lang="el-GR" dirty="0"/>
              <a:t>κανόνες του Γουίλι σε χειρόγραφη </a:t>
            </a:r>
            <a:r>
              <a:rPr lang="el-GR" dirty="0" smtClean="0"/>
              <a:t>γραμματοσειρά</a:t>
            </a:r>
            <a:r>
              <a:rPr lang="el-GR" dirty="0"/>
              <a:t>,</a:t>
            </a:r>
            <a:r>
              <a:rPr lang="el-GR" dirty="0" smtClean="0"/>
              <a:t> </a:t>
            </a:r>
            <a:endParaRPr lang="en-US" dirty="0" smtClean="0"/>
          </a:p>
          <a:p>
            <a:r>
              <a:rPr lang="el-GR" dirty="0" smtClean="0"/>
              <a:t>το </a:t>
            </a:r>
            <a:r>
              <a:rPr lang="el-GR" dirty="0"/>
              <a:t>υπόλοιπο κείμενο σε κανονική γραμματοσειρά. </a:t>
            </a:r>
          </a:p>
          <a:p>
            <a:endParaRPr lang="en-GB" dirty="0"/>
          </a:p>
        </p:txBody>
      </p:sp>
      <p:pic>
        <p:nvPicPr>
          <p:cNvPr id="8" name="Picture 4" descr="Απόσπασμα του βιβλίου."/>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4634626" y="1700808"/>
            <a:ext cx="4038600" cy="2592288"/>
          </a:xfrm>
          <a:prstGeom prst="rect">
            <a:avLst/>
          </a:prstGeom>
          <a:solidFill>
            <a:schemeClr val="accent2"/>
          </a:solidFill>
          <a:ln w="19050" algn="ctr">
            <a:solidFill>
              <a:schemeClr val="bg1"/>
            </a:solidFill>
            <a:miter lim="800000"/>
            <a:headEnd/>
            <a:tailEnd/>
          </a:ln>
        </p:spPr>
      </p:pic>
      <p:sp>
        <p:nvSpPr>
          <p:cNvPr id="5" name="TextBox 4"/>
          <p:cNvSpPr txBox="1"/>
          <p:nvPr/>
        </p:nvSpPr>
        <p:spPr>
          <a:xfrm>
            <a:off x="8250774" y="4293096"/>
            <a:ext cx="472173" cy="360040"/>
          </a:xfrm>
          <a:prstGeom prst="rect">
            <a:avLst/>
          </a:prstGeom>
        </p:spPr>
        <p:txBody>
          <a:bodyPr vert="horz" wrap="square" lIns="91440" tIns="45720" rIns="91440" bIns="45720" rtlCol="0" anchor="ctr">
            <a:noAutofit/>
          </a:bodyPr>
          <a:lstStyle/>
          <a:p>
            <a:r>
              <a:rPr lang="el-GR" b="1" dirty="0" smtClean="0">
                <a:latin typeface="+mj-lt"/>
              </a:rPr>
              <a:t>[7]</a:t>
            </a:r>
          </a:p>
        </p:txBody>
      </p:sp>
    </p:spTree>
    <p:custDataLst>
      <p:tags r:id="rId1"/>
    </p:custDataLst>
    <p:extLst>
      <p:ext uri="{BB962C8B-B14F-4D97-AF65-F5344CB8AC3E}">
        <p14:creationId xmlns:p14="http://schemas.microsoft.com/office/powerpoint/2010/main" val="3804742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Παρατήρηση και σχολιασμός εικόνων </a:t>
            </a:r>
            <a:r>
              <a:rPr lang="el-GR" dirty="0" smtClean="0"/>
              <a:t>(2/4)</a:t>
            </a:r>
            <a:endParaRPr lang="en-GB" dirty="0"/>
          </a:p>
        </p:txBody>
      </p:sp>
      <p:sp>
        <p:nvSpPr>
          <p:cNvPr id="3" name="Θέση περιεχομένου 2"/>
          <p:cNvSpPr>
            <a:spLocks noGrp="1"/>
          </p:cNvSpPr>
          <p:nvPr>
            <p:ph sz="half" idx="1"/>
          </p:nvPr>
        </p:nvSpPr>
        <p:spPr>
          <a:xfrm>
            <a:off x="457200" y="1600200"/>
            <a:ext cx="3538736" cy="4525963"/>
          </a:xfrm>
        </p:spPr>
        <p:txBody>
          <a:bodyPr>
            <a:noAutofit/>
          </a:bodyPr>
          <a:lstStyle/>
          <a:p>
            <a:pPr marL="0" indent="0">
              <a:buNone/>
            </a:pPr>
            <a:r>
              <a:rPr lang="el-GR" sz="2600" dirty="0"/>
              <a:t>Ζήτησα από τα παιδιά να παρατηρήσουν τα γράμματα και να εντοπίσουν διαφορές και ομοιότητες</a:t>
            </a:r>
            <a:r>
              <a:rPr lang="el-GR" sz="2600" dirty="0" smtClean="0"/>
              <a:t>.</a:t>
            </a:r>
            <a:r>
              <a:rPr lang="el-GR" sz="2600" dirty="0"/>
              <a:t> </a:t>
            </a:r>
          </a:p>
          <a:p>
            <a:r>
              <a:rPr lang="el-GR" sz="2600" dirty="0" smtClean="0"/>
              <a:t>Παρατηρείτε </a:t>
            </a:r>
            <a:r>
              <a:rPr lang="el-GR" sz="2600" dirty="0"/>
              <a:t>κάτι στα γράμματα; Βλέπετε κάτι διαφορετικό; Θέλετε να σηκωθείτε και να μου δείξετε;</a:t>
            </a:r>
          </a:p>
          <a:p>
            <a:pPr marL="0" indent="0">
              <a:buNone/>
            </a:pPr>
            <a:endParaRPr lang="en-GB" sz="2600" dirty="0"/>
          </a:p>
        </p:txBody>
      </p:sp>
      <p:sp>
        <p:nvSpPr>
          <p:cNvPr id="4" name="Θέση περιεχομένου 3"/>
          <p:cNvSpPr>
            <a:spLocks noGrp="1"/>
          </p:cNvSpPr>
          <p:nvPr>
            <p:ph sz="half" idx="2"/>
          </p:nvPr>
        </p:nvSpPr>
        <p:spPr>
          <a:xfrm>
            <a:off x="4355976" y="1600200"/>
            <a:ext cx="4330824" cy="4525963"/>
          </a:xfrm>
        </p:spPr>
        <p:txBody>
          <a:bodyPr>
            <a:noAutofit/>
          </a:bodyPr>
          <a:lstStyle/>
          <a:p>
            <a:pPr marL="742950" lvl="2" indent="-342900">
              <a:buFont typeface="Symbol" panose="05050102010706020507" pitchFamily="18" charset="2"/>
              <a:buChar char="-"/>
            </a:pPr>
            <a:r>
              <a:rPr lang="el-GR" sz="2400" dirty="0"/>
              <a:t>Ναι, αυτά τα γράμματα είναι στραβά! Είναι πιο μαύρα και έντονα από τα άλλα! Δεν είναι σαν τα από πάνω...</a:t>
            </a:r>
          </a:p>
          <a:p>
            <a:r>
              <a:rPr lang="el-GR" sz="2400" dirty="0" smtClean="0"/>
              <a:t>Πολύ </a:t>
            </a:r>
            <a:r>
              <a:rPr lang="el-GR" sz="2400" dirty="0"/>
              <a:t>ωραία! Τί άλλο βλέπετε στα </a:t>
            </a:r>
            <a:r>
              <a:rPr lang="el-GR" sz="2400" dirty="0" smtClean="0"/>
              <a:t>γράμματα;</a:t>
            </a:r>
          </a:p>
          <a:p>
            <a:pPr marL="742950" lvl="2" indent="-342900">
              <a:buFont typeface="Symbol" panose="05050102010706020507" pitchFamily="18" charset="2"/>
              <a:buChar char="-"/>
            </a:pPr>
            <a:r>
              <a:rPr lang="el-GR" sz="2400" dirty="0"/>
              <a:t>Αυτά τα γράμματα είναι πιο μαύρα από τα </a:t>
            </a:r>
            <a:r>
              <a:rPr lang="el-GR" sz="2400" dirty="0" smtClean="0"/>
              <a:t>άλλα!</a:t>
            </a:r>
            <a:endParaRPr lang="en-US" sz="2400" dirty="0" smtClean="0"/>
          </a:p>
          <a:p>
            <a:pPr marL="742950" lvl="2" indent="-342900">
              <a:buFont typeface="Symbol" panose="05050102010706020507" pitchFamily="18" charset="2"/>
              <a:buChar char="-"/>
            </a:pPr>
            <a:r>
              <a:rPr lang="el-GR" sz="2400" dirty="0" smtClean="0"/>
              <a:t>Άλλα </a:t>
            </a:r>
            <a:r>
              <a:rPr lang="el-GR" sz="2400" dirty="0"/>
              <a:t>είναι μεγάλα και άλλα είναι μικρά, δεν είναι όλα ίδια γραμμένα!</a:t>
            </a:r>
          </a:p>
          <a:p>
            <a:endParaRPr lang="en-GB" sz="2400" dirty="0"/>
          </a:p>
        </p:txBody>
      </p:sp>
    </p:spTree>
    <p:extLst>
      <p:ext uri="{BB962C8B-B14F-4D97-AF65-F5344CB8AC3E}">
        <p14:creationId xmlns:p14="http://schemas.microsoft.com/office/powerpoint/2010/main" val="36548624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2:52:15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10,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13,14,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4,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6,5,7,8,"/>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8,5,"/>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2BA8052-640C-4185-80C4-39E8F64A2C55}">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2445</TotalTime>
  <Words>1111</Words>
  <Application>Microsoft Office PowerPoint</Application>
  <PresentationFormat>On-screen Show (4:3)</PresentationFormat>
  <Paragraphs>106</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Θέμα του Office</vt:lpstr>
      <vt:lpstr>Το Εικονογραφημένο Βιβλίο στην Προσχολική Εκπαίδευση</vt:lpstr>
      <vt:lpstr>Διδακτική Πρακτική</vt:lpstr>
      <vt:lpstr>Λίγα λόγια για τη δραστηριότητα</vt:lpstr>
      <vt:lpstr>Σελίδες του βιβλίου με τους χειρόγραφους κανόνες</vt:lpstr>
      <vt:lpstr>Κατά τη διάρκεια της ανάγνωσης (1/2)</vt:lpstr>
      <vt:lpstr>Κατά τη διάρκεια της ανάγνωσης (2/2)</vt:lpstr>
      <vt:lpstr>Προβολή εικόνων</vt:lpstr>
      <vt:lpstr>Παρατήρηση και σχολιασμός εικόνων (1/4)</vt:lpstr>
      <vt:lpstr>Παρατήρηση και σχολιασμός εικόνων (2/4)</vt:lpstr>
      <vt:lpstr>Παρατήρηση και σχολιασμός εικόνων (3/4)</vt:lpstr>
      <vt:lpstr>Παρατήρηση και σχολιασμός εικόνων (4/4)</vt:lpstr>
      <vt:lpstr>Παρουσίαση υποστηρικτικού υλικού</vt:lpstr>
      <vt:lpstr>Συζήτηση (1/2)</vt:lpstr>
      <vt:lpstr>Συζήτηση (2/2)</vt:lpstr>
      <vt:lpstr>Οι δικοί μας χειρόγραφοι κανόνες (1/4)</vt:lpstr>
      <vt:lpstr>Οι δικοί μας χειρόγραφοι κανόνες (2/4)</vt:lpstr>
      <vt:lpstr>Οι δικοί μας χειρόγραφοι κανόνες (3/4)</vt:lpstr>
      <vt:lpstr>Οι δικοί μας χειρόγραφοι κανόνες (4/4)</vt:lpstr>
      <vt:lpstr>Το τελικό αποτέλεσμα</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Manager>Τμήμα Εκπαίδευσης και Αγωγής στην Προσχολική Ηλικία (ΤΕΑΠΗ)</Manager>
  <Company>ΕΚΠΑ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Αυτό το ελάφι είναι δικό μου</dc:title>
  <dc:subject>Το Εικονογραφημένο Βιβλίο στην Προσχολική Εκπαίδευση</dc:subject>
  <dc:creator> Αγγελική Γιαννικοπούλου</dc:creator>
  <cp:lastModifiedBy>Smaragda Papadopoulou</cp:lastModifiedBy>
  <cp:revision>249</cp:revision>
  <dcterms:created xsi:type="dcterms:W3CDTF">2012-09-06T09:03:05Z</dcterms:created>
  <dcterms:modified xsi:type="dcterms:W3CDTF">2015-10-28T22:52:37Z</dcterms:modified>
  <cp:category>Μορφή Γραπτού Κειμένου</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