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sldIdLst>
    <p:sldId id="331" r:id="rId3"/>
    <p:sldId id="371" r:id="rId4"/>
    <p:sldId id="373" r:id="rId5"/>
    <p:sldId id="374" r:id="rId6"/>
    <p:sldId id="375" r:id="rId7"/>
    <p:sldId id="376" r:id="rId8"/>
    <p:sldId id="377" r:id="rId9"/>
    <p:sldId id="378" r:id="rId10"/>
    <p:sldId id="379" r:id="rId11"/>
    <p:sldId id="380" r:id="rId12"/>
    <p:sldId id="381" r:id="rId13"/>
    <p:sldId id="382" r:id="rId14"/>
    <p:sldId id="383" r:id="rId15"/>
    <p:sldId id="290" r:id="rId16"/>
    <p:sldId id="295" r:id="rId17"/>
    <p:sldId id="299" r:id="rId18"/>
    <p:sldId id="332" r:id="rId19"/>
    <p:sldId id="333" r:id="rId20"/>
    <p:sldId id="334" r:id="rId21"/>
    <p:sldId id="293"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71"/>
            <p14:sldId id="373"/>
            <p14:sldId id="374"/>
            <p14:sldId id="375"/>
            <p14:sldId id="376"/>
            <p14:sldId id="377"/>
            <p14:sldId id="378"/>
            <p14:sldId id="379"/>
            <p14:sldId id="380"/>
            <p14:sldId id="381"/>
            <p14:sldId id="382"/>
            <p14:sldId id="383"/>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1" d="100"/>
          <a:sy n="71" d="100"/>
        </p:scale>
        <p:origin x="-75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Εκδοτικός Οίκος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Εκδοτικός Οίκος</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Εκδοτικός Οίκος</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Εκδοτικός Οίκος</a:t>
            </a:r>
          </a:p>
        </p:txBody>
      </p:sp>
      <p:pic>
        <p:nvPicPr>
          <p:cNvPr id="9" name="Picture 8"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Εκδοτικός Οίκος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Εκδοτικός Οίκος</a:t>
            </a:r>
            <a:endParaRPr lang="en-US" sz="1000" dirty="0">
              <a:solidFill>
                <a:srgbClr val="5075BC"/>
              </a:solidFill>
              <a:ea typeface="ＭＳ Ｐゴシック" pitchFamily="34" charset="-128"/>
              <a:cs typeface="+mn-cs"/>
            </a:endParaRP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Εκδοτικός Οίκος</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vitathess.blogspot.gr/2013/03/blog-post.html"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8.png"/><Relationship Id="rId4" Type="http://schemas.openxmlformats.org/officeDocument/2006/relationships/hyperlink" Target="%5b1%5d%20http:/creativecommons.org/licenses/by-nc-sa/4.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www.biblionet.gr/book/190747/%CE%A4%CF%81%CE%B9%CE%BA%CE%BA%CE%B1%CE%BB%CE%AF%CF%84%CE%B7,_%CE%9D%CE%AC%CE%BD%CF%83%CF%85/%CE%9F_%CE%B2%CE%B1%CF%83%CE%B9%CE%BB%CE%B9%CE%AC%CF%82_%CE%B1%CF%84%CE%B1%CE%BE%CE%AF%CE%B4%CE%B5%CF%85%CF%84%CE%BF%CF%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3.</a:t>
            </a:r>
            <a:r>
              <a:rPr lang="en-GB" sz="2800" dirty="0" smtClean="0">
                <a:solidFill>
                  <a:srgbClr val="5075BC"/>
                </a:solidFill>
                <a:latin typeface="+mj-lt"/>
                <a:ea typeface="+mj-ea"/>
                <a:cs typeface="+mj-cs"/>
              </a:rPr>
              <a:t>4</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Εκδοτικός Οίκος</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Χρωματίζοντας σχέδια από καλειδοσκόπιο (1/2)</a:t>
            </a:r>
          </a:p>
        </p:txBody>
      </p:sp>
      <p:sp>
        <p:nvSpPr>
          <p:cNvPr id="3" name="Content Placeholder 2"/>
          <p:cNvSpPr>
            <a:spLocks noGrp="1"/>
          </p:cNvSpPr>
          <p:nvPr>
            <p:ph sz="half" idx="1"/>
          </p:nvPr>
        </p:nvSpPr>
        <p:spPr/>
        <p:txBody>
          <a:bodyPr/>
          <a:lstStyle/>
          <a:p>
            <a:pPr marL="0" indent="0">
              <a:buNone/>
            </a:pPr>
            <a:r>
              <a:rPr lang="el-GR" dirty="0" smtClean="0"/>
              <a:t>Μοιράζουμε στα παιδιά έτοιμα σχέδια που μοιάζουν πολύ με εικόνες από </a:t>
            </a:r>
            <a:r>
              <a:rPr lang="el-GR" dirty="0" smtClean="0"/>
              <a:t>καλειδοσκόπιο. Τα </a:t>
            </a:r>
            <a:r>
              <a:rPr lang="el-GR" dirty="0" smtClean="0"/>
              <a:t>παιδιά τις ζωγραφίζουν όπως θέλουν χρησιμοποιώντας μαρκαδόρους.</a:t>
            </a:r>
          </a:p>
        </p:txBody>
      </p:sp>
      <p:pic>
        <p:nvPicPr>
          <p:cNvPr id="5" name="Content Placeholder 4" descr="Τα παιδιά τις ζωγραφίζου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841831"/>
            <a:ext cx="4038600" cy="3027329"/>
          </a:xfrm>
        </p:spPr>
      </p:pic>
    </p:spTree>
    <p:extLst>
      <p:ext uri="{BB962C8B-B14F-4D97-AF65-F5344CB8AC3E}">
        <p14:creationId xmlns:p14="http://schemas.microsoft.com/office/powerpoint/2010/main" val="1917775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Autofit/>
          </a:bodyPr>
          <a:lstStyle/>
          <a:p>
            <a:r>
              <a:rPr lang="el-GR" dirty="0"/>
              <a:t>Χρωματίζοντας σχέδια από καλειδοσκόπιο (2/2)</a:t>
            </a:r>
          </a:p>
        </p:txBody>
      </p:sp>
      <p:pic>
        <p:nvPicPr>
          <p:cNvPr id="5" name="Content Placeholder 4" descr="παραμορφωτικά γυαλιά"/>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544" y="1844824"/>
            <a:ext cx="4038600" cy="3027329"/>
          </a:xfrm>
        </p:spPr>
      </p:pic>
      <p:sp>
        <p:nvSpPr>
          <p:cNvPr id="6" name="Content Placeholder 2"/>
          <p:cNvSpPr>
            <a:spLocks noGrp="1"/>
          </p:cNvSpPr>
          <p:nvPr>
            <p:ph sz="half" idx="2"/>
          </p:nvPr>
        </p:nvSpPr>
        <p:spPr>
          <a:xfrm>
            <a:off x="4648200" y="1844824"/>
            <a:ext cx="4038600" cy="4281339"/>
          </a:xfrm>
        </p:spPr>
        <p:txBody>
          <a:bodyPr/>
          <a:lstStyle/>
          <a:p>
            <a:pPr marL="0" indent="0">
              <a:buNone/>
            </a:pPr>
            <a:r>
              <a:rPr lang="el-GR" dirty="0" smtClean="0"/>
              <a:t>Τα κοιτάμε και αυτά μέσα από παραμορφωτικά γυαλιά.</a:t>
            </a:r>
          </a:p>
        </p:txBody>
      </p:sp>
    </p:spTree>
    <p:extLst>
      <p:ext uri="{BB962C8B-B14F-4D97-AF65-F5344CB8AC3E}">
        <p14:creationId xmlns:p14="http://schemas.microsoft.com/office/powerpoint/2010/main" val="2406929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smtClean="0"/>
              <a:t>Δημιουργία </a:t>
            </a:r>
            <a:r>
              <a:rPr lang="el-GR" sz="4000" dirty="0"/>
              <a:t>καλειδοσκοπίου της τάξης (</a:t>
            </a:r>
            <a:r>
              <a:rPr lang="el-GR" sz="4000" dirty="0" smtClean="0"/>
              <a:t>1/2)</a:t>
            </a:r>
            <a:endParaRPr lang="el-GR" sz="4000" dirty="0"/>
          </a:p>
        </p:txBody>
      </p:sp>
      <p:sp>
        <p:nvSpPr>
          <p:cNvPr id="7" name="Content Placeholder 6"/>
          <p:cNvSpPr>
            <a:spLocks noGrp="1"/>
          </p:cNvSpPr>
          <p:nvPr>
            <p:ph sz="half" idx="1"/>
          </p:nvPr>
        </p:nvSpPr>
        <p:spPr>
          <a:xfrm>
            <a:off x="457200" y="1600200"/>
            <a:ext cx="5050904" cy="4525963"/>
          </a:xfrm>
        </p:spPr>
        <p:txBody>
          <a:bodyPr>
            <a:noAutofit/>
          </a:bodyPr>
          <a:lstStyle/>
          <a:p>
            <a:pPr marL="0" indent="0">
              <a:buNone/>
            </a:pPr>
            <a:r>
              <a:rPr lang="el-GR" sz="2600" dirty="0" smtClean="0"/>
              <a:t>Θα φτιάξουμε ένα καλειδοσκόπιο. Υπάρχει μόνο ένα στάδιο προετοιμασίας που δεν μπορούν να συμμετέχουν τα παιδιά και αφορά το κόψιμο των </a:t>
            </a:r>
            <a:r>
              <a:rPr lang="en-US" sz="2600" dirty="0" smtClean="0"/>
              <a:t>cd </a:t>
            </a:r>
            <a:r>
              <a:rPr lang="el-GR" sz="2600" dirty="0" smtClean="0"/>
              <a:t>για  να δημιουργηθούν οι καθρέπτες. </a:t>
            </a:r>
            <a:r>
              <a:rPr lang="el-GR" sz="2600" dirty="0"/>
              <a:t>Ό</a:t>
            </a:r>
            <a:r>
              <a:rPr lang="el-GR" sz="2600" dirty="0" smtClean="0"/>
              <a:t>λα τα υπόλοιπα γίνονται ομαδικά μέσα στην τάξη από τα παιδιά. </a:t>
            </a:r>
            <a:r>
              <a:rPr lang="el-GR" sz="2600" dirty="0" smtClean="0">
                <a:effectLst/>
              </a:rPr>
              <a:t>Αναλυτικές οδηγίες </a:t>
            </a:r>
            <a:r>
              <a:rPr lang="el-GR" sz="2600" dirty="0" smtClean="0">
                <a:effectLst/>
                <a:hlinkClick r:id="rId2" tooltip="Οδηγίες για δημιουργία καλειδοσκοπίου"/>
              </a:rPr>
              <a:t>εδώ</a:t>
            </a:r>
            <a:r>
              <a:rPr lang="el-GR" sz="2600" dirty="0" smtClean="0">
                <a:effectLst/>
              </a:rPr>
              <a:t>:.</a:t>
            </a:r>
            <a:endParaRPr lang="el-GR" sz="2600" dirty="0">
              <a:effectLst/>
            </a:endParaRPr>
          </a:p>
        </p:txBody>
      </p:sp>
      <p:pic>
        <p:nvPicPr>
          <p:cNvPr id="1026" name="Picture 2" descr="C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52120" y="1844824"/>
            <a:ext cx="2810500" cy="406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365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r>
              <a:rPr lang="el-GR" sz="4900" dirty="0" smtClean="0"/>
              <a:t>Δημιουργία </a:t>
            </a:r>
            <a:r>
              <a:rPr lang="el-GR" sz="4900" dirty="0"/>
              <a:t>καλειδοσκοπίου της τάξης (2/2)</a:t>
            </a:r>
          </a:p>
        </p:txBody>
      </p:sp>
      <p:pic>
        <p:nvPicPr>
          <p:cNvPr id="6" name="Content Placeholder 5" descr="τα καλειδοσκόπια των παιδιών"/>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a:stretch/>
        </p:blipFill>
        <p:spPr>
          <a:xfrm>
            <a:off x="1259632" y="1844824"/>
            <a:ext cx="2923543" cy="4032448"/>
          </a:xfrm>
        </p:spPr>
      </p:pic>
      <p:pic>
        <p:nvPicPr>
          <p:cNvPr id="7" name="Content Placeholder 6" descr="τα καλειδοσκόπια των παιδιών"/>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rot="5400000">
            <a:off x="4273733" y="1855059"/>
            <a:ext cx="4037657" cy="4017187"/>
          </a:xfrm>
        </p:spPr>
      </p:pic>
    </p:spTree>
    <p:extLst>
      <p:ext uri="{BB962C8B-B14F-4D97-AF65-F5344CB8AC3E}">
        <p14:creationId xmlns:p14="http://schemas.microsoft.com/office/powerpoint/2010/main" val="1915890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2016. Ευγενία </a:t>
            </a:r>
            <a:r>
              <a:rPr lang="el-GR" sz="2000" dirty="0" smtClean="0"/>
              <a:t>Γρυπάρη, Αγγελική </a:t>
            </a:r>
            <a:r>
              <a:rPr lang="el-GR" sz="2000" dirty="0" err="1" smtClean="0"/>
              <a:t>Γιαννικοπούλου</a:t>
            </a:r>
            <a:r>
              <a:rPr lang="el-GR" sz="2000" dirty="0" smtClean="0"/>
              <a:t>. «Το Εικονογραφημένο Βιβλίο στην Προσχολική Εκπαίδευση. </a:t>
            </a:r>
            <a:r>
              <a:rPr lang="el-GR" sz="2000" dirty="0"/>
              <a:t>Εκδοτικός </a:t>
            </a:r>
            <a:r>
              <a:rPr lang="el-GR" sz="2000" dirty="0" smtClean="0"/>
              <a:t>Οίκος</a:t>
            </a:r>
            <a:r>
              <a:rPr lang="el-GR" sz="2000" dirty="0"/>
              <a:t>. Ο βασιλιάς Αταξίδευτος». </a:t>
            </a:r>
            <a:r>
              <a:rPr lang="el-GR" sz="2000" dirty="0" smtClean="0"/>
              <a:t>Έκδοση: 1.0. Αθήνα 2016. Διαθέσιμο από τη δικτυακή διεύθυνση: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a:xfrm>
            <a:off x="457198" y="1600200"/>
            <a:ext cx="4978897" cy="4525963"/>
          </a:xfrm>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a:t> </a:t>
            </a:r>
            <a:r>
              <a:rPr lang="el-GR" sz="2400" dirty="0" smtClean="0"/>
              <a:t/>
            </a:r>
            <a:br>
              <a:rPr lang="el-GR" sz="2400" dirty="0" smtClean="0"/>
            </a:br>
            <a:r>
              <a:rPr lang="en-US" sz="2400" dirty="0" smtClean="0"/>
              <a:t>E</a:t>
            </a:r>
            <a:r>
              <a:rPr lang="el-GR" sz="2400" dirty="0" err="1"/>
              <a:t>υγενία</a:t>
            </a:r>
            <a:r>
              <a:rPr lang="el-GR" sz="2400" dirty="0"/>
              <a:t> </a:t>
            </a:r>
            <a:r>
              <a:rPr lang="el-GR" sz="2400" dirty="0" smtClean="0"/>
              <a:t>Γρυπάρη</a:t>
            </a:r>
            <a:r>
              <a:rPr lang="en-GB" sz="2400" dirty="0" smtClean="0"/>
              <a:t>.</a:t>
            </a:r>
            <a:endParaRPr lang="el-GR" sz="2400" dirty="0" smtClean="0"/>
          </a:p>
          <a:p>
            <a:pPr marL="0" indent="0">
              <a:spcBef>
                <a:spcPts val="1200"/>
              </a:spcBef>
              <a:spcAft>
                <a:spcPts val="600"/>
              </a:spcAft>
              <a:buNone/>
            </a:pPr>
            <a:r>
              <a:rPr lang="el-GR" sz="2400" b="1" dirty="0" smtClean="0"/>
              <a:t>Βιβλίο</a:t>
            </a:r>
            <a:r>
              <a:rPr lang="el-GR" sz="2400" i="1" dirty="0" smtClean="0"/>
              <a:t>: </a:t>
            </a:r>
            <a:r>
              <a:rPr lang="el-GR" sz="2400" dirty="0" err="1"/>
              <a:t>Τρικκαλίτη</a:t>
            </a:r>
            <a:r>
              <a:rPr lang="el-GR" sz="2400" dirty="0"/>
              <a:t>, </a:t>
            </a:r>
            <a:r>
              <a:rPr lang="el-GR" sz="2400" dirty="0" err="1"/>
              <a:t>Νάνσυ</a:t>
            </a:r>
            <a:r>
              <a:rPr lang="el-GR" sz="2400" dirty="0"/>
              <a:t>. </a:t>
            </a:r>
            <a:r>
              <a:rPr lang="el-GR" sz="2400" b="1" dirty="0"/>
              <a:t>Ο βασιλιάς αταξίδευτος</a:t>
            </a:r>
            <a:r>
              <a:rPr lang="el-GR" sz="2400" dirty="0"/>
              <a:t> / </a:t>
            </a:r>
            <a:r>
              <a:rPr lang="el-GR" sz="2400" dirty="0" err="1"/>
              <a:t>Νάνσυ</a:t>
            </a:r>
            <a:r>
              <a:rPr lang="el-GR" sz="2400" dirty="0"/>
              <a:t> </a:t>
            </a:r>
            <a:r>
              <a:rPr lang="el-GR" sz="2400" dirty="0" err="1"/>
              <a:t>Τρικκαλίτη</a:t>
            </a:r>
            <a:r>
              <a:rPr lang="el-GR" sz="2400" dirty="0"/>
              <a:t> · εικονογράφηση Έλενα Ζουρνατζή. - 1η </a:t>
            </a:r>
            <a:r>
              <a:rPr lang="el-GR" sz="2400" dirty="0" err="1"/>
              <a:t>έκδ</a:t>
            </a:r>
            <a:r>
              <a:rPr lang="el-GR" sz="2400" dirty="0"/>
              <a:t>. - Αθήνα : Καλειδοσκόπιο, 2013</a:t>
            </a:r>
            <a:r>
              <a:rPr lang="el-GR" sz="2400" dirty="0" smtClean="0"/>
              <a:t>. </a:t>
            </a:r>
            <a:endParaRPr lang="en-GB" sz="2400" dirty="0"/>
          </a:p>
        </p:txBody>
      </p:sp>
      <p:sp>
        <p:nvSpPr>
          <p:cNvPr id="5" name="TextBox 4"/>
          <p:cNvSpPr txBox="1"/>
          <p:nvPr/>
        </p:nvSpPr>
        <p:spPr>
          <a:xfrm>
            <a:off x="5035930" y="5409220"/>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pic>
        <p:nvPicPr>
          <p:cNvPr id="8" name="Content Placeholder 4" descr="Εξώφυλλο"/>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52120" y="1609902"/>
            <a:ext cx="2856119" cy="4194926"/>
          </a:xfrm>
        </p:spPr>
      </p:pic>
    </p:spTree>
    <p:custDataLst>
      <p:tags r:id="rId1"/>
    </p:custDataLst>
    <p:extLst>
      <p:ext uri="{BB962C8B-B14F-4D97-AF65-F5344CB8AC3E}">
        <p14:creationId xmlns:p14="http://schemas.microsoft.com/office/powerpoint/2010/main" val="1235594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pPr marL="0" indent="0">
              <a:buNone/>
            </a:pPr>
            <a:r>
              <a:rPr lang="el-GR" sz="2000" dirty="0"/>
              <a:t>Εικόνα 1, 2, 3, 4: Εξώφυλλο και σελίδες του βιβλίου «</a:t>
            </a:r>
            <a:r>
              <a:rPr lang="el-GR" sz="2000" dirty="0">
                <a:hlinkClick r:id="rId3"/>
              </a:rPr>
              <a:t>Ο βασιλιάς </a:t>
            </a:r>
            <a:r>
              <a:rPr lang="el-GR" sz="2000" dirty="0" smtClean="0">
                <a:hlinkClick r:id="rId3"/>
              </a:rPr>
              <a:t>αταξίδευτος</a:t>
            </a:r>
            <a:r>
              <a:rPr lang="el-GR" sz="2000" dirty="0" smtClean="0"/>
              <a:t>» </a:t>
            </a:r>
            <a:r>
              <a:rPr lang="el-GR" sz="2000" dirty="0"/>
              <a:t>/ </a:t>
            </a:r>
            <a:r>
              <a:rPr lang="el-GR" sz="2000" dirty="0" err="1"/>
              <a:t>Νάνσυ</a:t>
            </a:r>
            <a:r>
              <a:rPr lang="el-GR" sz="2000" dirty="0"/>
              <a:t> </a:t>
            </a:r>
            <a:r>
              <a:rPr lang="el-GR" sz="2000" dirty="0" err="1"/>
              <a:t>Τρικκαλίτη</a:t>
            </a:r>
            <a:r>
              <a:rPr lang="el-GR" sz="2000" dirty="0"/>
              <a:t> · εικονογράφηση Έλενα Ζουρνατζή. - 1η </a:t>
            </a:r>
            <a:r>
              <a:rPr lang="el-GR" sz="2000" dirty="0" err="1"/>
              <a:t>έκδ</a:t>
            </a:r>
            <a:r>
              <a:rPr lang="el-GR" sz="2000" dirty="0"/>
              <a:t>. - Αθήνα : Καλειδοσκόπιο, 2013. </a:t>
            </a:r>
          </a:p>
          <a:p>
            <a:pPr marL="0" indent="0">
              <a:buNone/>
            </a:pPr>
            <a:endParaRPr lang="en-US" sz="2000" dirty="0" smtClean="0"/>
          </a:p>
          <a:p>
            <a:pPr marL="0" indent="0">
              <a:buNone/>
            </a:pPr>
            <a:endParaRPr lang="el-GR" sz="2000" dirty="0"/>
          </a:p>
          <a:p>
            <a:pPr marL="0" indent="0">
              <a:buNone/>
            </a:pPr>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Λίγα </a:t>
            </a:r>
            <a:r>
              <a:rPr lang="el-GR" dirty="0"/>
              <a:t>λόγια για το βιβλίο</a:t>
            </a:r>
          </a:p>
        </p:txBody>
      </p:sp>
      <p:sp>
        <p:nvSpPr>
          <p:cNvPr id="5" name="Content Placeholder 4"/>
          <p:cNvSpPr>
            <a:spLocks noGrp="1"/>
          </p:cNvSpPr>
          <p:nvPr>
            <p:ph idx="1"/>
          </p:nvPr>
        </p:nvSpPr>
        <p:spPr/>
        <p:txBody>
          <a:bodyPr>
            <a:normAutofit/>
          </a:bodyPr>
          <a:lstStyle/>
          <a:p>
            <a:pPr marL="0" indent="0">
              <a:buNone/>
            </a:pPr>
            <a:r>
              <a:rPr lang="el-GR" sz="2800" dirty="0" smtClean="0"/>
              <a:t>Η ζωή στο λαμπερό παλάτι του βασιλιά Αταξίδευτου έμοιαζε να κυλά ειρηνικά κι ευτυχισμένα. Τα σαλόνια του άστραφταν από πλούτο κι ομορφιά, οι βιβλιοθήκες του έγερναν απ' τα πολλά βιβλία, κι απ' τις κουζίνες του αναδύονταν μέρα και νύχτα γαργαλιστικές μυρωδιές. Ένας παραδεισένιος κήπος αγκάλιαζε ολοτρόγυρα το παλάτι, σαν να το έκρυβε από τα μάτια του κόσμου. Τι συμβαίνει όμως όταν ξαφνικά εξαφανίζεται η όμορφη βασίλισσα</a:t>
            </a:r>
            <a:r>
              <a:rPr lang="en-US" sz="2800" dirty="0" smtClean="0"/>
              <a:t>;</a:t>
            </a:r>
            <a:endParaRPr lang="el-GR" sz="2800" dirty="0"/>
          </a:p>
        </p:txBody>
      </p:sp>
    </p:spTree>
    <p:extLst>
      <p:ext uri="{BB962C8B-B14F-4D97-AF65-F5344CB8AC3E}">
        <p14:creationId xmlns:p14="http://schemas.microsoft.com/office/powerpoint/2010/main" val="99131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smtClean="0">
                <a:solidFill>
                  <a:schemeClr val="accent1"/>
                </a:solidFill>
                <a:latin typeface="+mn-lt"/>
              </a:rPr>
              <a:t>Οι εκδόσεις Καλειδοσκόπιο</a:t>
            </a:r>
            <a:endParaRPr lang="el-GR" dirty="0">
              <a:solidFill>
                <a:schemeClr val="accent1"/>
              </a:solidFill>
              <a:latin typeface="+mn-lt"/>
            </a:endParaRPr>
          </a:p>
        </p:txBody>
      </p:sp>
      <p:sp>
        <p:nvSpPr>
          <p:cNvPr id="5" name="Content Placeholder 4"/>
          <p:cNvSpPr>
            <a:spLocks noGrp="1"/>
          </p:cNvSpPr>
          <p:nvPr>
            <p:ph sz="half" idx="1"/>
          </p:nvPr>
        </p:nvSpPr>
        <p:spPr/>
        <p:txBody>
          <a:bodyPr>
            <a:normAutofit/>
          </a:bodyPr>
          <a:lstStyle/>
          <a:p>
            <a:pPr marL="0" indent="0">
              <a:buNone/>
            </a:pPr>
            <a:r>
              <a:rPr lang="el-GR" dirty="0" smtClean="0"/>
              <a:t>Το βιβλίο έχει εκδοθεί από τις εκδόσεις Καλειδοσκόπιο, </a:t>
            </a:r>
            <a:r>
              <a:rPr lang="el-GR" dirty="0"/>
              <a:t>μια λέξη άγνωστη στα </a:t>
            </a:r>
            <a:r>
              <a:rPr lang="el-GR" dirty="0" smtClean="0"/>
              <a:t>παιδιά.</a:t>
            </a:r>
          </a:p>
          <a:p>
            <a:pPr marL="0" indent="0">
              <a:buNone/>
            </a:pPr>
            <a:r>
              <a:rPr lang="el-GR" dirty="0" smtClean="0"/>
              <a:t>Επιπλέον, πολλές εικόνες μέσα στο βιβλίο θυμίζουν καλειδοσκόπιο.</a:t>
            </a:r>
          </a:p>
          <a:p>
            <a:pPr marL="0" indent="0">
              <a:buNone/>
            </a:pPr>
            <a:r>
              <a:rPr lang="el-GR" dirty="0" smtClean="0"/>
              <a:t>Τα παιδιά γνωρίζουν τι είναι το καλειδοσκόπιο;</a:t>
            </a:r>
          </a:p>
          <a:p>
            <a:pPr marL="0" indent="0">
              <a:buNone/>
            </a:pPr>
            <a:endParaRPr lang="el-GR" dirty="0"/>
          </a:p>
          <a:p>
            <a:pPr marL="0" indent="0">
              <a:buNone/>
            </a:pPr>
            <a:endParaRPr lang="el-GR" dirty="0"/>
          </a:p>
        </p:txBody>
      </p:sp>
      <p:pic>
        <p:nvPicPr>
          <p:cNvPr id="11" name="Content Placeholder 10" descr="Σελίδα"/>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700808"/>
            <a:ext cx="4002929" cy="3883476"/>
          </a:xfrm>
        </p:spPr>
      </p:pic>
      <p:sp>
        <p:nvSpPr>
          <p:cNvPr id="6" name="TextBox 5"/>
          <p:cNvSpPr txBox="1"/>
          <p:nvPr/>
        </p:nvSpPr>
        <p:spPr>
          <a:xfrm>
            <a:off x="4563757" y="5603159"/>
            <a:ext cx="472173" cy="360040"/>
          </a:xfrm>
          <a:prstGeom prst="rect">
            <a:avLst/>
          </a:prstGeom>
        </p:spPr>
        <p:txBody>
          <a:bodyPr vert="horz" wrap="square" lIns="91440" tIns="45720" rIns="91440" bIns="45720" rtlCol="0" anchor="ctr">
            <a:noAutofit/>
          </a:bodyPr>
          <a:lstStyle/>
          <a:p>
            <a:pPr algn="r"/>
            <a:r>
              <a:rPr lang="el-GR" b="1" dirty="0" smtClean="0">
                <a:latin typeface="+mj-lt"/>
              </a:rPr>
              <a:t>[2]</a:t>
            </a:r>
            <a:endParaRPr lang="el-GR" b="1" dirty="0" smtClean="0">
              <a:latin typeface="+mj-lt"/>
            </a:endParaRPr>
          </a:p>
        </p:txBody>
      </p:sp>
    </p:spTree>
    <p:custDataLst>
      <p:tags r:id="rId1"/>
    </p:custDataLst>
    <p:extLst>
      <p:ext uri="{BB962C8B-B14F-4D97-AF65-F5344CB8AC3E}">
        <p14:creationId xmlns:p14="http://schemas.microsoft.com/office/powerpoint/2010/main" val="347605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mtClean="0">
                <a:solidFill>
                  <a:schemeClr val="accent1"/>
                </a:solidFill>
                <a:latin typeface="+mn-lt"/>
              </a:rPr>
              <a:t>H εικονογράφηση του βιβλίου</a:t>
            </a:r>
            <a:endParaRPr lang="el-GR" dirty="0">
              <a:solidFill>
                <a:schemeClr val="accent1"/>
              </a:solidFill>
              <a:latin typeface="+mn-lt"/>
            </a:endParaRPr>
          </a:p>
        </p:txBody>
      </p:sp>
      <p:pic>
        <p:nvPicPr>
          <p:cNvPr id="3" name="Content Placeholder 2" descr="Σελίδα του βιβλίου"/>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67048" y="2117630"/>
            <a:ext cx="4147802" cy="4020928"/>
          </a:xfrm>
        </p:spPr>
      </p:pic>
      <p:sp>
        <p:nvSpPr>
          <p:cNvPr id="5" name="TextBox 4"/>
          <p:cNvSpPr txBox="1"/>
          <p:nvPr/>
        </p:nvSpPr>
        <p:spPr>
          <a:xfrm>
            <a:off x="395536" y="1700808"/>
            <a:ext cx="472173" cy="360040"/>
          </a:xfrm>
          <a:prstGeom prst="rect">
            <a:avLst/>
          </a:prstGeom>
        </p:spPr>
        <p:txBody>
          <a:bodyPr vert="horz" wrap="square" lIns="91440" tIns="45720" rIns="91440" bIns="45720" rtlCol="0" anchor="ctr">
            <a:noAutofit/>
          </a:bodyPr>
          <a:lstStyle/>
          <a:p>
            <a:pPr algn="r"/>
            <a:r>
              <a:rPr lang="el-GR" b="1" dirty="0" smtClean="0">
                <a:latin typeface="+mj-lt"/>
              </a:rPr>
              <a:t>[3]</a:t>
            </a:r>
            <a:endParaRPr lang="el-GR" b="1" dirty="0" smtClean="0">
              <a:latin typeface="+mj-lt"/>
            </a:endParaRPr>
          </a:p>
        </p:txBody>
      </p:sp>
      <p:pic>
        <p:nvPicPr>
          <p:cNvPr id="6" name="Content Placeholder 5" descr="Σελίδα του βιβλίου"/>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19288" y="2117630"/>
            <a:ext cx="4176793" cy="4052152"/>
          </a:xfrm>
        </p:spPr>
      </p:pic>
      <p:sp>
        <p:nvSpPr>
          <p:cNvPr id="7" name="TextBox 6"/>
          <p:cNvSpPr txBox="1"/>
          <p:nvPr/>
        </p:nvSpPr>
        <p:spPr>
          <a:xfrm>
            <a:off x="8388424" y="1673188"/>
            <a:ext cx="472173" cy="360040"/>
          </a:xfrm>
          <a:prstGeom prst="rect">
            <a:avLst/>
          </a:prstGeom>
        </p:spPr>
        <p:txBody>
          <a:bodyPr vert="horz" wrap="square" lIns="91440" tIns="45720" rIns="91440" bIns="45720" rtlCol="0" anchor="ctr">
            <a:noAutofit/>
          </a:bodyPr>
          <a:lstStyle/>
          <a:p>
            <a:pPr algn="r"/>
            <a:r>
              <a:rPr lang="el-GR" b="1" dirty="0" smtClean="0">
                <a:latin typeface="+mj-lt"/>
              </a:rPr>
              <a:t>[4]</a:t>
            </a:r>
            <a:endParaRPr lang="el-GR" b="1" dirty="0" smtClean="0">
              <a:latin typeface="+mj-lt"/>
            </a:endParaRPr>
          </a:p>
        </p:txBody>
      </p:sp>
    </p:spTree>
    <p:custDataLst>
      <p:tags r:id="rId1"/>
    </p:custDataLst>
    <p:extLst>
      <p:ext uri="{BB962C8B-B14F-4D97-AF65-F5344CB8AC3E}">
        <p14:creationId xmlns:p14="http://schemas.microsoft.com/office/powerpoint/2010/main" val="3735831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Ανάγνωση</a:t>
            </a:r>
            <a:r>
              <a:rPr lang="el-GR" dirty="0" smtClean="0">
                <a:solidFill>
                  <a:schemeClr val="accent1">
                    <a:lumMod val="75000"/>
                  </a:schemeClr>
                </a:solidFill>
                <a:latin typeface="+mn-lt"/>
              </a:rPr>
              <a:t> </a:t>
            </a:r>
            <a:r>
              <a:rPr lang="el-GR" dirty="0"/>
              <a:t>βιβλίου</a:t>
            </a:r>
          </a:p>
        </p:txBody>
      </p:sp>
      <p:sp>
        <p:nvSpPr>
          <p:cNvPr id="4" name="Content Placeholder 3"/>
          <p:cNvSpPr>
            <a:spLocks noGrp="1"/>
          </p:cNvSpPr>
          <p:nvPr>
            <p:ph sz="half" idx="1"/>
          </p:nvPr>
        </p:nvSpPr>
        <p:spPr>
          <a:xfrm>
            <a:off x="457200" y="1600200"/>
            <a:ext cx="3538736" cy="4525963"/>
          </a:xfrm>
        </p:spPr>
        <p:txBody>
          <a:bodyPr/>
          <a:lstStyle/>
          <a:p>
            <a:pPr marL="0" indent="0">
              <a:buNone/>
            </a:pPr>
            <a:r>
              <a:rPr lang="el-GR" dirty="0" smtClean="0"/>
              <a:t>Διαβάζουμε το βιβλίο «Ο βασιλιάς αταξίδευτος» και τα παιδιά σε μικρές ομάδες παρατηρούν τις εικόνες.  </a:t>
            </a:r>
            <a:endParaRPr lang="el-GR" dirty="0"/>
          </a:p>
        </p:txBody>
      </p:sp>
      <p:pic>
        <p:nvPicPr>
          <p:cNvPr id="6" name="Content Placeholder 5" descr="Ανάγνωση βιβλίου"/>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52864" y="1700808"/>
            <a:ext cx="4433936" cy="3672408"/>
          </a:xfrm>
        </p:spPr>
      </p:pic>
    </p:spTree>
    <p:extLst>
      <p:ext uri="{BB962C8B-B14F-4D97-AF65-F5344CB8AC3E}">
        <p14:creationId xmlns:p14="http://schemas.microsoft.com/office/powerpoint/2010/main" val="3932892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smtClean="0"/>
              <a:t>Παραμορφωτικά </a:t>
            </a:r>
            <a:r>
              <a:rPr lang="el-GR" dirty="0"/>
              <a:t>γυαλιά (1/2)</a:t>
            </a:r>
          </a:p>
        </p:txBody>
      </p:sp>
      <p:sp>
        <p:nvSpPr>
          <p:cNvPr id="2" name="Content Placeholder 1"/>
          <p:cNvSpPr>
            <a:spLocks noGrp="1"/>
          </p:cNvSpPr>
          <p:nvPr>
            <p:ph sz="half" idx="1"/>
          </p:nvPr>
        </p:nvSpPr>
        <p:spPr/>
        <p:txBody>
          <a:bodyPr/>
          <a:lstStyle/>
          <a:p>
            <a:pPr marL="0" indent="0">
              <a:buNone/>
            </a:pPr>
            <a:r>
              <a:rPr lang="el-GR" dirty="0" smtClean="0"/>
              <a:t>Ξανακοιτάμε τις εικόνες μέσα από ένα ζευγάρι γυαλιά που αλλοιώνουν την εικόνα.</a:t>
            </a:r>
            <a:endParaRPr lang="el-GR" dirty="0"/>
          </a:p>
        </p:txBody>
      </p:sp>
      <p:pic>
        <p:nvPicPr>
          <p:cNvPr id="4" name="Content Placeholder 3" descr="Καλειδοσκόπιο"/>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1772816"/>
            <a:ext cx="4038600" cy="3027329"/>
          </a:xfrm>
        </p:spPr>
      </p:pic>
    </p:spTree>
    <p:extLst>
      <p:ext uri="{BB962C8B-B14F-4D97-AF65-F5344CB8AC3E}">
        <p14:creationId xmlns:p14="http://schemas.microsoft.com/office/powerpoint/2010/main" val="3572519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Παραμορφωτικά </a:t>
            </a:r>
            <a:r>
              <a:rPr lang="el-GR" dirty="0"/>
              <a:t>γυαλιά (2/2)</a:t>
            </a:r>
          </a:p>
        </p:txBody>
      </p:sp>
      <p:pic>
        <p:nvPicPr>
          <p:cNvPr id="5" name="Content Placeholder 4" descr="[DECORATIVE]"/>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9517"/>
            <a:ext cx="4038600" cy="3027329"/>
          </a:xfrm>
        </p:spPr>
      </p:pic>
      <p:pic>
        <p:nvPicPr>
          <p:cNvPr id="6" name="Content Placeholder 5" descr="[DECORATIV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9517"/>
            <a:ext cx="4038600" cy="3027329"/>
          </a:xfrm>
        </p:spPr>
      </p:pic>
    </p:spTree>
    <p:extLst>
      <p:ext uri="{BB962C8B-B14F-4D97-AF65-F5344CB8AC3E}">
        <p14:creationId xmlns:p14="http://schemas.microsoft.com/office/powerpoint/2010/main" val="1412434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Το καλειδοσκόπιο</a:t>
            </a:r>
          </a:p>
        </p:txBody>
      </p:sp>
      <p:sp>
        <p:nvSpPr>
          <p:cNvPr id="3" name="Content Placeholder 2"/>
          <p:cNvSpPr>
            <a:spLocks noGrp="1"/>
          </p:cNvSpPr>
          <p:nvPr>
            <p:ph sz="half" idx="1"/>
          </p:nvPr>
        </p:nvSpPr>
        <p:spPr/>
        <p:txBody>
          <a:bodyPr/>
          <a:lstStyle/>
          <a:p>
            <a:pPr marL="0" indent="0">
              <a:buNone/>
            </a:pPr>
            <a:r>
              <a:rPr lang="el-GR" dirty="0" smtClean="0"/>
              <a:t>Τα παιδιά γνωρίζουν το καλειδοσκόπιο και πειραματίζονται με αυτό. </a:t>
            </a:r>
          </a:p>
        </p:txBody>
      </p:sp>
      <p:pic>
        <p:nvPicPr>
          <p:cNvPr id="7" name="Picture 2" descr="καλειδοσκόπιο"/>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412776"/>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1510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3/12/2016 9:38:04 π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8,"/>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5,11,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4,3,5,6,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49F1A71-E8B5-48C4-BEFD-9955B44433F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2802</TotalTime>
  <Words>654</Words>
  <Application>Microsoft Office PowerPoint</Application>
  <PresentationFormat>On-screen Show (4:3)</PresentationFormat>
  <Paragraphs>71</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Θέμα του Office</vt:lpstr>
      <vt:lpstr>Το Εικονογραφημένο Βιβλίο στην Προσχολική Εκπαίδευση</vt:lpstr>
      <vt:lpstr>Διδακτική Πρακτική</vt:lpstr>
      <vt:lpstr>Λίγα λόγια για το βιβλίο</vt:lpstr>
      <vt:lpstr>Οι εκδόσεις Καλειδοσκόπιο</vt:lpstr>
      <vt:lpstr>H εικονογράφηση του βιβλίου</vt:lpstr>
      <vt:lpstr>Ανάγνωση βιβλίου</vt:lpstr>
      <vt:lpstr>Παραμορφωτικά γυαλιά (1/2)</vt:lpstr>
      <vt:lpstr>Παραμορφωτικά γυαλιά (2/2)</vt:lpstr>
      <vt:lpstr>Το καλειδοσκόπιο</vt:lpstr>
      <vt:lpstr>Χρωματίζοντας σχέδια από καλειδοσκόπιο (1/2)</vt:lpstr>
      <vt:lpstr>Χρωματίζοντας σχέδια από καλειδοσκόπιο (2/2)</vt:lpstr>
      <vt:lpstr>Δημιουργία καλειδοσκοπίου της τάξης (1/2)</vt:lpstr>
      <vt:lpstr>Δημιουργία καλειδοσκοπίου της τάξης (2/2)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βασιλιάς αταξίδευτος </dc:title>
  <dc:subject>Το Εικονογραφημένο Βιβλίο στην Προσχολική Εκπαίδευση</dc:subject>
  <dc:creator>Αγγελική Γιαννικοπούλου</dc:creator>
  <cp:lastModifiedBy>takis81 mark</cp:lastModifiedBy>
  <cp:revision>307</cp:revision>
  <dcterms:created xsi:type="dcterms:W3CDTF">2012-09-06T09:03:05Z</dcterms:created>
  <dcterms:modified xsi:type="dcterms:W3CDTF">2016-12-13T07:39:34Z</dcterms:modified>
  <cp:category>Εκδοτικός Οίκος</cp:category>
</cp:coreProperties>
</file>