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xml" ContentType="application/vnd.openxmlformats-officedocument.presentationml.notesSlide+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2"/>
  </p:notesMasterIdLst>
  <p:sldIdLst>
    <p:sldId id="374" r:id="rId3"/>
    <p:sldId id="388" r:id="rId4"/>
    <p:sldId id="391" r:id="rId5"/>
    <p:sldId id="424" r:id="rId6"/>
    <p:sldId id="392" r:id="rId7"/>
    <p:sldId id="393" r:id="rId8"/>
    <p:sldId id="394" r:id="rId9"/>
    <p:sldId id="395" r:id="rId10"/>
    <p:sldId id="397" r:id="rId11"/>
    <p:sldId id="398" r:id="rId12"/>
    <p:sldId id="399" r:id="rId13"/>
    <p:sldId id="425" r:id="rId14"/>
    <p:sldId id="426" r:id="rId15"/>
    <p:sldId id="427" r:id="rId16"/>
    <p:sldId id="429" r:id="rId17"/>
    <p:sldId id="408" r:id="rId18"/>
    <p:sldId id="409" r:id="rId19"/>
    <p:sldId id="410" r:id="rId20"/>
    <p:sldId id="411" r:id="rId21"/>
    <p:sldId id="412" r:id="rId22"/>
    <p:sldId id="413" r:id="rId23"/>
    <p:sldId id="414" r:id="rId24"/>
    <p:sldId id="415" r:id="rId25"/>
    <p:sldId id="416" r:id="rId26"/>
    <p:sldId id="417" r:id="rId27"/>
    <p:sldId id="418" r:id="rId28"/>
    <p:sldId id="419" r:id="rId29"/>
    <p:sldId id="420" r:id="rId30"/>
    <p:sldId id="421" r:id="rId31"/>
    <p:sldId id="422" r:id="rId32"/>
    <p:sldId id="423" r:id="rId33"/>
    <p:sldId id="360" r:id="rId34"/>
    <p:sldId id="361" r:id="rId35"/>
    <p:sldId id="362" r:id="rId36"/>
    <p:sldId id="363" r:id="rId37"/>
    <p:sldId id="373" r:id="rId38"/>
    <p:sldId id="389" r:id="rId39"/>
    <p:sldId id="293" r:id="rId40"/>
    <p:sldId id="430" r:id="rId41"/>
  </p:sldIdLst>
  <p:sldSz cx="9144000" cy="6858000" type="screen4x3"/>
  <p:notesSz cx="6858000" cy="9144000"/>
  <p:custDataLst>
    <p:tags r:id="rId4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74"/>
            <p14:sldId id="388"/>
            <p14:sldId id="391"/>
            <p14:sldId id="424"/>
            <p14:sldId id="392"/>
            <p14:sldId id="393"/>
            <p14:sldId id="394"/>
            <p14:sldId id="395"/>
            <p14:sldId id="397"/>
            <p14:sldId id="398"/>
            <p14:sldId id="399"/>
            <p14:sldId id="425"/>
            <p14:sldId id="426"/>
            <p14:sldId id="427"/>
            <p14:sldId id="429"/>
            <p14:sldId id="408"/>
            <p14:sldId id="409"/>
            <p14:sldId id="410"/>
            <p14:sldId id="411"/>
            <p14:sldId id="412"/>
            <p14:sldId id="413"/>
            <p14:sldId id="414"/>
            <p14:sldId id="415"/>
            <p14:sldId id="416"/>
            <p14:sldId id="417"/>
            <p14:sldId id="418"/>
            <p14:sldId id="419"/>
            <p14:sldId id="420"/>
            <p14:sldId id="421"/>
            <p14:sldId id="422"/>
            <p14:sldId id="423"/>
            <p14:sldId id="360"/>
            <p14:sldId id="361"/>
            <p14:sldId id="362"/>
            <p14:sldId id="363"/>
            <p14:sldId id="373"/>
            <p14:sldId id="389"/>
          </p14:sldIdLst>
        </p14:section>
        <p14:section name="Untitled Section" id="{0F1CB131-A6BD-43D0-B8D4-1F27CEF7A05E}">
          <p14:sldIdLst>
            <p14:sldId id="293"/>
            <p14:sldId id="430"/>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9309" autoAdjust="0"/>
  </p:normalViewPr>
  <p:slideViewPr>
    <p:cSldViewPr>
      <p:cViewPr varScale="1">
        <p:scale>
          <a:sx n="71" d="100"/>
          <a:sy n="71" d="100"/>
        </p:scale>
        <p:origin x="-71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17/1/2017</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35</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36</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custDataLst>
      <p:tags r:id="rId1"/>
    </p:custDataLst>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Μαθηματικά και Εικονογραφημένο Βιβλίο</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Μαθηματικά και Εικονογραφημένο Βιβλίο</a:t>
            </a:r>
          </a:p>
        </p:txBody>
      </p:sp>
      <p:pic>
        <p:nvPicPr>
          <p:cNvPr id="6" name="Picture 5" descr="[DECORATIVE]"/>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ustDataLst>
      <p:tags r:id="rId1"/>
    </p:custDataLst>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Μαθηματικά και Εικονογραφημένο Βιβλίο</a:t>
            </a:r>
          </a:p>
        </p:txBody>
      </p:sp>
      <p:pic>
        <p:nvPicPr>
          <p:cNvPr id="7" name="Picture 6" descr="[DECORATIVE]"/>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Μαθηματικά και Εικονογραφημένο Βιβλίο</a:t>
            </a:r>
          </a:p>
        </p:txBody>
      </p:sp>
      <p:pic>
        <p:nvPicPr>
          <p:cNvPr id="9" name="Picture 8" descr="[DECORATIVE]"/>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Μαθηματικά και Εικονογραφημένο Βιβλίο</a:t>
            </a:r>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Μαθηματικά και Εικονογραφημένο Βιβλίο</a:t>
            </a:r>
          </a:p>
        </p:txBody>
      </p:sp>
      <p:pic>
        <p:nvPicPr>
          <p:cNvPr id="8" name="Picture 7" descr="[DECORATIVE]"/>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Μαθηματικά και Εικονογραφημένο Βιβλίο</a:t>
            </a:r>
          </a:p>
        </p:txBody>
      </p:sp>
      <p:pic>
        <p:nvPicPr>
          <p:cNvPr id="7" name="Picture 6" descr="[DECORATIVE]"/>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hyperlink" Target="http://opencourses.uoa.gr/courses/ECD5/"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31.png"/><Relationship Id="rId4" Type="http://schemas.openxmlformats.org/officeDocument/2006/relationships/hyperlink" Target="%5b1%5d%20http:/creativecommons.org/licenses/by-nc-sa/4.0/"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pixabay.com/en/photos/container%20port/" TargetMode="External"/><Relationship Id="rId3" Type="http://schemas.openxmlformats.org/officeDocument/2006/relationships/notesSlide" Target="../notesSlides/notesSlide8.xml"/><Relationship Id="rId7" Type="http://schemas.openxmlformats.org/officeDocument/2006/relationships/hyperlink" Target="https://commons.wikimedia.org/wiki/File:Friendly_Floatees.png" TargetMode="Externa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hyperlink" Target="http://vividlife.me/ultimate/29412/what-28000-rubber-ducks-lost-at-sea-can-teach-us-about-freedom-by-shasta-townsend/" TargetMode="External"/><Relationship Id="rId5" Type="http://schemas.openxmlformats.org/officeDocument/2006/relationships/hyperlink" Target="https://www.flickr.com/photos/poolie/2894748746/" TargetMode="External"/><Relationship Id="rId4" Type="http://schemas.openxmlformats.org/officeDocument/2006/relationships/hyperlink" Target="http://www.biblionet.gr/book/196320/Carle,_Eric,_1929-/10_%CE%BA%CE%AF%CF%84%CF%81%CE%B9%CE%BD%CE%B1_%CF%80%CE%B1%CF%80%CE%AC%CE%BA%CE%B9%CE%B1"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hyperlink" Target="https://en.wikipedia.org/wiki/File:Shipwreck_sis.png" TargetMode="External"/><Relationship Id="rId5" Type="http://schemas.openxmlformats.org/officeDocument/2006/relationships/hyperlink" Target="http://www.dailymail.co.uk/news/article-2053933/Giant-Lego-statue-washes-ashore-Florida-stunt-Dutch-artist.html" TargetMode="External"/><Relationship Id="rId4" Type="http://schemas.openxmlformats.org/officeDocument/2006/relationships/hyperlink" Target="http://media.hamptonroads.com/media/content/pilotonline/2006/12/chips450x298.j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9.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9.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8: </a:t>
            </a:r>
            <a:br>
              <a:rPr lang="el-GR" sz="2800" dirty="0" smtClean="0">
                <a:solidFill>
                  <a:srgbClr val="5075BC"/>
                </a:solidFill>
                <a:latin typeface="+mj-lt"/>
                <a:ea typeface="+mj-ea"/>
                <a:cs typeface="+mj-cs"/>
              </a:rPr>
            </a:br>
            <a:r>
              <a:rPr lang="el-GR" sz="2800" dirty="0" smtClean="0">
                <a:latin typeface="+mj-lt"/>
                <a:ea typeface="+mj-ea"/>
                <a:cs typeface="+mj-cs"/>
              </a:rPr>
              <a:t>Μαθηματικά και Εικονογραφημένο Βιβλίο</a:t>
            </a:r>
            <a:endParaRPr lang="el-GR" sz="2800" dirty="0">
              <a:latin typeface="+mj-lt"/>
              <a:ea typeface="+mj-ea"/>
              <a:cs typeface="+mj-cs"/>
            </a:endParaRPr>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404961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 φορτία των φορτηγών πλοίων</a:t>
            </a:r>
            <a:endParaRPr lang="el-GR" dirty="0"/>
          </a:p>
        </p:txBody>
      </p:sp>
      <p:sp>
        <p:nvSpPr>
          <p:cNvPr id="3" name="2 - Θέση περιεχομένου"/>
          <p:cNvSpPr>
            <a:spLocks noGrp="1"/>
          </p:cNvSpPr>
          <p:nvPr>
            <p:ph sz="half" idx="1"/>
          </p:nvPr>
        </p:nvSpPr>
        <p:spPr>
          <a:xfrm>
            <a:off x="457200" y="1600200"/>
            <a:ext cx="5122912" cy="4525963"/>
          </a:xfrm>
        </p:spPr>
        <p:txBody>
          <a:bodyPr>
            <a:noAutofit/>
          </a:bodyPr>
          <a:lstStyle/>
          <a:p>
            <a:pPr marL="0" indent="0">
              <a:spcBef>
                <a:spcPts val="600"/>
              </a:spcBef>
              <a:buNone/>
            </a:pPr>
            <a:r>
              <a:rPr lang="el-GR" dirty="0" smtClean="0"/>
              <a:t>Με αφορμή τις φωτογραφίες που προβλήθηκαν, ζητήθηκε από τα παιδιά να εκφράσουν τις ιδέες τους για  τα πιθανά φορτία , που μπορεί να μεταφέρει ένα πλοίο, όμοιο με αυτό της εικόνας. </a:t>
            </a:r>
          </a:p>
          <a:p>
            <a:pPr marL="0" indent="0">
              <a:spcBef>
                <a:spcPts val="600"/>
              </a:spcBef>
              <a:buNone/>
            </a:pPr>
            <a:r>
              <a:rPr lang="el-GR" dirty="0" smtClean="0"/>
              <a:t>Οι ιδέες των παιδιών: αγγούρια, φαγητά, μακαρόνια, σταφύλια, ρούχα, παντελόνια, δώρα, παιχνίδια.</a:t>
            </a:r>
          </a:p>
          <a:p>
            <a:pPr>
              <a:spcBef>
                <a:spcPts val="600"/>
              </a:spcBef>
              <a:buFont typeface="Wingdings" pitchFamily="2" charset="2"/>
              <a:buChar char="ü"/>
            </a:pPr>
            <a:endParaRPr lang="el-GR" dirty="0"/>
          </a:p>
        </p:txBody>
      </p:sp>
      <p:pic>
        <p:nvPicPr>
          <p:cNvPr id="8" name="Picture 2" descr="Συζήτηση"/>
          <p:cNvPicPr>
            <a:picLocks noGrp="1" noChangeAspect="1" noChangeArrowheads="1"/>
          </p:cNvPicPr>
          <p:nvPr>
            <p:ph sz="half" idx="2"/>
          </p:nvPr>
        </p:nvPicPr>
        <p:blipFill rotWithShape="1">
          <a:blip r:embed="rId2" cstate="email">
            <a:extLst>
              <a:ext uri="{28A0092B-C50C-407E-A947-70E740481C1C}">
                <a14:useLocalDpi xmlns:a14="http://schemas.microsoft.com/office/drawing/2010/main"/>
              </a:ext>
            </a:extLst>
          </a:blip>
          <a:srcRect/>
          <a:stretch/>
        </p:blipFill>
        <p:spPr bwMode="auto">
          <a:xfrm>
            <a:off x="5862918" y="1556792"/>
            <a:ext cx="260063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3979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«Τι ξεβράζει η θάλασσα;»</a:t>
            </a:r>
            <a:endParaRPr lang="el-GR" dirty="0"/>
          </a:p>
        </p:txBody>
      </p:sp>
      <p:sp>
        <p:nvSpPr>
          <p:cNvPr id="3" name="2 - Θέση περιεχομένου"/>
          <p:cNvSpPr>
            <a:spLocks noGrp="1"/>
          </p:cNvSpPr>
          <p:nvPr>
            <p:ph idx="1"/>
          </p:nvPr>
        </p:nvSpPr>
        <p:spPr/>
        <p:txBody>
          <a:bodyPr>
            <a:normAutofit/>
          </a:bodyPr>
          <a:lstStyle/>
          <a:p>
            <a:pPr marL="0" indent="0">
              <a:buNone/>
            </a:pPr>
            <a:r>
              <a:rPr lang="el-GR" sz="3000" dirty="0" smtClean="0"/>
              <a:t>Ακόμα, με αφορμή τα «ξεβρασμένα» πλαστικά παπάκια στην ακτή, συζητήσαμε για τα διάφορα αντικείμενα που μπορούμε να παρατηρήσουμε να έχουν ξεβραστεί στις θαλάσσιες ακτές. Τα παιδιά διηγήθηκαν εμπειρίες τους και εξέφρασαν τις ιδέες τους. Είπαν χαρακτηριστικά: φώκια, τσιγάρο, βρωμιές, σκουπίδια, σκοτωμένα ζουζούνια, καβούρι, σκοτωμένο ιππόκαμπο, κοχύλια, ψάρια.</a:t>
            </a:r>
          </a:p>
          <a:p>
            <a:pPr marL="0" indent="0">
              <a:buNone/>
            </a:pPr>
            <a:endParaRPr lang="el-GR" sz="3000" dirty="0"/>
          </a:p>
        </p:txBody>
      </p:sp>
    </p:spTree>
    <p:extLst>
      <p:ext uri="{BB962C8B-B14F-4D97-AF65-F5344CB8AC3E}">
        <p14:creationId xmlns:p14="http://schemas.microsoft.com/office/powerpoint/2010/main" val="3402722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Παράξενα αντικείμενα που ξέβρασε η θάλασσα</a:t>
            </a:r>
            <a:r>
              <a:rPr lang="en-GB" sz="3600" dirty="0" smtClean="0"/>
              <a:t>: </a:t>
            </a:r>
            <a:r>
              <a:rPr lang="el-GR" sz="3600" dirty="0" smtClean="0"/>
              <a:t>Μυγοσκοτώστρες</a:t>
            </a:r>
            <a:endParaRPr lang="el-GR" sz="3600" dirty="0"/>
          </a:p>
        </p:txBody>
      </p:sp>
      <p:sp>
        <p:nvSpPr>
          <p:cNvPr id="3" name="2 - Θέση περιεχομένου"/>
          <p:cNvSpPr>
            <a:spLocks noGrp="1"/>
          </p:cNvSpPr>
          <p:nvPr>
            <p:ph sz="half" idx="1"/>
          </p:nvPr>
        </p:nvSpPr>
        <p:spPr>
          <a:xfrm>
            <a:off x="457200" y="1600200"/>
            <a:ext cx="5050904" cy="4525963"/>
          </a:xfrm>
        </p:spPr>
        <p:txBody>
          <a:bodyPr>
            <a:noAutofit/>
          </a:bodyPr>
          <a:lstStyle/>
          <a:p>
            <a:pPr marL="0" indent="0">
              <a:spcBef>
                <a:spcPts val="600"/>
              </a:spcBef>
              <a:buNone/>
            </a:pPr>
            <a:r>
              <a:rPr lang="el-GR" sz="2400" dirty="0"/>
              <a:t>Το 2012 οι κάτοικοι στην πόλη </a:t>
            </a:r>
            <a:r>
              <a:rPr lang="en-US" sz="2400" dirty="0"/>
              <a:t>Kodiak</a:t>
            </a:r>
            <a:r>
              <a:rPr lang="el-GR" sz="2400" dirty="0"/>
              <a:t>, στην Αλάσκα, είδαν την ακτή της κοντινής παραλίας γεμάτη από δεκάδες μυγοσκοτώστρες. Βρίσκονταν σε ένα εμπορευματοκιβώτιο  πάνω σε ένα φορτηγό πλοίο, που έπεσε στην θάλασσα, όταν  ένα τεράστιο κύμα χτύπησε το σκάφος. </a:t>
            </a:r>
          </a:p>
          <a:p>
            <a:pPr marL="0" indent="0">
              <a:spcBef>
                <a:spcPts val="600"/>
              </a:spcBef>
              <a:buNone/>
            </a:pPr>
            <a:r>
              <a:rPr lang="el-GR" sz="2400" b="1" dirty="0" smtClean="0"/>
              <a:t>Υποθέσεις </a:t>
            </a:r>
            <a:r>
              <a:rPr lang="el-GR" sz="2400" b="1" dirty="0"/>
              <a:t>των παιδιών: </a:t>
            </a:r>
          </a:p>
          <a:p>
            <a:pPr>
              <a:spcBef>
                <a:spcPts val="600"/>
              </a:spcBef>
              <a:buSzPct val="90000"/>
              <a:buFont typeface="Calibri" panose="020F0502020204030204" pitchFamily="34" charset="0"/>
              <a:buChar char="−"/>
            </a:pPr>
            <a:r>
              <a:rPr lang="el-GR" sz="2400" dirty="0" smtClean="0"/>
              <a:t>Βρίσκονταν </a:t>
            </a:r>
            <a:r>
              <a:rPr lang="el-GR" sz="2400" dirty="0"/>
              <a:t>σε ένα κουτί που       έπεσε στη θάλασσα</a:t>
            </a:r>
            <a:r>
              <a:rPr lang="el-GR" sz="2400" dirty="0" smtClean="0"/>
              <a:t>.</a:t>
            </a:r>
            <a:endParaRPr lang="el-GR" sz="2400" dirty="0"/>
          </a:p>
          <a:p>
            <a:pPr>
              <a:spcBef>
                <a:spcPts val="600"/>
              </a:spcBef>
              <a:buSzPct val="90000"/>
              <a:buFont typeface="Calibri" panose="020F0502020204030204" pitchFamily="34" charset="0"/>
              <a:buChar char="−"/>
            </a:pPr>
            <a:r>
              <a:rPr lang="el-GR" sz="2400" dirty="0" smtClean="0"/>
              <a:t>Έπεσαν </a:t>
            </a:r>
            <a:r>
              <a:rPr lang="el-GR" sz="2400" dirty="0"/>
              <a:t>από τον ουρανό</a:t>
            </a:r>
            <a:r>
              <a:rPr lang="el-GR" sz="2400" dirty="0" smtClean="0"/>
              <a:t>.</a:t>
            </a:r>
            <a:endParaRPr lang="el-GR" sz="2400" dirty="0"/>
          </a:p>
          <a:p>
            <a:pPr marL="0" indent="0">
              <a:spcBef>
                <a:spcPts val="600"/>
              </a:spcBef>
              <a:buNone/>
            </a:pPr>
            <a:endParaRPr lang="el-GR" sz="2400" dirty="0"/>
          </a:p>
        </p:txBody>
      </p:sp>
      <p:pic>
        <p:nvPicPr>
          <p:cNvPr id="6" name="Picture 2" descr="Μυγοσκοτώστρες"/>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a:stretch/>
        </p:blipFill>
        <p:spPr bwMode="auto">
          <a:xfrm>
            <a:off x="5580112" y="1700808"/>
            <a:ext cx="3025589" cy="3727938"/>
          </a:xfrm>
          <a:prstGeom prst="rect">
            <a:avLst/>
          </a:prstGeom>
          <a:noFill/>
        </p:spPr>
      </p:pic>
      <p:sp>
        <p:nvSpPr>
          <p:cNvPr id="7" name="TextBox 6"/>
          <p:cNvSpPr txBox="1"/>
          <p:nvPr/>
        </p:nvSpPr>
        <p:spPr>
          <a:xfrm>
            <a:off x="5508104" y="5517232"/>
            <a:ext cx="472173" cy="360040"/>
          </a:xfrm>
          <a:prstGeom prst="rect">
            <a:avLst/>
          </a:prstGeom>
        </p:spPr>
        <p:txBody>
          <a:bodyPr vert="horz" wrap="square" lIns="91440" tIns="45720" rIns="91440" bIns="45720" rtlCol="0" anchor="ctr">
            <a:noAutofit/>
          </a:bodyPr>
          <a:lstStyle/>
          <a:p>
            <a:pPr algn="r"/>
            <a:r>
              <a:rPr lang="el-GR" b="1" dirty="0" smtClean="0">
                <a:latin typeface="+mj-lt"/>
              </a:rPr>
              <a:t>[</a:t>
            </a:r>
            <a:r>
              <a:rPr lang="en-US" b="1" dirty="0" smtClean="0">
                <a:latin typeface="+mj-lt"/>
              </a:rPr>
              <a:t>6</a:t>
            </a:r>
            <a:r>
              <a:rPr lang="el-GR" b="1" dirty="0" smtClean="0">
                <a:latin typeface="+mj-lt"/>
              </a:rPr>
              <a:t>]</a:t>
            </a:r>
          </a:p>
        </p:txBody>
      </p:sp>
    </p:spTree>
    <p:custDataLst>
      <p:tags r:id="rId1"/>
    </p:custDataLst>
    <p:extLst>
      <p:ext uri="{BB962C8B-B14F-4D97-AF65-F5344CB8AC3E}">
        <p14:creationId xmlns:p14="http://schemas.microsoft.com/office/powerpoint/2010/main" val="4005329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Παράξενα αντικείμενα που ξέβρασε η </a:t>
            </a:r>
            <a:r>
              <a:rPr lang="el-GR" dirty="0" smtClean="0"/>
              <a:t>θάλασσα</a:t>
            </a:r>
            <a:r>
              <a:rPr lang="en-GB" dirty="0" smtClean="0"/>
              <a:t>: </a:t>
            </a:r>
            <a:r>
              <a:rPr lang="el-GR" dirty="0"/>
              <a:t>Π</a:t>
            </a:r>
            <a:r>
              <a:rPr lang="el-GR" dirty="0" smtClean="0"/>
              <a:t>ακέτα </a:t>
            </a:r>
            <a:r>
              <a:rPr lang="el-GR" dirty="0"/>
              <a:t>τσιπς </a:t>
            </a:r>
          </a:p>
        </p:txBody>
      </p:sp>
      <p:sp>
        <p:nvSpPr>
          <p:cNvPr id="3" name="Content Placeholder 2"/>
          <p:cNvSpPr>
            <a:spLocks noGrp="1"/>
          </p:cNvSpPr>
          <p:nvPr>
            <p:ph sz="half" idx="1"/>
          </p:nvPr>
        </p:nvSpPr>
        <p:spPr>
          <a:xfrm>
            <a:off x="457200" y="1600200"/>
            <a:ext cx="4834880" cy="4525963"/>
          </a:xfrm>
        </p:spPr>
        <p:txBody>
          <a:bodyPr>
            <a:noAutofit/>
          </a:bodyPr>
          <a:lstStyle/>
          <a:p>
            <a:pPr marL="0" indent="0">
              <a:buNone/>
            </a:pPr>
            <a:r>
              <a:rPr lang="el-GR" sz="2400" dirty="0"/>
              <a:t>Το 2006 στο </a:t>
            </a:r>
            <a:r>
              <a:rPr lang="el-GR" sz="2400" dirty="0" err="1"/>
              <a:t>Outer</a:t>
            </a:r>
            <a:r>
              <a:rPr lang="el-GR" sz="2400" dirty="0"/>
              <a:t> </a:t>
            </a:r>
            <a:r>
              <a:rPr lang="el-GR" sz="2400" dirty="0" err="1"/>
              <a:t>Banks</a:t>
            </a:r>
            <a:r>
              <a:rPr lang="el-GR" sz="2400" dirty="0"/>
              <a:t> της Βόρειας Καρολίνα, χιλιάδες </a:t>
            </a:r>
            <a:r>
              <a:rPr lang="el-GR" sz="2400" b="1" dirty="0"/>
              <a:t>πακέτα τσιπς </a:t>
            </a:r>
            <a:r>
              <a:rPr lang="el-GR" sz="2400" dirty="0"/>
              <a:t>πλημμύρισαν την παραλία. Τόσο οι άνθρωποι, όσο και οι γλάροι ευχαριστήθηκαν τη θαλασσοταραχή, που ήταν η αιτία να βρεθεί στη θάλασσα το κιβώτιο με τα </a:t>
            </a:r>
            <a:r>
              <a:rPr lang="el-GR" sz="2400" dirty="0" err="1"/>
              <a:t>Ντορίτος</a:t>
            </a:r>
            <a:r>
              <a:rPr lang="el-GR" sz="2400" dirty="0"/>
              <a:t>. </a:t>
            </a:r>
          </a:p>
          <a:p>
            <a:pPr marL="0" indent="0">
              <a:buNone/>
            </a:pPr>
            <a:r>
              <a:rPr lang="el-GR" sz="2400" b="1" dirty="0"/>
              <a:t>Υποθέσεις των παιδιών</a:t>
            </a:r>
            <a:r>
              <a:rPr lang="el-GR" sz="2400" dirty="0"/>
              <a:t>:  </a:t>
            </a:r>
            <a:endParaRPr lang="en-GB" sz="2400" dirty="0" smtClean="0"/>
          </a:p>
          <a:p>
            <a:pPr>
              <a:buFont typeface="Calibri" panose="020F0502020204030204" pitchFamily="34" charset="0"/>
              <a:buChar char="−"/>
            </a:pPr>
            <a:r>
              <a:rPr lang="el-GR" sz="2400" dirty="0" smtClean="0"/>
              <a:t>Ήταν </a:t>
            </a:r>
            <a:r>
              <a:rPr lang="el-GR" sz="2400" dirty="0"/>
              <a:t>μέσα σε ένα φορτηγό </a:t>
            </a:r>
            <a:r>
              <a:rPr lang="el-GR" sz="2400" dirty="0" smtClean="0"/>
              <a:t>καράβι.</a:t>
            </a:r>
            <a:endParaRPr lang="en-GB" sz="2400" dirty="0" smtClean="0"/>
          </a:p>
          <a:p>
            <a:pPr>
              <a:buFont typeface="Calibri" panose="020F0502020204030204" pitchFamily="34" charset="0"/>
              <a:buChar char="−"/>
            </a:pPr>
            <a:r>
              <a:rPr lang="el-GR" sz="2400" dirty="0" smtClean="0"/>
              <a:t>Έπεσαν </a:t>
            </a:r>
            <a:r>
              <a:rPr lang="el-GR" sz="2400" dirty="0"/>
              <a:t>από τους ανθρώπους</a:t>
            </a:r>
            <a:r>
              <a:rPr lang="el-GR" sz="2400" dirty="0" smtClean="0"/>
              <a:t>.</a:t>
            </a:r>
            <a:endParaRPr lang="el-GR" sz="2400" dirty="0"/>
          </a:p>
          <a:p>
            <a:endParaRPr lang="el-GR" sz="2400" dirty="0"/>
          </a:p>
        </p:txBody>
      </p:sp>
      <p:pic>
        <p:nvPicPr>
          <p:cNvPr id="10" name="Picture 2" descr="EMGN Weird Beach Stuff"/>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a:stretch/>
        </p:blipFill>
        <p:spPr bwMode="auto">
          <a:xfrm>
            <a:off x="5652120" y="1916831"/>
            <a:ext cx="2944586" cy="319347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508103" y="5157192"/>
            <a:ext cx="472173" cy="360040"/>
          </a:xfrm>
          <a:prstGeom prst="rect">
            <a:avLst/>
          </a:prstGeom>
        </p:spPr>
        <p:txBody>
          <a:bodyPr vert="horz" wrap="square" lIns="91440" tIns="45720" rIns="91440" bIns="45720" rtlCol="0" anchor="ctr">
            <a:noAutofit/>
          </a:bodyPr>
          <a:lstStyle/>
          <a:p>
            <a:pPr algn="r"/>
            <a:r>
              <a:rPr lang="el-GR" b="1" dirty="0" smtClean="0">
                <a:latin typeface="+mj-lt"/>
              </a:rPr>
              <a:t>[</a:t>
            </a:r>
            <a:r>
              <a:rPr lang="en-US" b="1" dirty="0" smtClean="0">
                <a:latin typeface="+mj-lt"/>
              </a:rPr>
              <a:t>7</a:t>
            </a:r>
            <a:r>
              <a:rPr lang="el-GR" b="1" dirty="0" smtClean="0">
                <a:latin typeface="+mj-lt"/>
              </a:rPr>
              <a:t>]</a:t>
            </a:r>
          </a:p>
        </p:txBody>
      </p:sp>
    </p:spTree>
    <p:custDataLst>
      <p:tags r:id="rId1"/>
    </p:custDataLst>
    <p:extLst>
      <p:ext uri="{BB962C8B-B14F-4D97-AF65-F5344CB8AC3E}">
        <p14:creationId xmlns:p14="http://schemas.microsoft.com/office/powerpoint/2010/main" val="136748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Παράξενα αντικείμενα που ξέβρασε η </a:t>
            </a:r>
            <a:r>
              <a:rPr lang="el-GR" dirty="0" smtClean="0"/>
              <a:t>θάλασσα</a:t>
            </a:r>
            <a:r>
              <a:rPr lang="el-GR" dirty="0"/>
              <a:t>: </a:t>
            </a:r>
            <a:r>
              <a:rPr lang="el-GR" dirty="0" smtClean="0"/>
              <a:t>Άνθρωπος </a:t>
            </a:r>
            <a:r>
              <a:rPr lang="en-US" dirty="0"/>
              <a:t>Lego </a:t>
            </a:r>
            <a:endParaRPr lang="el-GR" dirty="0"/>
          </a:p>
        </p:txBody>
      </p:sp>
      <p:sp>
        <p:nvSpPr>
          <p:cNvPr id="3" name="Content Placeholder 2"/>
          <p:cNvSpPr>
            <a:spLocks noGrp="1"/>
          </p:cNvSpPr>
          <p:nvPr>
            <p:ph sz="half" idx="1"/>
          </p:nvPr>
        </p:nvSpPr>
        <p:spPr>
          <a:xfrm>
            <a:off x="457200" y="1600200"/>
            <a:ext cx="4906888" cy="4525963"/>
          </a:xfrm>
        </p:spPr>
        <p:txBody>
          <a:bodyPr>
            <a:noAutofit/>
          </a:bodyPr>
          <a:lstStyle/>
          <a:p>
            <a:pPr marL="0" indent="0">
              <a:buNone/>
            </a:pPr>
            <a:r>
              <a:rPr lang="el-GR" sz="2400" dirty="0"/>
              <a:t>Το 2011 ξεβράστηκε στην παραλία του </a:t>
            </a:r>
            <a:r>
              <a:rPr lang="en-US" sz="2400" dirty="0"/>
              <a:t>Brighton </a:t>
            </a:r>
            <a:r>
              <a:rPr lang="el-GR" sz="2400" dirty="0"/>
              <a:t>της Αγγλίας ένας τεράστιος </a:t>
            </a:r>
            <a:r>
              <a:rPr lang="el-GR" sz="2400" b="1" dirty="0"/>
              <a:t>άνθρωπος </a:t>
            </a:r>
            <a:r>
              <a:rPr lang="en-US" sz="2400" b="1" dirty="0"/>
              <a:t>Lego</a:t>
            </a:r>
            <a:r>
              <a:rPr lang="el-GR" sz="2400" b="1" dirty="0"/>
              <a:t> </a:t>
            </a:r>
            <a:r>
              <a:rPr lang="el-GR" sz="2400" dirty="0"/>
              <a:t>ύψους 2,5 μέτρων και βάρους σχεδόν 50 κιλών. </a:t>
            </a:r>
            <a:r>
              <a:rPr lang="el-GR" sz="2400" dirty="0" smtClean="0"/>
              <a:t>Λέγεται </a:t>
            </a:r>
            <a:r>
              <a:rPr lang="el-GR" sz="2400" dirty="0"/>
              <a:t>ότι </a:t>
            </a:r>
            <a:r>
              <a:rPr lang="el-GR" sz="2400" dirty="0" smtClean="0"/>
              <a:t>αποτελούσε </a:t>
            </a:r>
            <a:r>
              <a:rPr lang="el-GR" sz="2400" dirty="0"/>
              <a:t>μέρος διαφήμισης για την ομώνυμη εταιρεία</a:t>
            </a:r>
            <a:r>
              <a:rPr lang="el-GR" sz="2400" dirty="0" smtClean="0"/>
              <a:t>.</a:t>
            </a:r>
          </a:p>
          <a:p>
            <a:pPr marL="0" indent="0" algn="just">
              <a:buNone/>
            </a:pPr>
            <a:r>
              <a:rPr lang="el-GR" sz="2400" b="1" dirty="0"/>
              <a:t>Υποθέσεις των παιδιών: </a:t>
            </a:r>
          </a:p>
          <a:p>
            <a:pPr algn="just">
              <a:buFont typeface="Calibri" panose="020F0502020204030204" pitchFamily="34" charset="0"/>
              <a:buChar char="−"/>
            </a:pPr>
            <a:r>
              <a:rPr lang="el-GR" sz="2400" dirty="0" smtClean="0"/>
              <a:t>Βγήκε </a:t>
            </a:r>
            <a:r>
              <a:rPr lang="el-GR" sz="2400" dirty="0"/>
              <a:t>από έναν  παιδότοπο</a:t>
            </a:r>
            <a:r>
              <a:rPr lang="el-GR" sz="2400" dirty="0" smtClean="0"/>
              <a:t>.</a:t>
            </a:r>
            <a:endParaRPr lang="el-GR" sz="2400" dirty="0"/>
          </a:p>
          <a:p>
            <a:pPr algn="just">
              <a:buFont typeface="Calibri" panose="020F0502020204030204" pitchFamily="34" charset="0"/>
              <a:buChar char="−"/>
            </a:pPr>
            <a:r>
              <a:rPr lang="el-GR" sz="2400" dirty="0" smtClean="0"/>
              <a:t>Και </a:t>
            </a:r>
            <a:r>
              <a:rPr lang="el-GR" sz="2400" dirty="0"/>
              <a:t>αυτός ήταν μέσα σε κουτί</a:t>
            </a:r>
            <a:r>
              <a:rPr lang="el-GR" sz="2400" dirty="0" smtClean="0"/>
              <a:t>. </a:t>
            </a:r>
          </a:p>
          <a:p>
            <a:pPr algn="just">
              <a:buFont typeface="Calibri" panose="020F0502020204030204" pitchFamily="34" charset="0"/>
              <a:buChar char="−"/>
            </a:pPr>
            <a:r>
              <a:rPr lang="el-GR" sz="2400" dirty="0" smtClean="0"/>
              <a:t>Όχι </a:t>
            </a:r>
            <a:r>
              <a:rPr lang="el-GR" sz="2400" dirty="0"/>
              <a:t>δε χωρούσε σε κουτί</a:t>
            </a:r>
            <a:r>
              <a:rPr lang="el-GR" sz="2400" dirty="0" smtClean="0"/>
              <a:t>.</a:t>
            </a:r>
            <a:endParaRPr lang="el-GR" sz="2400" dirty="0"/>
          </a:p>
          <a:p>
            <a:pPr marL="0" indent="0">
              <a:buNone/>
            </a:pPr>
            <a:endParaRPr lang="el-GR" sz="2400" dirty="0"/>
          </a:p>
          <a:p>
            <a:endParaRPr lang="el-GR" sz="2400" dirty="0"/>
          </a:p>
        </p:txBody>
      </p:sp>
      <p:pic>
        <p:nvPicPr>
          <p:cNvPr id="2052" name="Picture 4" descr="Standing tall: The Lego oddity was found on a Florida beach Tuesday and is thought to be the handiwork of Dutch artist Ego Leonard"/>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a:stretch/>
        </p:blipFill>
        <p:spPr bwMode="auto">
          <a:xfrm>
            <a:off x="5569584" y="1751166"/>
            <a:ext cx="3017741" cy="43061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041459" y="5697252"/>
            <a:ext cx="472173" cy="360040"/>
          </a:xfrm>
          <a:prstGeom prst="rect">
            <a:avLst/>
          </a:prstGeom>
        </p:spPr>
        <p:txBody>
          <a:bodyPr vert="horz" wrap="square" lIns="91440" tIns="45720" rIns="91440" bIns="45720" rtlCol="0" anchor="ctr">
            <a:noAutofit/>
          </a:bodyPr>
          <a:lstStyle/>
          <a:p>
            <a:pPr algn="r"/>
            <a:r>
              <a:rPr lang="el-GR" b="1" dirty="0" smtClean="0">
                <a:latin typeface="+mj-lt"/>
              </a:rPr>
              <a:t>[</a:t>
            </a:r>
            <a:r>
              <a:rPr lang="en-US" b="1" dirty="0" smtClean="0">
                <a:latin typeface="+mj-lt"/>
              </a:rPr>
              <a:t>8</a:t>
            </a:r>
            <a:r>
              <a:rPr lang="el-GR" b="1" dirty="0" smtClean="0">
                <a:latin typeface="+mj-lt"/>
              </a:rPr>
              <a:t>]</a:t>
            </a:r>
          </a:p>
        </p:txBody>
      </p:sp>
    </p:spTree>
    <p:custDataLst>
      <p:tags r:id="rId1"/>
    </p:custDataLst>
    <p:extLst>
      <p:ext uri="{BB962C8B-B14F-4D97-AF65-F5344CB8AC3E}">
        <p14:creationId xmlns:p14="http://schemas.microsoft.com/office/powerpoint/2010/main" val="3661166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Παράξενα αντικείμενα που ξέβρασε η θάλασσα: </a:t>
            </a:r>
            <a:r>
              <a:rPr lang="el-GR" dirty="0" smtClean="0"/>
              <a:t>Ναυάγιο</a:t>
            </a:r>
            <a:endParaRPr lang="el-GR" dirty="0"/>
          </a:p>
        </p:txBody>
      </p:sp>
      <p:sp>
        <p:nvSpPr>
          <p:cNvPr id="3" name="Content Placeholder 2"/>
          <p:cNvSpPr>
            <a:spLocks noGrp="1"/>
          </p:cNvSpPr>
          <p:nvPr>
            <p:ph sz="half" idx="1"/>
          </p:nvPr>
        </p:nvSpPr>
        <p:spPr>
          <a:xfrm>
            <a:off x="457200" y="1600200"/>
            <a:ext cx="4762872" cy="4525963"/>
          </a:xfrm>
        </p:spPr>
        <p:txBody>
          <a:bodyPr>
            <a:noAutofit/>
          </a:bodyPr>
          <a:lstStyle/>
          <a:p>
            <a:pPr marL="0" indent="0">
              <a:spcBef>
                <a:spcPts val="400"/>
              </a:spcBef>
              <a:buNone/>
            </a:pPr>
            <a:r>
              <a:rPr lang="el-GR" sz="2400" b="1" dirty="0"/>
              <a:t>Υποθέσεις των παιδιών: </a:t>
            </a:r>
          </a:p>
          <a:p>
            <a:pPr>
              <a:spcBef>
                <a:spcPts val="400"/>
              </a:spcBef>
              <a:buFont typeface="Calibri" panose="020F0502020204030204" pitchFamily="34" charset="0"/>
              <a:buChar char="−"/>
            </a:pPr>
            <a:r>
              <a:rPr lang="el-GR" sz="2400" dirty="0"/>
              <a:t>Είναι πειρατικό πλοίο.</a:t>
            </a:r>
          </a:p>
          <a:p>
            <a:pPr>
              <a:spcBef>
                <a:spcPts val="400"/>
              </a:spcBef>
              <a:buFont typeface="Calibri" panose="020F0502020204030204" pitchFamily="34" charset="0"/>
              <a:buChar char="−"/>
            </a:pPr>
            <a:r>
              <a:rPr lang="el-GR" sz="2400" dirty="0"/>
              <a:t>Το παρέσυρε η θάλασσα στη στεριά.</a:t>
            </a:r>
          </a:p>
          <a:p>
            <a:pPr>
              <a:spcBef>
                <a:spcPts val="400"/>
              </a:spcBef>
              <a:buFont typeface="Calibri" panose="020F0502020204030204" pitchFamily="34" charset="0"/>
              <a:buChar char="−"/>
            </a:pPr>
            <a:r>
              <a:rPr lang="el-GR" sz="2400" dirty="0"/>
              <a:t>Μπορεί να έκανε μια απότομη κίνηση ο οδηγός και να ήρθε μόνο του το καράβι.</a:t>
            </a:r>
          </a:p>
          <a:p>
            <a:pPr>
              <a:spcBef>
                <a:spcPts val="400"/>
              </a:spcBef>
              <a:buFont typeface="Calibri" panose="020F0502020204030204" pitchFamily="34" charset="0"/>
              <a:buChar char="−"/>
            </a:pPr>
            <a:r>
              <a:rPr lang="el-GR" sz="2400" dirty="0"/>
              <a:t>Μπορεί να έπεσε στα βράχια και να βούλιαξε.</a:t>
            </a:r>
          </a:p>
          <a:p>
            <a:pPr>
              <a:spcBef>
                <a:spcPts val="400"/>
              </a:spcBef>
              <a:buFont typeface="Calibri" panose="020F0502020204030204" pitchFamily="34" charset="0"/>
              <a:buChar char="−"/>
            </a:pPr>
            <a:r>
              <a:rPr lang="el-GR" sz="2400" dirty="0"/>
              <a:t>Είναι πολεμικό πλοίο. Είδα κανόνια και 30 στρατιώτες πάνω.</a:t>
            </a:r>
          </a:p>
          <a:p>
            <a:pPr>
              <a:spcBef>
                <a:spcPts val="400"/>
              </a:spcBef>
            </a:pPr>
            <a:endParaRPr lang="el-GR" sz="2400" dirty="0"/>
          </a:p>
          <a:p>
            <a:endParaRPr lang="el-GR" sz="2400" dirty="0"/>
          </a:p>
        </p:txBody>
      </p:sp>
      <p:pic>
        <p:nvPicPr>
          <p:cNvPr id="5" name="Picture 2" descr="Ναυάγιο"/>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a:stretch/>
        </p:blipFill>
        <p:spPr bwMode="auto">
          <a:xfrm>
            <a:off x="5257800" y="1766373"/>
            <a:ext cx="3418656" cy="39668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172400" y="5805264"/>
            <a:ext cx="472173" cy="360040"/>
          </a:xfrm>
          <a:prstGeom prst="rect">
            <a:avLst/>
          </a:prstGeom>
        </p:spPr>
        <p:txBody>
          <a:bodyPr vert="horz" wrap="square" lIns="91440" tIns="45720" rIns="91440" bIns="45720" rtlCol="0" anchor="ctr">
            <a:noAutofit/>
          </a:bodyPr>
          <a:lstStyle/>
          <a:p>
            <a:pPr algn="r"/>
            <a:r>
              <a:rPr lang="el-GR" b="1" dirty="0" smtClean="0">
                <a:latin typeface="+mj-lt"/>
              </a:rPr>
              <a:t>[</a:t>
            </a:r>
            <a:r>
              <a:rPr lang="en-US" b="1" dirty="0" smtClean="0">
                <a:latin typeface="+mj-lt"/>
              </a:rPr>
              <a:t>9</a:t>
            </a:r>
            <a:r>
              <a:rPr lang="el-GR" b="1" dirty="0" smtClean="0">
                <a:latin typeface="+mj-lt"/>
              </a:rPr>
              <a:t>]</a:t>
            </a:r>
            <a:endParaRPr lang="el-GR" b="1" dirty="0" smtClean="0">
              <a:latin typeface="+mj-lt"/>
            </a:endParaRPr>
          </a:p>
        </p:txBody>
      </p:sp>
    </p:spTree>
    <p:custDataLst>
      <p:tags r:id="rId1"/>
    </p:custDataLst>
    <p:extLst>
      <p:ext uri="{BB962C8B-B14F-4D97-AF65-F5344CB8AC3E}">
        <p14:creationId xmlns:p14="http://schemas.microsoft.com/office/powerpoint/2010/main" val="5566856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000" dirty="0" smtClean="0"/>
              <a:t>Δραστηριότητα: </a:t>
            </a:r>
            <a:br>
              <a:rPr lang="el-GR" sz="4000" dirty="0" smtClean="0"/>
            </a:br>
            <a:r>
              <a:rPr lang="el-GR" sz="4000" dirty="0" smtClean="0"/>
              <a:t>«Κυνήγι Θησαυρού» (1/2</a:t>
            </a:r>
            <a:r>
              <a:rPr lang="el-GR" sz="4000" dirty="0"/>
              <a:t>)</a:t>
            </a:r>
          </a:p>
        </p:txBody>
      </p:sp>
      <p:pic>
        <p:nvPicPr>
          <p:cNvPr id="6" name="5 - Θέση περιεχομένου" descr="Τα παπάκια στην τάξη"/>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3" name="2 - Θέση περιεχομένου"/>
          <p:cNvSpPr>
            <a:spLocks noGrp="1"/>
          </p:cNvSpPr>
          <p:nvPr>
            <p:ph type="body" sz="half" idx="2"/>
          </p:nvPr>
        </p:nvSpPr>
        <p:spPr/>
        <p:txBody>
          <a:bodyPr>
            <a:noAutofit/>
          </a:bodyPr>
          <a:lstStyle/>
          <a:p>
            <a:pPr algn="just"/>
            <a:r>
              <a:rPr lang="el-GR" sz="2400" dirty="0" smtClean="0"/>
              <a:t>10 κίτρινα παπάκια επισκέφτηκαν και τη δική  μας τάξη. </a:t>
            </a:r>
          </a:p>
          <a:p>
            <a:pPr algn="just"/>
            <a:r>
              <a:rPr lang="el-GR" dirty="0" smtClean="0"/>
              <a:t>    </a:t>
            </a:r>
          </a:p>
          <a:p>
            <a:pPr algn="just">
              <a:buNone/>
            </a:pPr>
            <a:endParaRPr lang="el-GR" dirty="0"/>
          </a:p>
        </p:txBody>
      </p:sp>
    </p:spTree>
    <p:extLst>
      <p:ext uri="{BB962C8B-B14F-4D97-AF65-F5344CB8AC3E}">
        <p14:creationId xmlns:p14="http://schemas.microsoft.com/office/powerpoint/2010/main" val="88597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p:txBody>
          <a:bodyPr>
            <a:normAutofit fontScale="90000"/>
          </a:bodyPr>
          <a:lstStyle/>
          <a:p>
            <a:r>
              <a:rPr lang="el-GR" dirty="0"/>
              <a:t>Δραστηριότητα: </a:t>
            </a:r>
            <a:br>
              <a:rPr lang="el-GR" dirty="0"/>
            </a:br>
            <a:r>
              <a:rPr lang="el-GR" dirty="0"/>
              <a:t>«Κυνήγι Θησαυρού» </a:t>
            </a:r>
            <a:r>
              <a:rPr lang="el-GR" dirty="0" smtClean="0"/>
              <a:t>(2/2</a:t>
            </a:r>
            <a:r>
              <a:rPr lang="el-GR" dirty="0"/>
              <a:t>)</a:t>
            </a:r>
          </a:p>
        </p:txBody>
      </p:sp>
      <p:sp>
        <p:nvSpPr>
          <p:cNvPr id="3" name="2 - Θέση περιεχομένου"/>
          <p:cNvSpPr>
            <a:spLocks noGrp="1"/>
          </p:cNvSpPr>
          <p:nvPr>
            <p:ph sz="half" idx="1"/>
          </p:nvPr>
        </p:nvSpPr>
        <p:spPr>
          <a:xfrm>
            <a:off x="457200" y="1600200"/>
            <a:ext cx="5122912" cy="4525963"/>
          </a:xfrm>
        </p:spPr>
        <p:txBody>
          <a:bodyPr>
            <a:noAutofit/>
          </a:bodyPr>
          <a:lstStyle/>
          <a:p>
            <a:r>
              <a:rPr lang="el-GR" sz="2400" dirty="0" smtClean="0"/>
              <a:t>Μετρήσαμε τα παπάκια και είπαμε   τη σειρά του καθενός (1</a:t>
            </a:r>
            <a:r>
              <a:rPr lang="el-GR" sz="2400" baseline="30000" dirty="0" smtClean="0"/>
              <a:t>ο</a:t>
            </a:r>
            <a:r>
              <a:rPr lang="el-GR" sz="2400" dirty="0" smtClean="0"/>
              <a:t>, 2</a:t>
            </a:r>
            <a:r>
              <a:rPr lang="el-GR" sz="2400" baseline="30000" dirty="0" smtClean="0"/>
              <a:t>ο</a:t>
            </a:r>
            <a:r>
              <a:rPr lang="el-GR" sz="2400" dirty="0" smtClean="0"/>
              <a:t>, 3</a:t>
            </a:r>
            <a:r>
              <a:rPr lang="el-GR" sz="2400" baseline="30000" dirty="0" smtClean="0"/>
              <a:t>ο</a:t>
            </a:r>
            <a:r>
              <a:rPr lang="el-GR" sz="2400" dirty="0" smtClean="0"/>
              <a:t>…).</a:t>
            </a:r>
          </a:p>
          <a:p>
            <a:r>
              <a:rPr lang="el-GR" sz="2400" dirty="0" smtClean="0"/>
              <a:t>Χωριστήκαμε τυχαία σε δύο ομάδες.  </a:t>
            </a:r>
          </a:p>
          <a:p>
            <a:r>
              <a:rPr lang="el-GR" sz="2400" dirty="0" smtClean="0"/>
              <a:t>Η μία ομάδα έκρυψε τα 5 παπάκια μέσα στην τάξη και η άλλη έκρυψε τα υπόλοιπα έξω στην αυλή.  </a:t>
            </a:r>
          </a:p>
          <a:p>
            <a:r>
              <a:rPr lang="el-GR" sz="2400" dirty="0" smtClean="0"/>
              <a:t>Η κάθε ομάδα βρήκε τα παπάκια, που είχε κρύψει η άλλη. </a:t>
            </a:r>
          </a:p>
          <a:p>
            <a:r>
              <a:rPr lang="el-GR" sz="2400" dirty="0" smtClean="0"/>
              <a:t>Ένα παιδί από κάθε ομάδα έβγαζε φωτογραφίες τα κρυμμένα παπάκια, μόλις τα ανακαλύπτονταν. </a:t>
            </a:r>
            <a:endParaRPr lang="el-GR" sz="2400" dirty="0"/>
          </a:p>
        </p:txBody>
      </p:sp>
      <p:pic>
        <p:nvPicPr>
          <p:cNvPr id="6" name="6 - Θέση περιεχομένου" descr="Η νηπιαγωγός με τα παπάκια"/>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l="-1"/>
          <a:stretch/>
        </p:blipFill>
        <p:spPr>
          <a:xfrm>
            <a:off x="5868144" y="1772816"/>
            <a:ext cx="2829072" cy="3888890"/>
          </a:xfrm>
        </p:spPr>
      </p:pic>
    </p:spTree>
    <p:extLst>
      <p:ext uri="{BB962C8B-B14F-4D97-AF65-F5344CB8AC3E}">
        <p14:creationId xmlns:p14="http://schemas.microsoft.com/office/powerpoint/2010/main" val="2893700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p:txBody>
          <a:bodyPr>
            <a:normAutofit fontScale="90000"/>
          </a:bodyPr>
          <a:lstStyle/>
          <a:p>
            <a:r>
              <a:rPr lang="el-GR" dirty="0" smtClean="0"/>
              <a:t>Το δικό μας βιβλίο για τα παπάκια (1/2)</a:t>
            </a:r>
            <a:endParaRPr lang="el-GR" dirty="0"/>
          </a:p>
        </p:txBody>
      </p:sp>
      <p:sp>
        <p:nvSpPr>
          <p:cNvPr id="3" name="2 - Θέση περιεχομένου"/>
          <p:cNvSpPr>
            <a:spLocks noGrp="1"/>
          </p:cNvSpPr>
          <p:nvPr>
            <p:ph sz="half" idx="1"/>
          </p:nvPr>
        </p:nvSpPr>
        <p:spPr>
          <a:xfrm>
            <a:off x="457200" y="1600200"/>
            <a:ext cx="5122912" cy="4525963"/>
          </a:xfrm>
        </p:spPr>
        <p:txBody>
          <a:bodyPr>
            <a:noAutofit/>
          </a:bodyPr>
          <a:lstStyle/>
          <a:p>
            <a:pPr marL="0" indent="0">
              <a:spcAft>
                <a:spcPts val="1000"/>
              </a:spcAft>
              <a:buNone/>
            </a:pPr>
            <a:r>
              <a:rPr lang="el-GR" sz="2400" dirty="0" smtClean="0"/>
              <a:t>Με τις εκτυπωμένες  φωτογραφίες συνθέσαμε το δικό μας βιβλίο για τα 10 κίτρινα παπάκια. Κολλήσαμε τις φωτογραφίες  σε κίτρινο χαρτόνι. Όλοι μαζί συντάξαμε το κείμενο, λέγοντας πού είχε κρυφτεί το κάθε παπάκι, χρησιμοποιώντας παράλληλα τους τακτικούς αριθμούς. Όποιο παιδί επιθυμούσε, έγραφε τον τακτικό αριθμό, βάζοντας και το σύμβολο </a:t>
            </a:r>
            <a:r>
              <a:rPr lang="el-GR" sz="2400" baseline="30000" dirty="0" smtClean="0"/>
              <a:t>ο</a:t>
            </a:r>
            <a:r>
              <a:rPr lang="el-GR" sz="2400" dirty="0" smtClean="0"/>
              <a:t>, όπως παρατηρήσαμε στο βιβλίο του </a:t>
            </a:r>
            <a:r>
              <a:rPr lang="en-US" sz="2400" dirty="0" smtClean="0"/>
              <a:t>Eric Carle</a:t>
            </a:r>
            <a:r>
              <a:rPr lang="el-GR" sz="2400" dirty="0" smtClean="0"/>
              <a:t> που διαβάσαμε. </a:t>
            </a:r>
            <a:endParaRPr lang="el-GR" sz="2400" baseline="30000" dirty="0"/>
          </a:p>
        </p:txBody>
      </p:sp>
      <p:pic>
        <p:nvPicPr>
          <p:cNvPr id="5122" name="Picture 2" descr="Παιδάκι γράφει τον τακτικό αριθμό."/>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5868144" y="1700808"/>
            <a:ext cx="266197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0386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p:txBody>
          <a:bodyPr>
            <a:normAutofit fontScale="90000"/>
          </a:bodyPr>
          <a:lstStyle/>
          <a:p>
            <a:r>
              <a:rPr lang="el-GR" dirty="0" smtClean="0"/>
              <a:t>Το δικό μας βιβλίο για τα παπάκια (2/2)</a:t>
            </a:r>
            <a:endParaRPr lang="el-GR" dirty="0"/>
          </a:p>
        </p:txBody>
      </p:sp>
      <p:sp>
        <p:nvSpPr>
          <p:cNvPr id="3" name="2 - Θέση περιεχομένου"/>
          <p:cNvSpPr>
            <a:spLocks noGrp="1"/>
          </p:cNvSpPr>
          <p:nvPr>
            <p:ph sz="half" idx="1"/>
          </p:nvPr>
        </p:nvSpPr>
        <p:spPr/>
        <p:txBody>
          <a:bodyPr>
            <a:noAutofit/>
          </a:bodyPr>
          <a:lstStyle/>
          <a:p>
            <a:pPr marL="0" indent="0">
              <a:buNone/>
            </a:pPr>
            <a:r>
              <a:rPr lang="el-GR" sz="2400" dirty="0" smtClean="0"/>
              <a:t>Τα παιδιά  πρότειναν τίτλους για το βιβλίο. Οι πιθανοί τίτλοι: </a:t>
            </a:r>
          </a:p>
          <a:p>
            <a:r>
              <a:rPr lang="el-GR" sz="2400" dirty="0" smtClean="0"/>
              <a:t>Τα παπάκια.</a:t>
            </a:r>
          </a:p>
          <a:p>
            <a:r>
              <a:rPr lang="el-GR" sz="2400" dirty="0" smtClean="0"/>
              <a:t>Το βιβλίο κρυψώνα.</a:t>
            </a:r>
          </a:p>
          <a:p>
            <a:r>
              <a:rPr lang="el-GR" sz="2400" dirty="0" smtClean="0"/>
              <a:t>Το κίτρινο βιβλίο.</a:t>
            </a:r>
          </a:p>
          <a:p>
            <a:r>
              <a:rPr lang="el-GR" sz="2400" dirty="0" smtClean="0"/>
              <a:t>Το βιβλίο-κρυψώνες για παπάκια.</a:t>
            </a:r>
          </a:p>
          <a:p>
            <a:pPr marL="0" indent="0">
              <a:buNone/>
            </a:pPr>
            <a:r>
              <a:rPr lang="el-GR" sz="2400" dirty="0"/>
              <a:t>Ο τελευταίος τίτλος επιλέχθηκε από την πλειοψηφία των  </a:t>
            </a:r>
            <a:r>
              <a:rPr lang="el-GR" sz="2400" dirty="0" smtClean="0"/>
              <a:t>παιδιών.</a:t>
            </a:r>
          </a:p>
        </p:txBody>
      </p:sp>
      <p:pic>
        <p:nvPicPr>
          <p:cNvPr id="6" name="5 - Θέση περιεχομένου" descr="το βιβλίο των παιδιών"/>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644008" y="1700808"/>
            <a:ext cx="4038600" cy="2095528"/>
          </a:xfrm>
        </p:spPr>
      </p:pic>
    </p:spTree>
    <p:extLst>
      <p:ext uri="{BB962C8B-B14F-4D97-AF65-F5344CB8AC3E}">
        <p14:creationId xmlns:p14="http://schemas.microsoft.com/office/powerpoint/2010/main" val="636834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Διδακτική Πρακτική</a:t>
            </a:r>
            <a:endParaRPr lang="en-GB" dirty="0"/>
          </a:p>
        </p:txBody>
      </p:sp>
      <p:sp>
        <p:nvSpPr>
          <p:cNvPr id="7" name="Θέση περιεχομένου 6"/>
          <p:cNvSpPr>
            <a:spLocks noGrp="1"/>
          </p:cNvSpPr>
          <p:nvPr>
            <p:ph sz="half" idx="1"/>
          </p:nvPr>
        </p:nvSpPr>
        <p:spPr/>
        <p:txBody>
          <a:bodyPr>
            <a:noAutofit/>
          </a:bodyPr>
          <a:lstStyle/>
          <a:p>
            <a:pPr marL="0" indent="0">
              <a:spcBef>
                <a:spcPts val="600"/>
              </a:spcBef>
              <a:spcAft>
                <a:spcPts val="600"/>
              </a:spcAft>
              <a:buNone/>
            </a:pPr>
            <a:r>
              <a:rPr lang="el-GR" sz="2400" b="1" dirty="0"/>
              <a:t>Διδακτική </a:t>
            </a:r>
            <a:r>
              <a:rPr lang="el-GR" sz="2400" b="1" dirty="0" smtClean="0"/>
              <a:t>πρακτική</a:t>
            </a:r>
            <a:r>
              <a:rPr lang="en-GB" sz="2400" dirty="0" smtClean="0"/>
              <a:t>:</a:t>
            </a:r>
            <a:r>
              <a:rPr lang="el-GR" sz="2400" dirty="0"/>
              <a:t> </a:t>
            </a:r>
            <a:r>
              <a:rPr lang="el-GR" sz="2400" dirty="0" smtClean="0"/>
              <a:t/>
            </a:r>
            <a:br>
              <a:rPr lang="el-GR" sz="2400" dirty="0" smtClean="0"/>
            </a:br>
            <a:r>
              <a:rPr lang="el-GR" sz="2400" dirty="0"/>
              <a:t>Ελένη </a:t>
            </a:r>
            <a:r>
              <a:rPr lang="el-GR" sz="2400" dirty="0" err="1" smtClean="0"/>
              <a:t>Μηλιάκου</a:t>
            </a:r>
            <a:r>
              <a:rPr lang="en-GB" sz="2400" dirty="0" smtClean="0"/>
              <a:t>.</a:t>
            </a:r>
            <a:endParaRPr lang="el-GR" sz="2400" dirty="0" smtClean="0"/>
          </a:p>
          <a:p>
            <a:pPr marL="0" indent="0">
              <a:spcBef>
                <a:spcPts val="600"/>
              </a:spcBef>
              <a:spcAft>
                <a:spcPts val="600"/>
              </a:spcAft>
              <a:buNone/>
            </a:pPr>
            <a:r>
              <a:rPr lang="el-GR" sz="2400" b="1" dirty="0" smtClean="0"/>
              <a:t>Βιβλίο</a:t>
            </a:r>
            <a:r>
              <a:rPr lang="el-GR" sz="2400" i="1" dirty="0" smtClean="0"/>
              <a:t>: </a:t>
            </a:r>
            <a:r>
              <a:rPr lang="en-US" sz="2400" dirty="0"/>
              <a:t>Carle, </a:t>
            </a:r>
            <a:r>
              <a:rPr lang="en-US" sz="2400" dirty="0" smtClean="0"/>
              <a:t>Eric. </a:t>
            </a:r>
            <a:r>
              <a:rPr lang="en-US" sz="2400" b="1" dirty="0"/>
              <a:t>10 </a:t>
            </a:r>
            <a:r>
              <a:rPr lang="el-GR" sz="2400" b="1" dirty="0"/>
              <a:t>κίτρινα παπάκια </a:t>
            </a:r>
            <a:r>
              <a:rPr lang="el-GR" sz="2400" dirty="0" smtClean="0"/>
              <a:t>/ εικονογράφηση </a:t>
            </a:r>
            <a:r>
              <a:rPr lang="en-US" sz="2400" dirty="0"/>
              <a:t>Eric Carle. - 1</a:t>
            </a:r>
            <a:r>
              <a:rPr lang="el-GR" sz="2400" dirty="0"/>
              <a:t>η </a:t>
            </a:r>
            <a:r>
              <a:rPr lang="el-GR" sz="2400" dirty="0" err="1"/>
              <a:t>έκδ</a:t>
            </a:r>
            <a:r>
              <a:rPr lang="el-GR" sz="2400" dirty="0"/>
              <a:t>. - Αθήνα : Καλειδοσκόπιο, 2014</a:t>
            </a:r>
            <a:r>
              <a:rPr lang="el-GR" sz="2400" dirty="0" smtClean="0"/>
              <a:t>.</a:t>
            </a:r>
          </a:p>
          <a:p>
            <a:pPr marL="0" indent="0">
              <a:spcBef>
                <a:spcPts val="600"/>
              </a:spcBef>
              <a:spcAft>
                <a:spcPts val="600"/>
              </a:spcAft>
              <a:buNone/>
            </a:pPr>
            <a:r>
              <a:rPr lang="el-GR" sz="2400" b="1" dirty="0"/>
              <a:t>Θέμα: </a:t>
            </a:r>
            <a:r>
              <a:rPr lang="el-GR" sz="2400" dirty="0"/>
              <a:t>Τακτικοί Αριθμοί 1-10</a:t>
            </a:r>
            <a:endParaRPr lang="el-GR" sz="2400" b="1" dirty="0"/>
          </a:p>
          <a:p>
            <a:pPr marL="0" indent="0">
              <a:spcBef>
                <a:spcPts val="600"/>
              </a:spcBef>
              <a:spcAft>
                <a:spcPts val="600"/>
              </a:spcAft>
              <a:buNone/>
            </a:pPr>
            <a:endParaRPr lang="en-US" sz="2400" dirty="0"/>
          </a:p>
        </p:txBody>
      </p:sp>
      <p:pic>
        <p:nvPicPr>
          <p:cNvPr id="8" name="Picture 2" descr="Εξώφυλλο"/>
          <p:cNvPicPr>
            <a:picLocks noGrp="1" noChangeAspect="1" noChangeArrowheads="1"/>
          </p:cNvPicPr>
          <p:nvPr>
            <p:ph sz="half" idx="2"/>
          </p:nvPr>
        </p:nvPicPr>
        <p:blipFill>
          <a:blip r:embed="rId3" cstate="print"/>
          <a:stretch>
            <a:fillRect/>
          </a:stretch>
        </p:blipFill>
        <p:spPr bwMode="auto">
          <a:xfrm>
            <a:off x="5580112" y="1556792"/>
            <a:ext cx="2768510" cy="3699513"/>
          </a:xfrm>
          <a:prstGeom prst="rect">
            <a:avLst/>
          </a:prstGeom>
          <a:noFill/>
        </p:spPr>
      </p:pic>
      <p:sp>
        <p:nvSpPr>
          <p:cNvPr id="5" name="TextBox 4"/>
          <p:cNvSpPr txBox="1"/>
          <p:nvPr/>
        </p:nvSpPr>
        <p:spPr>
          <a:xfrm>
            <a:off x="5004048" y="4869160"/>
            <a:ext cx="472173" cy="360040"/>
          </a:xfrm>
          <a:prstGeom prst="rect">
            <a:avLst/>
          </a:prstGeom>
        </p:spPr>
        <p:txBody>
          <a:bodyPr vert="horz" wrap="square" lIns="91440" tIns="45720" rIns="91440" bIns="45720" rtlCol="0" anchor="ctr">
            <a:noAutofit/>
          </a:bodyPr>
          <a:lstStyle/>
          <a:p>
            <a:pPr algn="r"/>
            <a:r>
              <a:rPr lang="el-GR" b="1" dirty="0" smtClean="0">
                <a:latin typeface="+mj-lt"/>
              </a:rPr>
              <a:t>[1]</a:t>
            </a:r>
          </a:p>
        </p:txBody>
      </p:sp>
    </p:spTree>
    <p:custDataLst>
      <p:tags r:id="rId1"/>
    </p:custDataLst>
    <p:extLst>
      <p:ext uri="{BB962C8B-B14F-4D97-AF65-F5344CB8AC3E}">
        <p14:creationId xmlns:p14="http://schemas.microsoft.com/office/powerpoint/2010/main" val="210313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βιβλίο - κρυψώνες για παπάκια» (1/12)</a:t>
            </a:r>
            <a:endParaRPr lang="el-GR" dirty="0"/>
          </a:p>
        </p:txBody>
      </p:sp>
      <p:pic>
        <p:nvPicPr>
          <p:cNvPr id="3074" name="Picture 2" descr="Εξώφυλλο"/>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463550" y="1616961"/>
            <a:ext cx="8229600" cy="4406715"/>
          </a:xfrm>
          <a:prstGeom prst="rect">
            <a:avLst/>
          </a:prstGeom>
          <a:noFill/>
        </p:spPr>
      </p:pic>
    </p:spTree>
    <p:extLst>
      <p:ext uri="{BB962C8B-B14F-4D97-AF65-F5344CB8AC3E}">
        <p14:creationId xmlns:p14="http://schemas.microsoft.com/office/powerpoint/2010/main" val="3146525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p:txBody>
          <a:bodyPr>
            <a:normAutofit fontScale="90000"/>
          </a:bodyPr>
          <a:lstStyle/>
          <a:p>
            <a:r>
              <a:rPr lang="el-GR" dirty="0" smtClean="0"/>
              <a:t>«Το βιβλίο - κρυψώνες για παπάκια» (2/12)</a:t>
            </a:r>
            <a:endParaRPr lang="el-GR" dirty="0"/>
          </a:p>
        </p:txBody>
      </p:sp>
      <p:pic>
        <p:nvPicPr>
          <p:cNvPr id="4098" name="Picture 2" descr="[DECORATIVE]"/>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tretch/>
        </p:blipFill>
        <p:spPr bwMode="auto">
          <a:xfrm>
            <a:off x="3575050" y="1660303"/>
            <a:ext cx="5111750" cy="4402582"/>
          </a:xfrm>
          <a:prstGeom prst="rect">
            <a:avLst/>
          </a:prstGeom>
          <a:noFill/>
        </p:spPr>
      </p:pic>
      <p:sp>
        <p:nvSpPr>
          <p:cNvPr id="2" name="Text Placeholder 1"/>
          <p:cNvSpPr>
            <a:spLocks noGrp="1"/>
          </p:cNvSpPr>
          <p:nvPr>
            <p:ph type="body" sz="half" idx="2"/>
          </p:nvPr>
        </p:nvSpPr>
        <p:spPr/>
        <p:txBody>
          <a:bodyPr/>
          <a:lstStyle/>
          <a:p>
            <a:r>
              <a:rPr lang="el-GR" sz="2400" dirty="0"/>
              <a:t>Η εισαγωγική </a:t>
            </a:r>
            <a:r>
              <a:rPr lang="el-GR" sz="2400" dirty="0" smtClean="0"/>
              <a:t>σελίδα.</a:t>
            </a:r>
            <a:endParaRPr lang="el-GR" sz="2400" dirty="0"/>
          </a:p>
          <a:p>
            <a:endParaRPr lang="el-GR" dirty="0"/>
          </a:p>
        </p:txBody>
      </p:sp>
    </p:spTree>
    <p:extLst>
      <p:ext uri="{BB962C8B-B14F-4D97-AF65-F5344CB8AC3E}">
        <p14:creationId xmlns:p14="http://schemas.microsoft.com/office/powerpoint/2010/main" val="3412026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a:spLocks noGrp="1"/>
          </p:cNvSpPr>
          <p:nvPr>
            <p:ph type="title"/>
          </p:nvPr>
        </p:nvSpPr>
        <p:spPr/>
        <p:txBody>
          <a:bodyPr>
            <a:normAutofit fontScale="90000"/>
          </a:bodyPr>
          <a:lstStyle/>
          <a:p>
            <a:r>
              <a:rPr lang="el-GR" dirty="0" smtClean="0"/>
              <a:t>«Το βιβλίο - κρυψώνες για παπάκια» (3/12)</a:t>
            </a:r>
            <a:endParaRPr lang="el-GR" dirty="0"/>
          </a:p>
        </p:txBody>
      </p:sp>
      <p:pic>
        <p:nvPicPr>
          <p:cNvPr id="5" name="4 - Θέση περιεχομένου" descr="σελίδα του βιβλίου"/>
          <p:cNvPicPr>
            <a:picLocks noGrp="1"/>
          </p:cNvPicPr>
          <p:nvPr>
            <p:ph idx="1"/>
          </p:nvPr>
        </p:nvPicPr>
        <p:blipFill>
          <a:blip r:embed="rId2" cstate="email">
            <a:extLst>
              <a:ext uri="{28A0092B-C50C-407E-A947-70E740481C1C}">
                <a14:useLocalDpi xmlns:a14="http://schemas.microsoft.com/office/drawing/2010/main"/>
              </a:ext>
            </a:extLst>
          </a:blip>
          <a:stretch>
            <a:fillRect/>
          </a:stretch>
        </p:blipFill>
        <p:spPr>
          <a:xfrm>
            <a:off x="1331641" y="1907382"/>
            <a:ext cx="6493418" cy="3825874"/>
          </a:xfrm>
        </p:spPr>
      </p:pic>
    </p:spTree>
    <p:extLst>
      <p:ext uri="{BB962C8B-B14F-4D97-AF65-F5344CB8AC3E}">
        <p14:creationId xmlns:p14="http://schemas.microsoft.com/office/powerpoint/2010/main" val="2539716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p:txBody>
          <a:bodyPr>
            <a:normAutofit fontScale="90000"/>
          </a:bodyPr>
          <a:lstStyle/>
          <a:p>
            <a:r>
              <a:rPr lang="el-GR" dirty="0" smtClean="0"/>
              <a:t>«Το βιβλίο - κρυψώνες για παπάκια» (4/12)</a:t>
            </a:r>
            <a:endParaRPr lang="el-GR" dirty="0"/>
          </a:p>
        </p:txBody>
      </p:sp>
      <p:pic>
        <p:nvPicPr>
          <p:cNvPr id="5" name="5 - Θέση περιεχομένου" descr="σελίδα του βιβλίου"/>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43609" y="1808506"/>
            <a:ext cx="7069482" cy="4023626"/>
          </a:xfrm>
        </p:spPr>
      </p:pic>
    </p:spTree>
    <p:extLst>
      <p:ext uri="{BB962C8B-B14F-4D97-AF65-F5344CB8AC3E}">
        <p14:creationId xmlns:p14="http://schemas.microsoft.com/office/powerpoint/2010/main" val="24607425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p:txBody>
          <a:bodyPr>
            <a:normAutofit fontScale="90000"/>
          </a:bodyPr>
          <a:lstStyle/>
          <a:p>
            <a:r>
              <a:rPr lang="el-GR" dirty="0" smtClean="0"/>
              <a:t>«Το βιβλίο - κρυψώνες για παπάκια» (5/12)</a:t>
            </a:r>
            <a:endParaRPr lang="el-GR" dirty="0"/>
          </a:p>
        </p:txBody>
      </p:sp>
      <p:pic>
        <p:nvPicPr>
          <p:cNvPr id="5" name="Picture 2" descr="Σελίδα του βιβλίου των παιδιών"/>
          <p:cNvPicPr>
            <a:picLocks noGrp="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1043609" y="1763366"/>
            <a:ext cx="7069482" cy="4113906"/>
          </a:xfrm>
          <a:prstGeom prst="rect">
            <a:avLst/>
          </a:prstGeom>
          <a:noFill/>
        </p:spPr>
      </p:pic>
    </p:spTree>
    <p:extLst>
      <p:ext uri="{BB962C8B-B14F-4D97-AF65-F5344CB8AC3E}">
        <p14:creationId xmlns:p14="http://schemas.microsoft.com/office/powerpoint/2010/main" val="30542484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p:txBody>
          <a:bodyPr>
            <a:normAutofit fontScale="90000"/>
          </a:bodyPr>
          <a:lstStyle/>
          <a:p>
            <a:r>
              <a:rPr lang="el-GR" dirty="0" smtClean="0"/>
              <a:t>«Το βιβλίο - κρυψώνες για παπάκια» (6/12)</a:t>
            </a:r>
            <a:endParaRPr lang="el-GR" dirty="0"/>
          </a:p>
        </p:txBody>
      </p:sp>
      <p:pic>
        <p:nvPicPr>
          <p:cNvPr id="5" name="4 - Θέση περιεχομένου" descr="σελίδα του βιβλίου"/>
          <p:cNvPicPr>
            <a:picLocks noGrp="1"/>
          </p:cNvPicPr>
          <p:nvPr>
            <p:ph idx="1"/>
          </p:nvPr>
        </p:nvPicPr>
        <p:blipFill>
          <a:blip r:embed="rId2" cstate="email">
            <a:extLst>
              <a:ext uri="{28A0092B-C50C-407E-A947-70E740481C1C}">
                <a14:useLocalDpi xmlns:a14="http://schemas.microsoft.com/office/drawing/2010/main"/>
              </a:ext>
            </a:extLst>
          </a:blip>
          <a:stretch>
            <a:fillRect/>
          </a:stretch>
        </p:blipFill>
        <p:spPr>
          <a:xfrm>
            <a:off x="1043609" y="1835374"/>
            <a:ext cx="7069482" cy="3969890"/>
          </a:xfrm>
        </p:spPr>
      </p:pic>
    </p:spTree>
    <p:extLst>
      <p:ext uri="{BB962C8B-B14F-4D97-AF65-F5344CB8AC3E}">
        <p14:creationId xmlns:p14="http://schemas.microsoft.com/office/powerpoint/2010/main" val="19981209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p:txBody>
          <a:bodyPr>
            <a:normAutofit fontScale="90000"/>
          </a:bodyPr>
          <a:lstStyle/>
          <a:p>
            <a:r>
              <a:rPr lang="el-GR" dirty="0" smtClean="0"/>
              <a:t>«Το βιβλίο - κρυψώνες για παπάκια» (7/12)</a:t>
            </a:r>
            <a:endParaRPr lang="el-GR" dirty="0"/>
          </a:p>
        </p:txBody>
      </p:sp>
      <p:pic>
        <p:nvPicPr>
          <p:cNvPr id="5" name="5 - Θέση περιεχομένου" descr="σελίδα του βιβλίου"/>
          <p:cNvPicPr>
            <a:picLocks noGrp="1"/>
          </p:cNvPicPr>
          <p:nvPr>
            <p:ph idx="1"/>
          </p:nvPr>
        </p:nvPicPr>
        <p:blipFill>
          <a:blip r:embed="rId2" cstate="email">
            <a:extLst>
              <a:ext uri="{28A0092B-C50C-407E-A947-70E740481C1C}">
                <a14:useLocalDpi xmlns:a14="http://schemas.microsoft.com/office/drawing/2010/main"/>
              </a:ext>
            </a:extLst>
          </a:blip>
          <a:stretch>
            <a:fillRect/>
          </a:stretch>
        </p:blipFill>
        <p:spPr>
          <a:xfrm>
            <a:off x="971601" y="1691358"/>
            <a:ext cx="7213498" cy="4257922"/>
          </a:xfrm>
        </p:spPr>
      </p:pic>
    </p:spTree>
    <p:extLst>
      <p:ext uri="{BB962C8B-B14F-4D97-AF65-F5344CB8AC3E}">
        <p14:creationId xmlns:p14="http://schemas.microsoft.com/office/powerpoint/2010/main" val="17316603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 Τίτλος"/>
          <p:cNvSpPr>
            <a:spLocks noGrp="1"/>
          </p:cNvSpPr>
          <p:nvPr>
            <p:ph type="title"/>
          </p:nvPr>
        </p:nvSpPr>
        <p:spPr/>
        <p:txBody>
          <a:bodyPr>
            <a:normAutofit fontScale="90000"/>
          </a:bodyPr>
          <a:lstStyle/>
          <a:p>
            <a:r>
              <a:rPr lang="el-GR" dirty="0" smtClean="0"/>
              <a:t>«Το βιβλίο - κρυψώνες για παπάκια» (8/12)</a:t>
            </a:r>
            <a:endParaRPr lang="el-GR" dirty="0"/>
          </a:p>
        </p:txBody>
      </p:sp>
      <p:pic>
        <p:nvPicPr>
          <p:cNvPr id="6" name="Picture 2" descr="Σελίδα του βιβλίου των παιδιών"/>
          <p:cNvPicPr>
            <a:picLocks noGrp="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115617" y="1835374"/>
            <a:ext cx="6925466" cy="3969890"/>
          </a:xfrm>
          <a:prstGeom prst="rect">
            <a:avLst/>
          </a:prstGeom>
          <a:noFill/>
        </p:spPr>
      </p:pic>
    </p:spTree>
    <p:extLst>
      <p:ext uri="{BB962C8B-B14F-4D97-AF65-F5344CB8AC3E}">
        <p14:creationId xmlns:p14="http://schemas.microsoft.com/office/powerpoint/2010/main" val="41917598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p:txBody>
          <a:bodyPr>
            <a:normAutofit fontScale="90000"/>
          </a:bodyPr>
          <a:lstStyle/>
          <a:p>
            <a:r>
              <a:rPr lang="el-GR" dirty="0" smtClean="0"/>
              <a:t>«Το βιβλίο - κρυψώνες για παπάκια» (9/12)</a:t>
            </a:r>
            <a:endParaRPr lang="el-GR" dirty="0"/>
          </a:p>
        </p:txBody>
      </p:sp>
      <p:pic>
        <p:nvPicPr>
          <p:cNvPr id="5" name="Picture 2" descr="Σελίδα του βιβλίου των παιδιών"/>
          <p:cNvPicPr>
            <a:picLocks noGrp="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755577" y="1835374"/>
            <a:ext cx="7645546" cy="3969890"/>
          </a:xfrm>
          <a:prstGeom prst="rect">
            <a:avLst/>
          </a:prstGeom>
          <a:noFill/>
        </p:spPr>
      </p:pic>
    </p:spTree>
    <p:extLst>
      <p:ext uri="{BB962C8B-B14F-4D97-AF65-F5344CB8AC3E}">
        <p14:creationId xmlns:p14="http://schemas.microsoft.com/office/powerpoint/2010/main" val="42705678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p:txBody>
          <a:bodyPr>
            <a:normAutofit fontScale="90000"/>
          </a:bodyPr>
          <a:lstStyle/>
          <a:p>
            <a:r>
              <a:rPr lang="el-GR" dirty="0" smtClean="0"/>
              <a:t>«Το βιβλίο - κρυψώνες για παπάκια» (10/12)</a:t>
            </a:r>
            <a:endParaRPr lang="el-GR" dirty="0"/>
          </a:p>
        </p:txBody>
      </p:sp>
      <p:pic>
        <p:nvPicPr>
          <p:cNvPr id="5" name="4 - Θέση περιεχομένου" descr="σελίδα του βιβλίου"/>
          <p:cNvPicPr>
            <a:picLocks noGrp="1"/>
          </p:cNvPicPr>
          <p:nvPr>
            <p:ph idx="1"/>
          </p:nvPr>
        </p:nvPicPr>
        <p:blipFill>
          <a:blip r:embed="rId2" cstate="email">
            <a:extLst>
              <a:ext uri="{28A0092B-C50C-407E-A947-70E740481C1C}">
                <a14:useLocalDpi xmlns:a14="http://schemas.microsoft.com/office/drawing/2010/main"/>
              </a:ext>
            </a:extLst>
          </a:blip>
          <a:stretch>
            <a:fillRect/>
          </a:stretch>
        </p:blipFill>
        <p:spPr>
          <a:xfrm>
            <a:off x="827585" y="1763366"/>
            <a:ext cx="7501530" cy="4113906"/>
          </a:xfrm>
        </p:spPr>
      </p:pic>
    </p:spTree>
    <p:extLst>
      <p:ext uri="{BB962C8B-B14F-4D97-AF65-F5344CB8AC3E}">
        <p14:creationId xmlns:p14="http://schemas.microsoft.com/office/powerpoint/2010/main" val="248616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Λίγα λόγια για το βιβλίο (1/2) </a:t>
            </a:r>
            <a:endParaRPr lang="el-GR" dirty="0"/>
          </a:p>
        </p:txBody>
      </p:sp>
      <p:sp>
        <p:nvSpPr>
          <p:cNvPr id="5" name="4 - Θέση περιεχομένου"/>
          <p:cNvSpPr>
            <a:spLocks noGrp="1"/>
          </p:cNvSpPr>
          <p:nvPr>
            <p:ph idx="1"/>
          </p:nvPr>
        </p:nvSpPr>
        <p:spPr/>
        <p:txBody>
          <a:bodyPr>
            <a:noAutofit/>
          </a:bodyPr>
          <a:lstStyle/>
          <a:p>
            <a:pPr marL="0" indent="0">
              <a:buNone/>
            </a:pPr>
            <a:r>
              <a:rPr lang="el-GR" sz="3000" dirty="0" smtClean="0"/>
              <a:t>Ένα φορτηγό πλοίο ξεκινά το ταξίδι του φορτωμένο με πλαστικά κίτρινα παπάκια. Πέφτει, όμως, σε τρικυμία και ένα τεράστιο κύμα ρίχνει ένα κιβώτιο με 10 κίτρινα παπάκια στη θάλασσα. Έτσι, ξεκινάει η συναρπαστική περιπέτεια που θα φέρει το καθένα σε άλλη γωνιά της γης. Όλα θα συναντήσουν και από ένα ζώο της θάλασσας, ενώ το 10</a:t>
            </a:r>
            <a:r>
              <a:rPr lang="el-GR" sz="3000" baseline="30000" dirty="0" smtClean="0"/>
              <a:t>ο</a:t>
            </a:r>
            <a:r>
              <a:rPr lang="el-GR" sz="3000" dirty="0" smtClean="0"/>
              <a:t> θα βρει μια αληθινή οικογένεια. </a:t>
            </a:r>
          </a:p>
        </p:txBody>
      </p:sp>
    </p:spTree>
    <p:extLst>
      <p:ext uri="{BB962C8B-B14F-4D97-AF65-F5344CB8AC3E}">
        <p14:creationId xmlns:p14="http://schemas.microsoft.com/office/powerpoint/2010/main" val="14555707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p:txBody>
          <a:bodyPr>
            <a:normAutofit fontScale="90000"/>
          </a:bodyPr>
          <a:lstStyle/>
          <a:p>
            <a:r>
              <a:rPr lang="el-GR" dirty="0" smtClean="0"/>
              <a:t>«Το βιβλίο - κρυψώνες για παπάκια» (11/12)</a:t>
            </a:r>
            <a:endParaRPr lang="el-GR" dirty="0"/>
          </a:p>
        </p:txBody>
      </p:sp>
      <p:pic>
        <p:nvPicPr>
          <p:cNvPr id="5" name="5 - Θέση περιεχομένου" descr="σελίδα του βιβλίου"/>
          <p:cNvPicPr>
            <a:picLocks noGrp="1"/>
          </p:cNvPicPr>
          <p:nvPr>
            <p:ph idx="1"/>
          </p:nvPr>
        </p:nvPicPr>
        <p:blipFill>
          <a:blip r:embed="rId2" cstate="email">
            <a:extLst>
              <a:ext uri="{28A0092B-C50C-407E-A947-70E740481C1C}">
                <a14:useLocalDpi xmlns:a14="http://schemas.microsoft.com/office/drawing/2010/main"/>
              </a:ext>
            </a:extLst>
          </a:blip>
          <a:stretch>
            <a:fillRect/>
          </a:stretch>
        </p:blipFill>
        <p:spPr>
          <a:xfrm>
            <a:off x="755577" y="1763366"/>
            <a:ext cx="7645546" cy="4113906"/>
          </a:xfrm>
        </p:spPr>
      </p:pic>
    </p:spTree>
    <p:extLst>
      <p:ext uri="{BB962C8B-B14F-4D97-AF65-F5344CB8AC3E}">
        <p14:creationId xmlns:p14="http://schemas.microsoft.com/office/powerpoint/2010/main" val="30952388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 - Τίτλος"/>
          <p:cNvSpPr>
            <a:spLocks noGrp="1"/>
          </p:cNvSpPr>
          <p:nvPr>
            <p:ph type="title"/>
          </p:nvPr>
        </p:nvSpPr>
        <p:spPr/>
        <p:txBody>
          <a:bodyPr>
            <a:normAutofit fontScale="90000"/>
          </a:bodyPr>
          <a:lstStyle/>
          <a:p>
            <a:r>
              <a:rPr lang="el-GR" dirty="0" smtClean="0"/>
              <a:t>«Το βιβλίο - κρυψώνες για παπάκια» (12/12)</a:t>
            </a:r>
            <a:endParaRPr lang="el-GR" dirty="0"/>
          </a:p>
        </p:txBody>
      </p:sp>
      <p:pic>
        <p:nvPicPr>
          <p:cNvPr id="5" name="Picture 2" descr="Σελίδα του βιβλίου των παιδιών"/>
          <p:cNvPicPr>
            <a:picLocks noGrp="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683569" y="1691358"/>
            <a:ext cx="7789562" cy="4257922"/>
          </a:xfrm>
          <a:prstGeom prst="rect">
            <a:avLst/>
          </a:prstGeom>
          <a:noFill/>
        </p:spPr>
      </p:pic>
    </p:spTree>
    <p:extLst>
      <p:ext uri="{BB962C8B-B14F-4D97-AF65-F5344CB8AC3E}">
        <p14:creationId xmlns:p14="http://schemas.microsoft.com/office/powerpoint/2010/main" val="11095876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custDataLst>
      <p:tags r:id="rId1"/>
    </p:custDataLst>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custDataLst>
      <p:tags r:id="rId1"/>
    </p:custDataLst>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spcBef>
                <a:spcPts val="0"/>
              </a:spcBef>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smtClean="0"/>
              <a:t>Αγγελική </a:t>
            </a:r>
            <a:r>
              <a:rPr lang="el-GR" sz="2000" dirty="0" err="1" smtClean="0"/>
              <a:t>Γιαννικοπούλου</a:t>
            </a:r>
            <a:r>
              <a:rPr lang="el-GR" sz="2000" dirty="0" smtClean="0"/>
              <a:t> 201</a:t>
            </a:r>
            <a:r>
              <a:rPr lang="en-GB" sz="2000" dirty="0" smtClean="0"/>
              <a:t>6</a:t>
            </a:r>
            <a:r>
              <a:rPr lang="el-GR" sz="2000" dirty="0"/>
              <a:t>. Ελένη </a:t>
            </a:r>
            <a:r>
              <a:rPr lang="el-GR" sz="2000" dirty="0" err="1" smtClean="0"/>
              <a:t>Μηλιάκου</a:t>
            </a:r>
            <a:r>
              <a:rPr lang="en-US" sz="2000" dirty="0" smtClean="0"/>
              <a:t>,</a:t>
            </a:r>
            <a:r>
              <a:rPr lang="el-GR" sz="2000" dirty="0" smtClean="0"/>
              <a:t> Αγγελική </a:t>
            </a:r>
            <a:r>
              <a:rPr lang="el-GR" sz="2000" dirty="0" err="1" smtClean="0"/>
              <a:t>Γιαννικοπούλου</a:t>
            </a:r>
            <a:r>
              <a:rPr lang="el-GR" sz="2000" dirty="0" smtClean="0"/>
              <a:t>. «Το Εικονογραφημένο Βιβλίο στην Προσχολική Εκπαίδευση. Μαθηματικά και Εικονογραφημένο Βιβλίο. 10 Κίτρινα Παπάκια. Έκδοση: 1.0. Αθήνα 201</a:t>
            </a:r>
            <a:r>
              <a:rPr lang="en-GB" sz="2000" dirty="0" smtClean="0"/>
              <a:t>6</a:t>
            </a:r>
            <a:r>
              <a:rPr lang="el-GR" sz="2000" dirty="0" smtClean="0"/>
              <a:t>. Διαθέσιμο από τη δικτυακή διεύθυνση: </a:t>
            </a:r>
            <a:r>
              <a:rPr lang="en-GB" sz="2000" dirty="0" smtClean="0">
                <a:hlinkClick r:id="rId4" tooltip="Ανοιχτό Μάθημα: Το Εικονογραφημένο Βιβλίο στην Προσχολική Εκπαίδευση"/>
              </a:rPr>
              <a:t>http://opencourses.uoa.gr/courses/ECD5/</a:t>
            </a:r>
            <a:r>
              <a:rPr lang="el-GR" sz="2000" dirty="0" smtClean="0"/>
              <a:t>.</a:t>
            </a:r>
          </a:p>
          <a:p>
            <a:pPr fontAlgn="auto">
              <a:spcAft>
                <a:spcPts val="0"/>
              </a:spcAft>
              <a:defRPr/>
            </a:pPr>
            <a:endParaRPr lang="el-GR" sz="2000" dirty="0"/>
          </a:p>
        </p:txBody>
      </p:sp>
    </p:spTree>
    <p:custDataLst>
      <p:tags r:id="rId1"/>
    </p:custDataLst>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9208757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smtClean="0"/>
              <a:t>το Σημείωμα Αν</a:t>
            </a:r>
            <a:r>
              <a:rPr lang="en-US" sz="2000" dirty="0" smtClean="0"/>
              <a:t>α</a:t>
            </a:r>
            <a:r>
              <a:rPr lang="el-GR" sz="2000" dirty="0" smtClean="0"/>
              <a:t>φοράς,</a:t>
            </a:r>
            <a:endParaRPr lang="el-GR" sz="2000" dirty="0"/>
          </a:p>
          <a:p>
            <a:pPr lvl="1">
              <a:buFont typeface="Wingdings" panose="05000000000000000000" pitchFamily="2" charset="2"/>
              <a:buChar cha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a:buFont typeface="Wingdings" panose="05000000000000000000" pitchFamily="2" charset="2"/>
              <a:buChar char="§"/>
            </a:pPr>
            <a:r>
              <a:rPr lang="el-GR" sz="2000" dirty="0" smtClean="0"/>
              <a:t>τη δήλωση Διατήρησης 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a:buNone/>
            </a:pPr>
            <a:r>
              <a:rPr lang="el-GR" sz="2400" dirty="0"/>
              <a:t>μαζί με τους </a:t>
            </a:r>
            <a:r>
              <a:rPr lang="el-GR" sz="2400" dirty="0" smtClean="0"/>
              <a:t>συνοδευτικούς </a:t>
            </a:r>
            <a:r>
              <a:rPr lang="el-GR" sz="2400" dirty="0" err="1" smtClean="0"/>
              <a:t>υπερσυνδέσμους</a:t>
            </a:r>
            <a:r>
              <a:rPr lang="el-GR" sz="2400" dirty="0"/>
              <a:t>.</a:t>
            </a:r>
          </a:p>
          <a:p>
            <a:endParaRPr lang="el-GR" sz="2000" dirty="0"/>
          </a:p>
        </p:txBody>
      </p:sp>
    </p:spTree>
    <p:extLst>
      <p:ext uri="{BB962C8B-B14F-4D97-AF65-F5344CB8AC3E}">
        <p14:creationId xmlns:p14="http://schemas.microsoft.com/office/powerpoint/2010/main" val="41742992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4000" dirty="0"/>
              <a:t>Σημείωμα Χρήσης Έργων Τρίτων</a:t>
            </a:r>
            <a:r>
              <a:rPr lang="en-US" sz="4000" dirty="0"/>
              <a:t> </a:t>
            </a:r>
            <a:r>
              <a:rPr lang="en-US" sz="4000" dirty="0" smtClean="0"/>
              <a:t>(1/2</a:t>
            </a:r>
            <a:r>
              <a:rPr lang="en-US" sz="4000" dirty="0"/>
              <a:t>)</a:t>
            </a:r>
            <a:endParaRPr lang="el-GR" sz="4000"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smtClean="0"/>
              <a:t>Εικόνα 1:</a:t>
            </a:r>
            <a:r>
              <a:rPr lang="en-US" sz="2000" dirty="0" smtClean="0"/>
              <a:t> </a:t>
            </a:r>
            <a:r>
              <a:rPr lang="el-GR" sz="2000" dirty="0"/>
              <a:t>Εξώφυλλο του βιβλίου «</a:t>
            </a:r>
            <a:r>
              <a:rPr lang="el-GR" sz="2000" dirty="0">
                <a:hlinkClick r:id="rId4"/>
              </a:rPr>
              <a:t>10 κίτρινα </a:t>
            </a:r>
            <a:r>
              <a:rPr lang="el-GR" sz="2000" dirty="0" smtClean="0">
                <a:hlinkClick r:id="rId4"/>
              </a:rPr>
              <a:t>παπάκια</a:t>
            </a:r>
            <a:r>
              <a:rPr lang="el-GR" sz="2000" dirty="0" smtClean="0"/>
              <a:t>» / </a:t>
            </a:r>
            <a:r>
              <a:rPr lang="el-GR" sz="2000" dirty="0"/>
              <a:t>εικονογράφηση </a:t>
            </a:r>
            <a:r>
              <a:rPr lang="el-GR" sz="2000" dirty="0" err="1"/>
              <a:t>Eric</a:t>
            </a:r>
            <a:r>
              <a:rPr lang="el-GR" sz="2000" dirty="0"/>
              <a:t> </a:t>
            </a:r>
            <a:r>
              <a:rPr lang="el-GR" sz="2000" dirty="0" err="1"/>
              <a:t>Carle</a:t>
            </a:r>
            <a:r>
              <a:rPr lang="el-GR" sz="2000" dirty="0"/>
              <a:t> </a:t>
            </a:r>
            <a:r>
              <a:rPr lang="el-GR" sz="2000" dirty="0" smtClean="0"/>
              <a:t>/εικονογράφηση </a:t>
            </a:r>
            <a:r>
              <a:rPr lang="el-GR" sz="2000" dirty="0" err="1"/>
              <a:t>Eric</a:t>
            </a:r>
            <a:r>
              <a:rPr lang="el-GR" sz="2000" dirty="0"/>
              <a:t> </a:t>
            </a:r>
            <a:r>
              <a:rPr lang="el-GR" sz="2000" dirty="0" err="1"/>
              <a:t>Carle</a:t>
            </a:r>
            <a:r>
              <a:rPr lang="el-GR" sz="2000" dirty="0"/>
              <a:t>. - 1η </a:t>
            </a:r>
            <a:r>
              <a:rPr lang="el-GR" sz="2000" dirty="0" err="1"/>
              <a:t>έκδ</a:t>
            </a:r>
            <a:r>
              <a:rPr lang="el-GR" sz="2000" dirty="0"/>
              <a:t>. - Αθήνα : Καλειδοσκόπιο, 2014.</a:t>
            </a:r>
          </a:p>
          <a:p>
            <a:pPr marL="0" indent="0">
              <a:buNone/>
            </a:pPr>
            <a:r>
              <a:rPr lang="el-GR" sz="2000" dirty="0" smtClean="0"/>
              <a:t>Εικόνα</a:t>
            </a:r>
            <a:r>
              <a:rPr lang="en-US" sz="2000" dirty="0" smtClean="0"/>
              <a:t> </a:t>
            </a:r>
            <a:r>
              <a:rPr lang="en-US" sz="2000" dirty="0"/>
              <a:t>2: </a:t>
            </a:r>
            <a:r>
              <a:rPr lang="en-US" sz="2000" u="sng" dirty="0">
                <a:hlinkClick r:id="rId5"/>
              </a:rPr>
              <a:t>Rubber Duck</a:t>
            </a:r>
            <a:r>
              <a:rPr lang="en-US" sz="2000" dirty="0"/>
              <a:t>, </a:t>
            </a:r>
            <a:r>
              <a:rPr lang="en-US" sz="2000" dirty="0" err="1"/>
              <a:t>Poolie</a:t>
            </a:r>
            <a:r>
              <a:rPr lang="en-US" sz="2000" dirty="0"/>
              <a:t>, Creative Commons, Attribution 2.0 Generic, Flickr.</a:t>
            </a:r>
            <a:endParaRPr lang="el-GR" sz="2000" dirty="0"/>
          </a:p>
          <a:p>
            <a:pPr marL="0" indent="0">
              <a:buNone/>
            </a:pPr>
            <a:r>
              <a:rPr lang="el-GR" sz="2000" dirty="0"/>
              <a:t>Εικόνα</a:t>
            </a:r>
            <a:r>
              <a:rPr lang="en-US" sz="2000" dirty="0"/>
              <a:t> 3: </a:t>
            </a:r>
            <a:r>
              <a:rPr lang="en-US" sz="2000" u="sng" dirty="0">
                <a:hlinkClick r:id="rId6"/>
              </a:rPr>
              <a:t>Rubber Ducks</a:t>
            </a:r>
            <a:r>
              <a:rPr lang="en-US" sz="2000" dirty="0"/>
              <a:t>, Photo from </a:t>
            </a:r>
            <a:r>
              <a:rPr lang="en-US" sz="2000" dirty="0" err="1"/>
              <a:t>VividLife</a:t>
            </a:r>
            <a:r>
              <a:rPr lang="en-US" sz="2000" dirty="0"/>
              <a:t>.</a:t>
            </a:r>
            <a:endParaRPr lang="el-GR" sz="2000" dirty="0"/>
          </a:p>
          <a:p>
            <a:pPr marL="0" indent="0">
              <a:buNone/>
            </a:pPr>
            <a:r>
              <a:rPr lang="el-GR" sz="2000" dirty="0"/>
              <a:t>Εικόνα </a:t>
            </a:r>
            <a:r>
              <a:rPr lang="en-US" sz="2000" dirty="0"/>
              <a:t>4: </a:t>
            </a:r>
            <a:r>
              <a:rPr lang="en-US" sz="2000" u="sng" dirty="0">
                <a:hlinkClick r:id="rId7"/>
              </a:rPr>
              <a:t>Travel of the Friendly </a:t>
            </a:r>
            <a:r>
              <a:rPr lang="en-US" sz="2000" u="sng" dirty="0" err="1">
                <a:hlinkClick r:id="rId7"/>
              </a:rPr>
              <a:t>Floatees</a:t>
            </a:r>
            <a:r>
              <a:rPr lang="en-US" sz="2000" dirty="0"/>
              <a:t>. </a:t>
            </a:r>
            <a:r>
              <a:rPr lang="en-US" sz="2000" dirty="0" err="1"/>
              <a:t>NordNordWest</a:t>
            </a:r>
            <a:r>
              <a:rPr lang="en-US" sz="2000" dirty="0"/>
              <a:t>, Creative Commons Attribution-Share Alike 3.0 </a:t>
            </a:r>
            <a:r>
              <a:rPr lang="en-US" sz="2000" dirty="0" err="1"/>
              <a:t>Unported</a:t>
            </a:r>
            <a:r>
              <a:rPr lang="en-US" sz="2000" dirty="0"/>
              <a:t>, Wikimedia Commons.</a:t>
            </a:r>
            <a:endParaRPr lang="el-GR" sz="2000" dirty="0"/>
          </a:p>
          <a:p>
            <a:pPr marL="0" indent="0">
              <a:buNone/>
            </a:pPr>
            <a:r>
              <a:rPr lang="el-GR" sz="2000" dirty="0"/>
              <a:t>Εικόνα</a:t>
            </a:r>
            <a:r>
              <a:rPr lang="en-US" sz="2000" dirty="0"/>
              <a:t> 5: </a:t>
            </a:r>
            <a:r>
              <a:rPr lang="en-US" sz="2000" u="sng" dirty="0">
                <a:hlinkClick r:id="rId8"/>
              </a:rPr>
              <a:t>Container</a:t>
            </a:r>
            <a:r>
              <a:rPr lang="en-US" sz="2000" dirty="0"/>
              <a:t>, Public Domain, </a:t>
            </a:r>
            <a:r>
              <a:rPr lang="en-US" sz="2000" dirty="0" err="1"/>
              <a:t>Pixabay</a:t>
            </a:r>
            <a:r>
              <a:rPr lang="en-US" sz="2000" dirty="0"/>
              <a:t>.</a:t>
            </a:r>
            <a:endParaRPr lang="el-GR" sz="2000" dirty="0"/>
          </a:p>
          <a:p>
            <a:pPr marL="0" indent="0">
              <a:buNone/>
            </a:pPr>
            <a:r>
              <a:rPr lang="el-GR" sz="2000" dirty="0"/>
              <a:t>Εικόνα</a:t>
            </a:r>
            <a:r>
              <a:rPr lang="en-US" sz="2000" dirty="0"/>
              <a:t> 6: Flyswatters wash up on Alaska beaches, Copyright 2012 by The Associated Press.  All Rights Reserved.</a:t>
            </a:r>
            <a:endParaRPr lang="el-GR" sz="2000" dirty="0"/>
          </a:p>
          <a:p>
            <a:pPr marL="0" indent="0">
              <a:buNone/>
            </a:pPr>
            <a:endParaRPr lang="el-GR" sz="2000" dirty="0" smtClean="0"/>
          </a:p>
        </p:txBody>
      </p:sp>
    </p:spTree>
    <p:custDataLst>
      <p:tags r:id="rId1"/>
    </p:custDataLst>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4000" dirty="0"/>
              <a:t>Σημείωμα Χρήσης Έργων </a:t>
            </a:r>
            <a:r>
              <a:rPr lang="el-GR" sz="4000" dirty="0" smtClean="0"/>
              <a:t>Τρίτων</a:t>
            </a:r>
            <a:r>
              <a:rPr lang="en-US" sz="4000" dirty="0" smtClean="0"/>
              <a:t> (2/2)</a:t>
            </a:r>
            <a:endParaRPr lang="el-GR" sz="4000" dirty="0"/>
          </a:p>
        </p:txBody>
      </p:sp>
      <p:sp>
        <p:nvSpPr>
          <p:cNvPr id="3" name="Content Placeholder 2"/>
          <p:cNvSpPr>
            <a:spLocks noGrp="1"/>
          </p:cNvSpPr>
          <p:nvPr>
            <p:ph idx="1"/>
          </p:nvPr>
        </p:nvSpPr>
        <p:spPr/>
        <p:txBody>
          <a:bodyPr>
            <a:noAutofit/>
          </a:bodyPr>
          <a:lstStyle/>
          <a:p>
            <a:pPr marL="0" indent="0">
              <a:buNone/>
            </a:pPr>
            <a:r>
              <a:rPr lang="el-GR" sz="2000" dirty="0" smtClean="0"/>
              <a:t>Εικόνα</a:t>
            </a:r>
            <a:r>
              <a:rPr lang="en-US" sz="2000" dirty="0" smtClean="0"/>
              <a:t> </a:t>
            </a:r>
            <a:r>
              <a:rPr lang="en-US" sz="2000" dirty="0"/>
              <a:t>7: </a:t>
            </a:r>
            <a:r>
              <a:rPr lang="en-US" sz="2000" u="sng" dirty="0">
                <a:hlinkClick r:id="rId4"/>
              </a:rPr>
              <a:t>Packets of Doritos</a:t>
            </a:r>
            <a:r>
              <a:rPr lang="en-US" sz="2000" dirty="0"/>
              <a:t>, Photo from Hamptonroads.com</a:t>
            </a:r>
            <a:endParaRPr lang="el-GR" sz="2000" dirty="0"/>
          </a:p>
          <a:p>
            <a:pPr marL="0" indent="0">
              <a:buNone/>
            </a:pPr>
            <a:r>
              <a:rPr lang="el-GR" sz="2000" dirty="0"/>
              <a:t>Εικόνα</a:t>
            </a:r>
            <a:r>
              <a:rPr lang="en-US" sz="2000" dirty="0"/>
              <a:t> 8: </a:t>
            </a:r>
            <a:r>
              <a:rPr lang="en-US" sz="2000" u="sng" dirty="0">
                <a:hlinkClick r:id="rId5"/>
              </a:rPr>
              <a:t>Lego Man</a:t>
            </a:r>
            <a:r>
              <a:rPr lang="en-US" sz="2000" dirty="0"/>
              <a:t>, Copyright Sarasota Herald-Tribune, </a:t>
            </a:r>
            <a:r>
              <a:rPr lang="en-US" sz="2000" dirty="0" err="1"/>
              <a:t>Dailymail</a:t>
            </a:r>
            <a:r>
              <a:rPr lang="en-US" sz="2000" dirty="0"/>
              <a:t>.</a:t>
            </a:r>
            <a:endParaRPr lang="el-GR" sz="2000" dirty="0"/>
          </a:p>
          <a:p>
            <a:pPr marL="0" indent="0">
              <a:buNone/>
            </a:pPr>
            <a:r>
              <a:rPr lang="el-GR" sz="2000" dirty="0"/>
              <a:t>Εικόνα </a:t>
            </a:r>
            <a:r>
              <a:rPr lang="en-US" sz="2000" dirty="0"/>
              <a:t>9: </a:t>
            </a:r>
            <a:r>
              <a:rPr lang="en-US" sz="2000" u="sng" dirty="0">
                <a:hlinkClick r:id="rId6"/>
              </a:rPr>
              <a:t>Shipwreck on a shore near </a:t>
            </a:r>
            <a:r>
              <a:rPr lang="en-US" sz="2000" u="sng" dirty="0" err="1">
                <a:hlinkClick r:id="rId6"/>
              </a:rPr>
              <a:t>Gytheio</a:t>
            </a:r>
            <a:r>
              <a:rPr lang="en-US" sz="2000" dirty="0"/>
              <a:t>, Greece, Creative Commons Attribution-</a:t>
            </a:r>
            <a:r>
              <a:rPr lang="en-US" sz="2000" dirty="0" err="1"/>
              <a:t>ShareAlike</a:t>
            </a:r>
            <a:r>
              <a:rPr lang="en-US" sz="2000" dirty="0"/>
              <a:t> 3.0, Wikipedia.</a:t>
            </a:r>
            <a:endParaRPr lang="el-GR" sz="2000" dirty="0"/>
          </a:p>
          <a:p>
            <a:pPr marL="0" indent="0">
              <a:buNone/>
            </a:pPr>
            <a:endParaRPr lang="el-GR" sz="2000" dirty="0" smtClean="0"/>
          </a:p>
        </p:txBody>
      </p:sp>
    </p:spTree>
    <p:custDataLst>
      <p:tags r:id="rId1"/>
    </p:custDataLst>
    <p:extLst>
      <p:ext uri="{BB962C8B-B14F-4D97-AF65-F5344CB8AC3E}">
        <p14:creationId xmlns:p14="http://schemas.microsoft.com/office/powerpoint/2010/main" val="597985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Λίγα λόγια για το βιβλίο </a:t>
            </a:r>
            <a:r>
              <a:rPr lang="el-GR" dirty="0" smtClean="0"/>
              <a:t>(2/2</a:t>
            </a:r>
            <a:r>
              <a:rPr lang="el-GR" dirty="0"/>
              <a:t>) </a:t>
            </a:r>
          </a:p>
        </p:txBody>
      </p:sp>
      <p:sp>
        <p:nvSpPr>
          <p:cNvPr id="5" name="4 - Θέση περιεχομένου"/>
          <p:cNvSpPr>
            <a:spLocks noGrp="1"/>
          </p:cNvSpPr>
          <p:nvPr>
            <p:ph idx="1"/>
          </p:nvPr>
        </p:nvSpPr>
        <p:spPr/>
        <p:txBody>
          <a:bodyPr>
            <a:noAutofit/>
          </a:bodyPr>
          <a:lstStyle/>
          <a:p>
            <a:pPr marL="0" indent="0">
              <a:buNone/>
            </a:pPr>
            <a:r>
              <a:rPr lang="el-GR" sz="3000" dirty="0" smtClean="0"/>
              <a:t>Με αφορμή μια πραγματική ιστορία, ο </a:t>
            </a:r>
            <a:r>
              <a:rPr lang="el-GR" sz="3000" dirty="0" err="1" smtClean="0"/>
              <a:t>Eric</a:t>
            </a:r>
            <a:r>
              <a:rPr lang="el-GR" sz="3000" dirty="0" smtClean="0"/>
              <a:t> </a:t>
            </a:r>
            <a:r>
              <a:rPr lang="el-GR" sz="3000" dirty="0" err="1" smtClean="0"/>
              <a:t>Carle</a:t>
            </a:r>
            <a:r>
              <a:rPr lang="el-GR" sz="3000" dirty="0" smtClean="0"/>
              <a:t> δημιουργεί ένα εικαστικό ταξίδι προς κάθε μεριά του κόσμου, που θα δώσει την ευκαιρία στους μικρούς αναγνώστες να γνωρίσουν νέα ζώα, να μετρήσουν έως το δέκα και να ανακαλύψουν πολλά μυστικά των ωκεανών.</a:t>
            </a:r>
            <a:endParaRPr lang="el-GR" sz="3000" dirty="0"/>
          </a:p>
        </p:txBody>
      </p:sp>
    </p:spTree>
    <p:extLst>
      <p:ext uri="{BB962C8B-B14F-4D97-AF65-F5344CB8AC3E}">
        <p14:creationId xmlns:p14="http://schemas.microsoft.com/office/powerpoint/2010/main" val="1540686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Ανάγνωση του βιβλίου</a:t>
            </a:r>
            <a:endParaRPr lang="el-GR" dirty="0"/>
          </a:p>
        </p:txBody>
      </p:sp>
      <p:sp>
        <p:nvSpPr>
          <p:cNvPr id="4" name="3 - Θέση περιεχομένου"/>
          <p:cNvSpPr>
            <a:spLocks noGrp="1"/>
          </p:cNvSpPr>
          <p:nvPr>
            <p:ph sz="half" idx="1"/>
          </p:nvPr>
        </p:nvSpPr>
        <p:spPr>
          <a:xfrm>
            <a:off x="457200" y="1600200"/>
            <a:ext cx="3610744" cy="4525963"/>
          </a:xfrm>
        </p:spPr>
        <p:txBody>
          <a:bodyPr>
            <a:normAutofit/>
          </a:bodyPr>
          <a:lstStyle/>
          <a:p>
            <a:pPr marL="0" indent="0">
              <a:buNone/>
            </a:pPr>
            <a:r>
              <a:rPr lang="el-GR" dirty="0" smtClean="0"/>
              <a:t>Διαβάσαμε το βιβλίο «10 </a:t>
            </a:r>
            <a:r>
              <a:rPr lang="en-US" dirty="0" smtClean="0"/>
              <a:t> </a:t>
            </a:r>
            <a:r>
              <a:rPr lang="el-GR" dirty="0" smtClean="0"/>
              <a:t>Κίτρινα Παπάκια». </a:t>
            </a:r>
            <a:endParaRPr lang="el-GR" dirty="0"/>
          </a:p>
        </p:txBody>
      </p:sp>
      <p:pic>
        <p:nvPicPr>
          <p:cNvPr id="7" name="6 - Θέση περιεχομένου" descr="H νηπιαγωγός διαβάζει το βιβλίο"/>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337557" y="1600200"/>
            <a:ext cx="2659886" cy="4525963"/>
          </a:xfrm>
        </p:spPr>
      </p:pic>
    </p:spTree>
    <p:extLst>
      <p:ext uri="{BB962C8B-B14F-4D97-AF65-F5344CB8AC3E}">
        <p14:creationId xmlns:p14="http://schemas.microsoft.com/office/powerpoint/2010/main" val="2868655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πραγματικό γεγονός (1/</a:t>
            </a:r>
            <a:r>
              <a:rPr lang="en-US" dirty="0" smtClean="0"/>
              <a:t>4</a:t>
            </a:r>
            <a:r>
              <a:rPr lang="el-GR" dirty="0" smtClean="0"/>
              <a:t>)</a:t>
            </a:r>
            <a:endParaRPr lang="el-GR" dirty="0"/>
          </a:p>
        </p:txBody>
      </p:sp>
      <p:sp>
        <p:nvSpPr>
          <p:cNvPr id="3" name="2 - Θέση περιεχομένου"/>
          <p:cNvSpPr>
            <a:spLocks noGrp="1"/>
          </p:cNvSpPr>
          <p:nvPr>
            <p:ph sz="half" idx="1"/>
          </p:nvPr>
        </p:nvSpPr>
        <p:spPr>
          <a:xfrm>
            <a:off x="457200" y="1600200"/>
            <a:ext cx="5266928" cy="4525963"/>
          </a:xfrm>
        </p:spPr>
        <p:txBody>
          <a:bodyPr>
            <a:noAutofit/>
          </a:bodyPr>
          <a:lstStyle/>
          <a:p>
            <a:pPr marL="0" indent="0">
              <a:buNone/>
            </a:pPr>
            <a:r>
              <a:rPr lang="el-GR" sz="2400" dirty="0" smtClean="0"/>
              <a:t>Συζητήσαμε για το πραγματικό γεγονός, που ενέπνευσε τον συγγραφέα: Τον Ιανουάριο του 1992 ένα φορτίο με 29.000 πλαστικά παπάκια έπεσε στον βόρειο Ειρηνικό Ωκεανό. Για παραπάνω από είκοσι χρόνια, τα πλαστικά αυτά ζωάκια ταξιδεύουν σε όλες τις θάλασσες του κόσμου, από την Αλάσκα μέχρι τη Χαβάη και από τις ακτές της Αμερικής μέχρι την Ιαπωνία, προσφέροντας στους περιβαλλοντολόγους πληροφορίες για τα θαλάσσια ρεύματα.</a:t>
            </a:r>
            <a:endParaRPr lang="el-GR" sz="2400" dirty="0"/>
          </a:p>
        </p:txBody>
      </p:sp>
      <p:pic>
        <p:nvPicPr>
          <p:cNvPr id="8194" name="Picture 2" descr="rubber duck"/>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a:stretch/>
        </p:blipFill>
        <p:spPr bwMode="auto">
          <a:xfrm>
            <a:off x="5940152" y="1772816"/>
            <a:ext cx="2608729" cy="228268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100392" y="4149080"/>
            <a:ext cx="472173" cy="360040"/>
          </a:xfrm>
          <a:prstGeom prst="rect">
            <a:avLst/>
          </a:prstGeom>
        </p:spPr>
        <p:txBody>
          <a:bodyPr vert="horz" wrap="square" lIns="91440" tIns="45720" rIns="91440" bIns="45720" rtlCol="0" anchor="ctr">
            <a:noAutofit/>
          </a:bodyPr>
          <a:lstStyle/>
          <a:p>
            <a:pPr algn="r"/>
            <a:r>
              <a:rPr lang="el-GR" b="1" dirty="0" smtClean="0">
                <a:latin typeface="+mj-lt"/>
              </a:rPr>
              <a:t>[</a:t>
            </a:r>
            <a:r>
              <a:rPr lang="en-US" b="1" dirty="0" smtClean="0">
                <a:latin typeface="+mj-lt"/>
              </a:rPr>
              <a:t>2</a:t>
            </a:r>
            <a:r>
              <a:rPr lang="el-GR" b="1" dirty="0" smtClean="0">
                <a:latin typeface="+mj-lt"/>
              </a:rPr>
              <a:t>]</a:t>
            </a:r>
          </a:p>
        </p:txBody>
      </p:sp>
    </p:spTree>
    <p:custDataLst>
      <p:tags r:id="rId1"/>
    </p:custDataLst>
    <p:extLst>
      <p:ext uri="{BB962C8B-B14F-4D97-AF65-F5344CB8AC3E}">
        <p14:creationId xmlns:p14="http://schemas.microsoft.com/office/powerpoint/2010/main" val="159957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l-GR" dirty="0"/>
              <a:t>Τα πλαστικά παπάκια ταξιδεύουν στη </a:t>
            </a:r>
            <a:r>
              <a:rPr lang="el-GR" dirty="0" smtClean="0"/>
              <a:t>θάλασσα.</a:t>
            </a:r>
            <a:endParaRPr lang="el-GR" dirty="0"/>
          </a:p>
          <a:p>
            <a:endParaRPr lang="el-GR" dirty="0"/>
          </a:p>
        </p:txBody>
      </p:sp>
      <p:sp>
        <p:nvSpPr>
          <p:cNvPr id="4" name="1 - Τίτλος"/>
          <p:cNvSpPr>
            <a:spLocks noGrp="1"/>
          </p:cNvSpPr>
          <p:nvPr>
            <p:ph type="title"/>
          </p:nvPr>
        </p:nvSpPr>
        <p:spPr/>
        <p:txBody>
          <a:bodyPr>
            <a:normAutofit/>
          </a:bodyPr>
          <a:lstStyle/>
          <a:p>
            <a:r>
              <a:rPr lang="el-GR" dirty="0"/>
              <a:t>Το πραγματικό </a:t>
            </a:r>
            <a:r>
              <a:rPr lang="el-GR" dirty="0" smtClean="0"/>
              <a:t>γεγονός (2/</a:t>
            </a:r>
            <a:r>
              <a:rPr lang="en-US" dirty="0" smtClean="0"/>
              <a:t>4</a:t>
            </a:r>
            <a:r>
              <a:rPr lang="el-GR" dirty="0" smtClean="0"/>
              <a:t>)</a:t>
            </a:r>
            <a:endParaRPr lang="el-GR" dirty="0"/>
          </a:p>
        </p:txBody>
      </p:sp>
      <p:pic>
        <p:nvPicPr>
          <p:cNvPr id="3074" name="Picture 2" descr="Rubber Ducks"/>
          <p:cNvPicPr>
            <a:picLocks noGrp="1" noChangeAspect="1" noChangeArrowheads="1"/>
          </p:cNvPicPr>
          <p:nvPr>
            <p:ph type="pic" idx="1"/>
          </p:nvPr>
        </p:nvPicPr>
        <p:blipFill>
          <a:blip r:embed="rId3" cstate="email">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68179" y="4653136"/>
            <a:ext cx="472173" cy="360040"/>
          </a:xfrm>
          <a:prstGeom prst="rect">
            <a:avLst/>
          </a:prstGeom>
        </p:spPr>
        <p:txBody>
          <a:bodyPr vert="horz" wrap="square" lIns="91440" tIns="45720" rIns="91440" bIns="45720" rtlCol="0" anchor="ctr">
            <a:noAutofit/>
          </a:bodyPr>
          <a:lstStyle/>
          <a:p>
            <a:pPr algn="r"/>
            <a:r>
              <a:rPr lang="el-GR" b="1" dirty="0" smtClean="0">
                <a:latin typeface="+mj-lt"/>
              </a:rPr>
              <a:t>[</a:t>
            </a:r>
            <a:r>
              <a:rPr lang="en-US" b="1" dirty="0">
                <a:latin typeface="+mj-lt"/>
              </a:rPr>
              <a:t>3</a:t>
            </a:r>
            <a:r>
              <a:rPr lang="el-GR" b="1" dirty="0" smtClean="0">
                <a:latin typeface="+mj-lt"/>
              </a:rPr>
              <a:t>]</a:t>
            </a:r>
          </a:p>
        </p:txBody>
      </p:sp>
    </p:spTree>
    <p:custDataLst>
      <p:tags r:id="rId1"/>
    </p:custDataLst>
    <p:extLst>
      <p:ext uri="{BB962C8B-B14F-4D97-AF65-F5344CB8AC3E}">
        <p14:creationId xmlns:p14="http://schemas.microsoft.com/office/powerpoint/2010/main" val="1875131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pPr algn="ctr"/>
            <a:r>
              <a:rPr lang="el-GR" dirty="0"/>
              <a:t>Χάρτης που δείχνει το ταξίδι </a:t>
            </a:r>
            <a:r>
              <a:rPr lang="el-GR" dirty="0" smtClean="0"/>
              <a:t>τους.</a:t>
            </a:r>
            <a:endParaRPr lang="el-GR" dirty="0"/>
          </a:p>
        </p:txBody>
      </p:sp>
      <p:sp>
        <p:nvSpPr>
          <p:cNvPr id="4" name="1 - Τίτλος"/>
          <p:cNvSpPr>
            <a:spLocks noGrp="1"/>
          </p:cNvSpPr>
          <p:nvPr>
            <p:ph type="title"/>
          </p:nvPr>
        </p:nvSpPr>
        <p:spPr/>
        <p:txBody>
          <a:bodyPr>
            <a:normAutofit/>
          </a:bodyPr>
          <a:lstStyle/>
          <a:p>
            <a:r>
              <a:rPr lang="el-GR" dirty="0"/>
              <a:t>Το πραγματικό </a:t>
            </a:r>
            <a:r>
              <a:rPr lang="el-GR" dirty="0" smtClean="0"/>
              <a:t>γεγονός (3/</a:t>
            </a:r>
            <a:r>
              <a:rPr lang="en-US" dirty="0" smtClean="0"/>
              <a:t>4</a:t>
            </a:r>
            <a:r>
              <a:rPr lang="el-GR" dirty="0" smtClean="0"/>
              <a:t>)</a:t>
            </a:r>
            <a:endParaRPr lang="el-GR" dirty="0"/>
          </a:p>
        </p:txBody>
      </p:sp>
      <p:pic>
        <p:nvPicPr>
          <p:cNvPr id="9218" name="Picture 2" descr="Travel patterns of rubber duckies"/>
          <p:cNvPicPr>
            <a:picLocks noGrp="1" noChangeAspect="1" noChangeArrowheads="1"/>
          </p:cNvPicPr>
          <p:nvPr>
            <p:ph type="pic" idx="1"/>
          </p:nvPr>
        </p:nvPicPr>
        <p:blipFill>
          <a:blip r:embed="rId3" cstate="email">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268179" y="4653136"/>
            <a:ext cx="472173" cy="360040"/>
          </a:xfrm>
          <a:prstGeom prst="rect">
            <a:avLst/>
          </a:prstGeom>
        </p:spPr>
        <p:txBody>
          <a:bodyPr vert="horz" wrap="square" lIns="91440" tIns="45720" rIns="91440" bIns="45720" rtlCol="0" anchor="ctr">
            <a:noAutofit/>
          </a:bodyPr>
          <a:lstStyle/>
          <a:p>
            <a:pPr algn="r"/>
            <a:r>
              <a:rPr lang="el-GR" b="1" dirty="0" smtClean="0">
                <a:latin typeface="+mj-lt"/>
              </a:rPr>
              <a:t>[</a:t>
            </a:r>
            <a:r>
              <a:rPr lang="en-US" b="1" dirty="0" smtClean="0">
                <a:latin typeface="+mj-lt"/>
              </a:rPr>
              <a:t>4</a:t>
            </a:r>
            <a:r>
              <a:rPr lang="el-GR" b="1" dirty="0" smtClean="0">
                <a:latin typeface="+mj-lt"/>
              </a:rPr>
              <a:t>]</a:t>
            </a:r>
          </a:p>
        </p:txBody>
      </p:sp>
    </p:spTree>
    <p:custDataLst>
      <p:tags r:id="rId1"/>
    </p:custDataLst>
    <p:extLst>
      <p:ext uri="{BB962C8B-B14F-4D97-AF65-F5344CB8AC3E}">
        <p14:creationId xmlns:p14="http://schemas.microsoft.com/office/powerpoint/2010/main" val="1474185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 Τίτλος"/>
          <p:cNvSpPr>
            <a:spLocks noGrp="1"/>
          </p:cNvSpPr>
          <p:nvPr>
            <p:ph type="title"/>
          </p:nvPr>
        </p:nvSpPr>
        <p:spPr/>
        <p:txBody>
          <a:bodyPr>
            <a:normAutofit/>
          </a:bodyPr>
          <a:lstStyle/>
          <a:p>
            <a:r>
              <a:rPr lang="el-GR" dirty="0"/>
              <a:t>Το πραγματικό </a:t>
            </a:r>
            <a:r>
              <a:rPr lang="el-GR" dirty="0" smtClean="0"/>
              <a:t>γεγονός (</a:t>
            </a:r>
            <a:r>
              <a:rPr lang="en-US" dirty="0"/>
              <a:t>4</a:t>
            </a:r>
            <a:r>
              <a:rPr lang="el-GR" dirty="0" smtClean="0"/>
              <a:t>/</a:t>
            </a:r>
            <a:r>
              <a:rPr lang="en-US" dirty="0" smtClean="0"/>
              <a:t>4</a:t>
            </a:r>
            <a:r>
              <a:rPr lang="el-GR" dirty="0" smtClean="0"/>
              <a:t>)</a:t>
            </a:r>
            <a:endParaRPr lang="el-GR" dirty="0"/>
          </a:p>
        </p:txBody>
      </p:sp>
      <p:sp>
        <p:nvSpPr>
          <p:cNvPr id="12" name="Content Placeholder 11"/>
          <p:cNvSpPr>
            <a:spLocks noGrp="1"/>
          </p:cNvSpPr>
          <p:nvPr>
            <p:ph sz="half" idx="1"/>
          </p:nvPr>
        </p:nvSpPr>
        <p:spPr/>
        <p:txBody>
          <a:bodyPr/>
          <a:lstStyle/>
          <a:p>
            <a:pPr marL="0" indent="0">
              <a:buNone/>
            </a:pPr>
            <a:r>
              <a:rPr lang="el-GR" dirty="0"/>
              <a:t>Τα παιδιά παρατήρησαν πώς είναι ένα φορτηγό πλοίο και πού τοποθετούνται τα φορτία, όταν μεταφέρονται μέσα σε αυτό.</a:t>
            </a:r>
          </a:p>
          <a:p>
            <a:endParaRPr lang="el-GR" dirty="0"/>
          </a:p>
        </p:txBody>
      </p:sp>
      <p:pic>
        <p:nvPicPr>
          <p:cNvPr id="16" name="Picture 2" descr="Αποτέλεσμα εικόνας για container ship"/>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a:stretch/>
        </p:blipFill>
        <p:spPr bwMode="auto">
          <a:xfrm>
            <a:off x="4644008" y="1716294"/>
            <a:ext cx="4038600" cy="344089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067944" y="4653136"/>
            <a:ext cx="472173" cy="360040"/>
          </a:xfrm>
          <a:prstGeom prst="rect">
            <a:avLst/>
          </a:prstGeom>
        </p:spPr>
        <p:txBody>
          <a:bodyPr vert="horz" wrap="square" lIns="91440" tIns="45720" rIns="91440" bIns="45720" rtlCol="0" anchor="ctr">
            <a:noAutofit/>
          </a:bodyPr>
          <a:lstStyle/>
          <a:p>
            <a:pPr algn="r"/>
            <a:r>
              <a:rPr lang="el-GR" b="1" dirty="0" smtClean="0">
                <a:latin typeface="+mj-lt"/>
              </a:rPr>
              <a:t>[</a:t>
            </a:r>
            <a:r>
              <a:rPr lang="en-US" b="1" dirty="0" smtClean="0">
                <a:latin typeface="+mj-lt"/>
              </a:rPr>
              <a:t>5</a:t>
            </a:r>
            <a:r>
              <a:rPr lang="el-GR" b="1" dirty="0" smtClean="0">
                <a:latin typeface="+mj-lt"/>
              </a:rPr>
              <a:t>]</a:t>
            </a:r>
          </a:p>
        </p:txBody>
      </p:sp>
    </p:spTree>
    <p:custDataLst>
      <p:tags r:id="rId1"/>
    </p:custDataLst>
    <p:extLst>
      <p:ext uri="{BB962C8B-B14F-4D97-AF65-F5344CB8AC3E}">
        <p14:creationId xmlns:p14="http://schemas.microsoft.com/office/powerpoint/2010/main" val="24110612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0"/>
  <p:tag name="ARTICULATE_PROJECT_OPEN" val="0"/>
  <p:tag name="ZHAW.ACCESSIBILITYADDIN.CHECKTIMEDATE" val="17/1/2017 6:21:48 μμ"/>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0242,10243,3,"/>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4,7,8,5,"/>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3,8194,9,"/>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4,3074,6,"/>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2,4,9218,8,"/>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10,12,16,17,"/>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2,3,6,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2,3,10,9,"/>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2,3,2052,7,"/>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3,7,"/>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DF44F6C4-CED1-4936-A882-9784997047BD}">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3390</TotalTime>
  <Words>1513</Words>
  <Application>Microsoft Office PowerPoint</Application>
  <PresentationFormat>On-screen Show (4:3)</PresentationFormat>
  <Paragraphs>138</Paragraphs>
  <Slides>39</Slides>
  <Notes>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Θέμα του Office</vt:lpstr>
      <vt:lpstr>Το Εικονογραφημένο Βιβλίο στην Προσχολική Εκπαίδευση</vt:lpstr>
      <vt:lpstr>Διδακτική Πρακτική</vt:lpstr>
      <vt:lpstr>Λίγα λόγια για το βιβλίο (1/2) </vt:lpstr>
      <vt:lpstr>Λίγα λόγια για το βιβλίο (2/2) </vt:lpstr>
      <vt:lpstr>Ανάγνωση του βιβλίου</vt:lpstr>
      <vt:lpstr>Το πραγματικό γεγονός (1/4)</vt:lpstr>
      <vt:lpstr>Το πραγματικό γεγονός (2/4)</vt:lpstr>
      <vt:lpstr>Το πραγματικό γεγονός (3/4)</vt:lpstr>
      <vt:lpstr>Το πραγματικό γεγονός (4/4)</vt:lpstr>
      <vt:lpstr>Τα φορτία των φορτηγών πλοίων</vt:lpstr>
      <vt:lpstr>  «Τι ξεβράζει η θάλασσα;»</vt:lpstr>
      <vt:lpstr>Παράξενα αντικείμενα που ξέβρασε η θάλασσα: Μυγοσκοτώστρες</vt:lpstr>
      <vt:lpstr>Παράξενα αντικείμενα που ξέβρασε η θάλασσα: Πακέτα τσιπς </vt:lpstr>
      <vt:lpstr>Παράξενα αντικείμενα που ξέβρασε η θάλασσα: Άνθρωπος Lego </vt:lpstr>
      <vt:lpstr>Παράξενα αντικείμενα που ξέβρασε η θάλασσα: Ναυάγιο</vt:lpstr>
      <vt:lpstr>Δραστηριότητα:  «Κυνήγι Θησαυρού» (1/2)</vt:lpstr>
      <vt:lpstr>Δραστηριότητα:  «Κυνήγι Θησαυρού» (2/2)</vt:lpstr>
      <vt:lpstr>Το δικό μας βιβλίο για τα παπάκια (1/2)</vt:lpstr>
      <vt:lpstr>Το δικό μας βιβλίο για τα παπάκια (2/2)</vt:lpstr>
      <vt:lpstr>«Το βιβλίο - κρυψώνες για παπάκια» (1/12)</vt:lpstr>
      <vt:lpstr>«Το βιβλίο - κρυψώνες για παπάκια» (2/12)</vt:lpstr>
      <vt:lpstr>«Το βιβλίο - κρυψώνες για παπάκια» (3/12)</vt:lpstr>
      <vt:lpstr>«Το βιβλίο - κρυψώνες για παπάκια» (4/12)</vt:lpstr>
      <vt:lpstr>«Το βιβλίο - κρυψώνες για παπάκια» (5/12)</vt:lpstr>
      <vt:lpstr>«Το βιβλίο - κρυψώνες για παπάκια» (6/12)</vt:lpstr>
      <vt:lpstr>«Το βιβλίο - κρυψώνες για παπάκια» (7/12)</vt:lpstr>
      <vt:lpstr>«Το βιβλίο - κρυψώνες για παπάκια» (8/12)</vt:lpstr>
      <vt:lpstr>«Το βιβλίο - κρυψώνες για παπάκια» (9/12)</vt:lpstr>
      <vt:lpstr>«Το βιβλίο - κρυψώνες για παπάκια» (10/12)</vt:lpstr>
      <vt:lpstr>«Το βιβλίο - κρυψώνες για παπάκια» (11/12)</vt:lpstr>
      <vt:lpstr>«Το βιβλίο - κρυψώνες για παπάκια» (12/12)</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κίτρινα παπάκια </dc:title>
  <dc:subject>Το Εικονογραφημένο Βιβλίο στην Προσχολική Εκπαίδευση</dc:subject>
  <dc:creator>Αγγελική Γιαννικοπούλου</dc:creator>
  <cp:lastModifiedBy>takis81 mark</cp:lastModifiedBy>
  <cp:revision>343</cp:revision>
  <dcterms:created xsi:type="dcterms:W3CDTF">2012-09-06T09:03:05Z</dcterms:created>
  <dcterms:modified xsi:type="dcterms:W3CDTF">2017-01-17T16:24:15Z</dcterms:modified>
  <cp:category>Μαθηματικά και Εικονογραφημένο Βιβλίο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