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374" r:id="rId3"/>
    <p:sldId id="388" r:id="rId4"/>
    <p:sldId id="391" r:id="rId5"/>
    <p:sldId id="392" r:id="rId6"/>
    <p:sldId id="393" r:id="rId7"/>
    <p:sldId id="394" r:id="rId8"/>
    <p:sldId id="395" r:id="rId9"/>
    <p:sldId id="398" r:id="rId10"/>
    <p:sldId id="396" r:id="rId11"/>
    <p:sldId id="397" r:id="rId12"/>
    <p:sldId id="360" r:id="rId13"/>
    <p:sldId id="361" r:id="rId14"/>
    <p:sldId id="362" r:id="rId15"/>
    <p:sldId id="363" r:id="rId16"/>
    <p:sldId id="373" r:id="rId17"/>
    <p:sldId id="389" r:id="rId18"/>
    <p:sldId id="293"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74"/>
            <p14:sldId id="388"/>
            <p14:sldId id="391"/>
            <p14:sldId id="392"/>
            <p14:sldId id="393"/>
            <p14:sldId id="394"/>
            <p14:sldId id="395"/>
            <p14:sldId id="398"/>
            <p14:sldId id="396"/>
            <p14:sldId id="397"/>
            <p14:sldId id="360"/>
            <p14:sldId id="361"/>
            <p14:sldId id="362"/>
            <p14:sldId id="363"/>
            <p14:sldId id="373"/>
            <p14:sldId id="389"/>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9309" autoAdjust="0"/>
  </p:normalViewPr>
  <p:slideViewPr>
    <p:cSldViewPr>
      <p:cViewPr>
        <p:scale>
          <a:sx n="78" d="100"/>
          <a:sy n="78" d="100"/>
        </p:scale>
        <p:origin x="-1152"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6/3/2017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Μαθηματικά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opencourses.uoa.gr/courses/ECD5/"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0.png"/><Relationship Id="rId4" Type="http://schemas.openxmlformats.org/officeDocument/2006/relationships/hyperlink" Target="%5b1%5d%20http:/creativecommons.org/licenses/by-nc-sa/4.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pixabay.com/en/icons-shapes-symbols-square-round-13150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8: </a:t>
            </a:r>
            <a:br>
              <a:rPr lang="el-GR" sz="2800" dirty="0" smtClean="0">
                <a:solidFill>
                  <a:srgbClr val="5075BC"/>
                </a:solidFill>
                <a:latin typeface="+mj-lt"/>
                <a:ea typeface="+mj-ea"/>
                <a:cs typeface="+mj-cs"/>
              </a:rPr>
            </a:br>
            <a:r>
              <a:rPr lang="el-GR" sz="2800" dirty="0" smtClean="0">
                <a:latin typeface="+mj-lt"/>
                <a:ea typeface="+mj-ea"/>
                <a:cs typeface="+mj-cs"/>
              </a:rPr>
              <a:t>Μαθηματικά και Εικονογραφημένο 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40496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Τυχαία σχήματα </a:t>
            </a:r>
            <a:r>
              <a:rPr lang="el-GR" dirty="0" smtClean="0"/>
              <a:t>(</a:t>
            </a:r>
            <a:r>
              <a:rPr lang="en-US" dirty="0" smtClean="0"/>
              <a:t>2</a:t>
            </a:r>
            <a:r>
              <a:rPr lang="el-GR" dirty="0" smtClean="0"/>
              <a:t>/2</a:t>
            </a:r>
            <a:r>
              <a:rPr lang="el-GR" dirty="0"/>
              <a:t>)</a:t>
            </a:r>
          </a:p>
        </p:txBody>
      </p:sp>
      <p:pic>
        <p:nvPicPr>
          <p:cNvPr id="11267" name="Picture 3" descr="παιδικές ζωγραφιέ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9451" y="1557338"/>
            <a:ext cx="6577798"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05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a:t>
            </a:r>
            <a:r>
              <a:rPr lang="en-GB" sz="2000" dirty="0" smtClean="0"/>
              <a:t>6</a:t>
            </a:r>
            <a:r>
              <a:rPr lang="el-GR" sz="2000" dirty="0"/>
              <a:t>. </a:t>
            </a:r>
            <a:r>
              <a:rPr lang="en-US" sz="2000" dirty="0"/>
              <a:t>E</a:t>
            </a:r>
            <a:r>
              <a:rPr lang="el-GR" sz="2000" dirty="0" err="1"/>
              <a:t>υγενία</a:t>
            </a:r>
            <a:r>
              <a:rPr lang="el-GR" sz="2000" dirty="0"/>
              <a:t> Γρυπάρη</a:t>
            </a:r>
            <a:r>
              <a:rPr lang="en-US" sz="2000" dirty="0" smtClean="0"/>
              <a:t>,</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Μαθηματικά και Εικονογραφημένο Βιβλίο. </a:t>
            </a:r>
            <a:r>
              <a:rPr lang="el-GR" sz="2000" dirty="0"/>
              <a:t>Ένα κουμπί που το έλεγαν </a:t>
            </a:r>
            <a:r>
              <a:rPr lang="el-GR" sz="2000" dirty="0" err="1" smtClean="0"/>
              <a:t>Όσκαρ</a:t>
            </a:r>
            <a:r>
              <a:rPr lang="el-GR" sz="2000" dirty="0" smtClean="0"/>
              <a:t>. Έκδοση: 1.0. Αθήνα 201</a:t>
            </a:r>
            <a:r>
              <a:rPr lang="en-GB" sz="2000" dirty="0" smtClean="0"/>
              <a:t>6</a:t>
            </a:r>
            <a:r>
              <a:rPr lang="el-GR" sz="2000" dirty="0" smtClean="0"/>
              <a:t>.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920875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4174299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του βιβλίου «Ένα κουμπί που το έλεγαν </a:t>
            </a:r>
            <a:r>
              <a:rPr lang="el-GR" sz="2000" dirty="0" err="1"/>
              <a:t>Όσκαρ</a:t>
            </a:r>
            <a:r>
              <a:rPr lang="el-GR" sz="2000" dirty="0"/>
              <a:t> / </a:t>
            </a:r>
            <a:r>
              <a:rPr lang="el-GR" sz="2000" dirty="0" err="1"/>
              <a:t>Οscar</a:t>
            </a:r>
            <a:r>
              <a:rPr lang="el-GR" sz="2000" dirty="0"/>
              <a:t> </a:t>
            </a:r>
            <a:r>
              <a:rPr lang="el-GR" sz="2000" dirty="0" err="1"/>
              <a:t>the</a:t>
            </a:r>
            <a:r>
              <a:rPr lang="el-GR" sz="2000" dirty="0"/>
              <a:t> </a:t>
            </a:r>
            <a:r>
              <a:rPr lang="el-GR" sz="2000" dirty="0" err="1" smtClean="0"/>
              <a:t>Button</a:t>
            </a:r>
            <a:r>
              <a:rPr lang="el-GR" sz="2000" dirty="0" smtClean="0"/>
              <a:t>» </a:t>
            </a:r>
            <a:r>
              <a:rPr lang="el-GR" sz="2000" dirty="0"/>
              <a:t>/ </a:t>
            </a:r>
            <a:r>
              <a:rPr lang="el-GR" sz="2000" dirty="0" err="1"/>
              <a:t>Mετάφραση</a:t>
            </a:r>
            <a:r>
              <a:rPr lang="el-GR" sz="2000" dirty="0"/>
              <a:t>: Ρήγα Μαργαρίτα. Εκδόσεις: ΖΕΒΡΟΔΕΙΛΟΣ, Αγγλία, 2000.</a:t>
            </a:r>
          </a:p>
          <a:p>
            <a:pPr marL="0" indent="0">
              <a:buNone/>
            </a:pPr>
            <a:r>
              <a:rPr lang="el-GR" sz="2000" dirty="0" smtClean="0"/>
              <a:t>Εικόνα </a:t>
            </a:r>
            <a:r>
              <a:rPr lang="en-GB" sz="2000" dirty="0" smtClean="0"/>
              <a:t>2</a:t>
            </a:r>
            <a:r>
              <a:rPr lang="el-GR" sz="2000" dirty="0" smtClean="0"/>
              <a:t>: </a:t>
            </a:r>
            <a:r>
              <a:rPr lang="el-GR" sz="2000" dirty="0" smtClean="0">
                <a:hlinkClick r:id="rId4"/>
              </a:rPr>
              <a:t>Σχήματα</a:t>
            </a:r>
            <a:r>
              <a:rPr lang="el-GR" sz="2000" dirty="0" smtClean="0"/>
              <a:t>, </a:t>
            </a:r>
            <a:r>
              <a:rPr lang="en-GB" sz="2000" dirty="0" smtClean="0"/>
              <a:t>CC0 Public Domain, </a:t>
            </a:r>
            <a:r>
              <a:rPr lang="en-GB" sz="2000" dirty="0" err="1" smtClean="0"/>
              <a:t>Pixabay</a:t>
            </a:r>
            <a:r>
              <a:rPr lang="en-GB" sz="2000" dirty="0" smtClean="0"/>
              <a:t>.</a:t>
            </a:r>
            <a:endParaRPr lang="el-GR" sz="2000" dirty="0" smtClean="0"/>
          </a:p>
          <a:p>
            <a:pPr marL="0" indent="0">
              <a:buNone/>
            </a:pPr>
            <a:endParaRPr lang="el-GR" sz="2000" dirty="0" smtClean="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200" y="1600200"/>
            <a:ext cx="4690864" cy="4525963"/>
          </a:xfrm>
        </p:spPr>
        <p:txBody>
          <a:bodyPr>
            <a:noAutofit/>
          </a:bodyPr>
          <a:lstStyle/>
          <a:p>
            <a:pPr marL="0" indent="0">
              <a:spcBef>
                <a:spcPts val="600"/>
              </a:spcBef>
              <a:spcAft>
                <a:spcPts val="600"/>
              </a:spcAft>
              <a:buNone/>
            </a:pPr>
            <a:r>
              <a:rPr lang="el-GR" sz="2400" b="1" dirty="0"/>
              <a:t>Διδακτική </a:t>
            </a:r>
            <a:r>
              <a:rPr lang="el-GR" sz="2400" b="1" dirty="0" smtClean="0"/>
              <a:t>πρακτική</a:t>
            </a:r>
            <a:r>
              <a:rPr lang="en-GB" sz="2400" dirty="0" smtClean="0"/>
              <a:t>:</a:t>
            </a:r>
            <a:r>
              <a:rPr lang="el-GR" sz="2400" dirty="0"/>
              <a:t> </a:t>
            </a:r>
            <a:r>
              <a:rPr lang="el-GR" sz="2400" dirty="0" smtClean="0"/>
              <a:t/>
            </a:r>
            <a:br>
              <a:rPr lang="el-GR" sz="2400" dirty="0" smtClean="0"/>
            </a:br>
            <a:r>
              <a:rPr lang="en-US" sz="2400" dirty="0"/>
              <a:t>E</a:t>
            </a:r>
            <a:r>
              <a:rPr lang="el-GR" sz="2400" dirty="0" err="1"/>
              <a:t>υγενία</a:t>
            </a:r>
            <a:r>
              <a:rPr lang="el-GR" sz="2400" dirty="0"/>
              <a:t> </a:t>
            </a:r>
            <a:r>
              <a:rPr lang="el-GR" sz="2400" dirty="0" smtClean="0"/>
              <a:t>Γρυπάρη</a:t>
            </a:r>
            <a:r>
              <a:rPr lang="en-GB" sz="2400" dirty="0" smtClean="0"/>
              <a:t>.</a:t>
            </a:r>
            <a:endParaRPr lang="el-GR" sz="2400" dirty="0" smtClean="0"/>
          </a:p>
          <a:p>
            <a:pPr marL="0" indent="0">
              <a:spcBef>
                <a:spcPts val="600"/>
              </a:spcBef>
              <a:spcAft>
                <a:spcPts val="600"/>
              </a:spcAft>
              <a:buNone/>
            </a:pPr>
            <a:r>
              <a:rPr lang="el-GR" sz="2400" b="1" dirty="0" smtClean="0"/>
              <a:t>Βιβλίο</a:t>
            </a:r>
            <a:r>
              <a:rPr lang="el-GR" sz="2400" i="1" dirty="0" smtClean="0"/>
              <a:t>: </a:t>
            </a:r>
            <a:r>
              <a:rPr lang="en-US" sz="2400" dirty="0" err="1"/>
              <a:t>Eszter</a:t>
            </a:r>
            <a:r>
              <a:rPr lang="en-US" sz="2400" dirty="0"/>
              <a:t> </a:t>
            </a:r>
            <a:r>
              <a:rPr lang="en-US" sz="2400" dirty="0" smtClean="0"/>
              <a:t>Nagy. </a:t>
            </a:r>
            <a:r>
              <a:rPr lang="el-GR" sz="2400" b="1" dirty="0" smtClean="0"/>
              <a:t>Ένα </a:t>
            </a:r>
            <a:r>
              <a:rPr lang="el-GR" sz="2400" b="1" dirty="0"/>
              <a:t>κουμπί που το έλεγαν </a:t>
            </a:r>
            <a:r>
              <a:rPr lang="el-GR" sz="2400" b="1" dirty="0" err="1" smtClean="0"/>
              <a:t>Όσκαρ</a:t>
            </a:r>
            <a:r>
              <a:rPr lang="en-US" sz="2400" b="1" dirty="0" smtClean="0"/>
              <a:t> </a:t>
            </a:r>
            <a:r>
              <a:rPr lang="el-GR" sz="2400" b="1" dirty="0" smtClean="0"/>
              <a:t>/</a:t>
            </a:r>
            <a:r>
              <a:rPr lang="en-US" sz="2400" b="1" dirty="0" smtClean="0"/>
              <a:t> </a:t>
            </a:r>
            <a:r>
              <a:rPr lang="el-GR" sz="2400" b="1" dirty="0" smtClean="0"/>
              <a:t>Ο</a:t>
            </a:r>
            <a:r>
              <a:rPr lang="en-US" sz="2400" b="1" dirty="0"/>
              <a:t>scar the </a:t>
            </a:r>
            <a:r>
              <a:rPr lang="en-US" sz="2400" b="1" dirty="0" smtClean="0"/>
              <a:t>Button </a:t>
            </a:r>
            <a:r>
              <a:rPr lang="en-US" sz="2400" dirty="0" smtClean="0"/>
              <a:t>/ M</a:t>
            </a:r>
            <a:r>
              <a:rPr lang="el-GR" sz="2400" dirty="0" err="1"/>
              <a:t>ετάφραση</a:t>
            </a:r>
            <a:r>
              <a:rPr lang="el-GR" sz="2400" dirty="0" smtClean="0"/>
              <a:t>:</a:t>
            </a:r>
            <a:r>
              <a:rPr lang="en-US" sz="2400" dirty="0" smtClean="0"/>
              <a:t> </a:t>
            </a:r>
            <a:r>
              <a:rPr lang="el-GR" sz="2400" dirty="0" smtClean="0"/>
              <a:t>Ρήγα Μαργαρίτα</a:t>
            </a:r>
            <a:r>
              <a:rPr lang="en-US" sz="2400" dirty="0" smtClean="0"/>
              <a:t>. </a:t>
            </a:r>
            <a:r>
              <a:rPr lang="el-GR" sz="2400" dirty="0" smtClean="0"/>
              <a:t>Εκδόσεις:</a:t>
            </a:r>
            <a:r>
              <a:rPr lang="en-US" sz="2400" dirty="0" smtClean="0"/>
              <a:t> </a:t>
            </a:r>
            <a:r>
              <a:rPr lang="el-GR" sz="2400" dirty="0" smtClean="0"/>
              <a:t>ΖΕΒΡΟΔΕΙΛΟΣ</a:t>
            </a:r>
            <a:r>
              <a:rPr lang="en-US" sz="2400" dirty="0" smtClean="0"/>
              <a:t>, </a:t>
            </a:r>
            <a:r>
              <a:rPr lang="el-GR" sz="2400" dirty="0" smtClean="0"/>
              <a:t>Αγγλία</a:t>
            </a:r>
            <a:r>
              <a:rPr lang="en-US" sz="2400" dirty="0" smtClean="0"/>
              <a:t>,</a:t>
            </a:r>
            <a:r>
              <a:rPr lang="el-GR" sz="2400" dirty="0" smtClean="0"/>
              <a:t> </a:t>
            </a:r>
            <a:r>
              <a:rPr lang="el-GR" sz="2400" dirty="0"/>
              <a:t>2000.</a:t>
            </a:r>
          </a:p>
          <a:p>
            <a:pPr marL="0" indent="0">
              <a:spcBef>
                <a:spcPts val="600"/>
              </a:spcBef>
              <a:spcAft>
                <a:spcPts val="600"/>
              </a:spcAft>
              <a:buNone/>
            </a:pPr>
            <a:r>
              <a:rPr lang="el-GR" sz="2400" b="1" dirty="0" smtClean="0"/>
              <a:t>Θέμα</a:t>
            </a:r>
            <a:r>
              <a:rPr lang="el-GR" sz="2400" b="1" dirty="0"/>
              <a:t>: </a:t>
            </a:r>
            <a:r>
              <a:rPr lang="el-GR" sz="2400" dirty="0" smtClean="0"/>
              <a:t>Σχήματα</a:t>
            </a:r>
            <a:endParaRPr lang="el-GR" sz="2400" b="1" dirty="0"/>
          </a:p>
          <a:p>
            <a:pPr marL="0" indent="0">
              <a:spcBef>
                <a:spcPts val="600"/>
              </a:spcBef>
              <a:spcAft>
                <a:spcPts val="600"/>
              </a:spcAft>
              <a:buNone/>
            </a:pPr>
            <a:endParaRPr lang="en-US" sz="2400" dirty="0"/>
          </a:p>
        </p:txBody>
      </p:sp>
      <p:pic>
        <p:nvPicPr>
          <p:cNvPr id="10" name="Content Placeholder 5" descr="Εξώφυλλο"/>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64088" y="1844823"/>
            <a:ext cx="3060179" cy="3101347"/>
          </a:xfrm>
        </p:spPr>
      </p:pic>
      <p:sp>
        <p:nvSpPr>
          <p:cNvPr id="5" name="TextBox 4"/>
          <p:cNvSpPr txBox="1"/>
          <p:nvPr/>
        </p:nvSpPr>
        <p:spPr>
          <a:xfrm>
            <a:off x="7956376" y="5049180"/>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spTree>
    <p:custDataLst>
      <p:tags r:id="rId1"/>
    </p:custDataLst>
    <p:extLst>
      <p:ext uri="{BB962C8B-B14F-4D97-AF65-F5344CB8AC3E}">
        <p14:creationId xmlns:p14="http://schemas.microsoft.com/office/powerpoint/2010/main" val="21031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Ανάγνωση </a:t>
            </a:r>
            <a:r>
              <a:rPr lang="el-GR" dirty="0"/>
              <a:t>βιβλίου</a:t>
            </a:r>
          </a:p>
        </p:txBody>
      </p:sp>
      <p:sp>
        <p:nvSpPr>
          <p:cNvPr id="4" name="Content Placeholder 3"/>
          <p:cNvSpPr>
            <a:spLocks noGrp="1"/>
          </p:cNvSpPr>
          <p:nvPr>
            <p:ph sz="half" idx="1"/>
          </p:nvPr>
        </p:nvSpPr>
        <p:spPr/>
        <p:txBody>
          <a:bodyPr/>
          <a:lstStyle/>
          <a:p>
            <a:pPr marL="0" indent="0">
              <a:buNone/>
            </a:pPr>
            <a:r>
              <a:rPr lang="el-GR" dirty="0" smtClean="0"/>
              <a:t>Διαβάζουμε το βιβλίο «Ένα κουμπί που το έλεγαν </a:t>
            </a:r>
            <a:r>
              <a:rPr lang="el-GR" dirty="0" err="1" smtClean="0"/>
              <a:t>Όσκαρ</a:t>
            </a:r>
            <a:r>
              <a:rPr lang="el-GR" dirty="0" smtClean="0"/>
              <a:t>».</a:t>
            </a:r>
            <a:endParaRPr lang="el-GR" dirty="0"/>
          </a:p>
        </p:txBody>
      </p:sp>
      <p:pic>
        <p:nvPicPr>
          <p:cNvPr id="10" name="Content Placeholder 9" descr="Η νηπιαγωγός διαβάζει το βιβλίο"/>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69319" y="1600200"/>
            <a:ext cx="3396361" cy="4525963"/>
          </a:xfrm>
        </p:spPr>
      </p:pic>
    </p:spTree>
    <p:extLst>
      <p:ext uri="{BB962C8B-B14F-4D97-AF65-F5344CB8AC3E}">
        <p14:creationId xmlns:p14="http://schemas.microsoft.com/office/powerpoint/2010/main" val="1542436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Λίγα λόγια για το βιβλίο</a:t>
            </a:r>
          </a:p>
        </p:txBody>
      </p:sp>
      <p:sp>
        <p:nvSpPr>
          <p:cNvPr id="5" name="Content Placeholder 4"/>
          <p:cNvSpPr>
            <a:spLocks noGrp="1"/>
          </p:cNvSpPr>
          <p:nvPr>
            <p:ph idx="1"/>
          </p:nvPr>
        </p:nvSpPr>
        <p:spPr/>
        <p:txBody>
          <a:bodyPr>
            <a:noAutofit/>
          </a:bodyPr>
          <a:lstStyle/>
          <a:p>
            <a:pPr marL="0" indent="0">
              <a:buNone/>
            </a:pPr>
            <a:r>
              <a:rPr lang="el-GR" sz="2800" dirty="0" smtClean="0"/>
              <a:t>Όταν ο Όσκαρ το κουμπί αποφασίζει να φύγει από τη ζακέτα όπου ήταν ραμμένος και να γνωρίσει τον κόσμο, βρίσκεται αντιμέτωπος με τις προκαταλήψεις των άλλων σχημάτων: στέγες/ τρίγωνα, πόρτες/ ορθογώνια και χαρταετοί/ ρόμβοι τον απορρίπτουν μόνο και μόνο επειδή είναι στρογγυλός. Αλλά όταν ο Όσκαρ γνωρίζει το φεγγάρι, τα πράγματα αλλάζουν.</a:t>
            </a:r>
          </a:p>
          <a:p>
            <a:pPr marL="0" indent="0">
              <a:buNone/>
            </a:pPr>
            <a:r>
              <a:rPr lang="el-GR" sz="2800" dirty="0" smtClean="0"/>
              <a:t>Το βιβλίο προσφέρει την ευκαιρία μελέτης των σχημάτων με ευχάριστο και ευφάνταστο τρόπο.</a:t>
            </a:r>
            <a:endParaRPr lang="el-GR" sz="2800" dirty="0"/>
          </a:p>
        </p:txBody>
      </p:sp>
    </p:spTree>
    <p:extLst>
      <p:ext uri="{BB962C8B-B14F-4D97-AF65-F5344CB8AC3E}">
        <p14:creationId xmlns:p14="http://schemas.microsoft.com/office/powerpoint/2010/main" val="2007764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Συζήτηση </a:t>
            </a:r>
            <a:endParaRPr lang="el-GR" dirty="0"/>
          </a:p>
        </p:txBody>
      </p:sp>
      <p:sp>
        <p:nvSpPr>
          <p:cNvPr id="6" name="Content Placeholder 5"/>
          <p:cNvSpPr>
            <a:spLocks noGrp="1"/>
          </p:cNvSpPr>
          <p:nvPr>
            <p:ph idx="1"/>
          </p:nvPr>
        </p:nvSpPr>
        <p:spPr/>
        <p:txBody>
          <a:bodyPr>
            <a:noAutofit/>
          </a:bodyPr>
          <a:lstStyle/>
          <a:p>
            <a:pPr marL="0" indent="0">
              <a:spcBef>
                <a:spcPts val="600"/>
              </a:spcBef>
              <a:buNone/>
            </a:pPr>
            <a:r>
              <a:rPr lang="el-GR" sz="2800" dirty="0" smtClean="0"/>
              <a:t>Μιλάμε για τα σχήματα.Ξεχωρίζουμε τις ομάδες των σχημάτων που απεικονίζονται στο βιβλίο:  τρίγωνα, ορθογώνια, παραλληλόγραμμα, τετράγωνα, κύκλοι, ρόμβοι.</a:t>
            </a:r>
          </a:p>
          <a:p>
            <a:pPr marL="0" indent="0">
              <a:spcBef>
                <a:spcPts val="600"/>
              </a:spcBef>
              <a:buNone/>
            </a:pPr>
            <a:r>
              <a:rPr lang="el-GR" sz="2800" dirty="0" smtClean="0"/>
              <a:t>Λέμε: </a:t>
            </a:r>
          </a:p>
          <a:p>
            <a:pPr>
              <a:spcBef>
                <a:spcPts val="600"/>
              </a:spcBef>
            </a:pPr>
            <a:r>
              <a:rPr lang="el-GR" sz="2800" dirty="0" smtClean="0"/>
              <a:t>Ποιο είναι το αγαπημένο μας σχήμα</a:t>
            </a:r>
            <a:r>
              <a:rPr lang="en-US" sz="2800" dirty="0" smtClean="0"/>
              <a:t>.</a:t>
            </a:r>
            <a:r>
              <a:rPr lang="el-GR" sz="2800" dirty="0" smtClean="0"/>
              <a:t> </a:t>
            </a:r>
          </a:p>
          <a:p>
            <a:pPr>
              <a:spcBef>
                <a:spcPts val="600"/>
              </a:spcBef>
            </a:pPr>
            <a:r>
              <a:rPr lang="el-GR" sz="2800" dirty="0" smtClean="0"/>
              <a:t>Ποι</a:t>
            </a:r>
            <a:r>
              <a:rPr lang="el-GR" sz="2800" dirty="0"/>
              <a:t>ο</a:t>
            </a:r>
            <a:r>
              <a:rPr lang="el-GR" sz="2800" dirty="0" smtClean="0"/>
              <a:t> είναι το πιο εύκολο/δύσκολο να ζωγραφιστεί.</a:t>
            </a:r>
          </a:p>
          <a:p>
            <a:pPr>
              <a:spcBef>
                <a:spcPts val="600"/>
              </a:spcBef>
            </a:pPr>
            <a:r>
              <a:rPr lang="el-GR" sz="2800" dirty="0" smtClean="0"/>
              <a:t>Τα παιδιά δηλώνουν με ποια ομάδα σχημάτων θα ήθελαν να παίζει ο Όσκαρ.</a:t>
            </a:r>
            <a:endParaRPr lang="el-GR" sz="2800" dirty="0"/>
          </a:p>
        </p:txBody>
      </p:sp>
    </p:spTree>
    <p:extLst>
      <p:ext uri="{BB962C8B-B14F-4D97-AF65-F5344CB8AC3E}">
        <p14:creationId xmlns:p14="http://schemas.microsoft.com/office/powerpoint/2010/main" val="1669393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Τι μας θυμίζουν τα σχήματα</a:t>
            </a:r>
          </a:p>
        </p:txBody>
      </p:sp>
      <p:sp>
        <p:nvSpPr>
          <p:cNvPr id="4" name="Content Placeholder 3"/>
          <p:cNvSpPr>
            <a:spLocks noGrp="1"/>
          </p:cNvSpPr>
          <p:nvPr>
            <p:ph sz="half" idx="1"/>
          </p:nvPr>
        </p:nvSpPr>
        <p:spPr>
          <a:xfrm>
            <a:off x="457200" y="1600200"/>
            <a:ext cx="4978896" cy="4525963"/>
          </a:xfrm>
        </p:spPr>
        <p:txBody>
          <a:bodyPr>
            <a:noAutofit/>
          </a:bodyPr>
          <a:lstStyle/>
          <a:p>
            <a:pPr marL="0" indent="0">
              <a:buNone/>
            </a:pPr>
            <a:r>
              <a:rPr lang="el-GR" sz="2400" dirty="0" smtClean="0"/>
              <a:t>Μιλάμε για τα σχήματα και λέμε τι μας θυμίζουν:</a:t>
            </a:r>
          </a:p>
          <a:p>
            <a:r>
              <a:rPr lang="el-GR" sz="2400" b="1" dirty="0" smtClean="0"/>
              <a:t>το</a:t>
            </a:r>
            <a:r>
              <a:rPr lang="en-US" sz="2400" b="1" dirty="0" smtClean="0"/>
              <a:t> </a:t>
            </a:r>
            <a:r>
              <a:rPr lang="el-GR" sz="2400" b="1" dirty="0" smtClean="0"/>
              <a:t>τετράγωνο</a:t>
            </a:r>
            <a:r>
              <a:rPr lang="el-GR" sz="2400" dirty="0" smtClean="0"/>
              <a:t>: σπίτι / παράθυρο / τούβλο / ξυπνητήρι / μαξιλάρι.</a:t>
            </a:r>
          </a:p>
          <a:p>
            <a:r>
              <a:rPr lang="el-GR" sz="2400" b="1" dirty="0"/>
              <a:t>το</a:t>
            </a:r>
            <a:r>
              <a:rPr lang="en-US" sz="2400" b="1" dirty="0"/>
              <a:t> o</a:t>
            </a:r>
            <a:r>
              <a:rPr lang="el-GR" sz="2400" b="1" dirty="0" err="1" smtClean="0"/>
              <a:t>ρθογώνιο</a:t>
            </a:r>
            <a:r>
              <a:rPr lang="el-GR" sz="2400" b="1" dirty="0" smtClean="0"/>
              <a:t> παραλληλόγραμμο</a:t>
            </a:r>
            <a:r>
              <a:rPr lang="el-GR" sz="2400" dirty="0" smtClean="0"/>
              <a:t>: σαπούνι! / τηλεόραση! / πόρτα/ χαρτί τουαλέτας (γέλια).</a:t>
            </a:r>
          </a:p>
          <a:p>
            <a:r>
              <a:rPr lang="el-GR" sz="2400" b="1" dirty="0"/>
              <a:t>το</a:t>
            </a:r>
            <a:r>
              <a:rPr lang="en-US" sz="2400" b="1" dirty="0"/>
              <a:t> </a:t>
            </a:r>
            <a:r>
              <a:rPr lang="el-GR" sz="2400" b="1" dirty="0" smtClean="0"/>
              <a:t>τρίγωνο: </a:t>
            </a:r>
            <a:r>
              <a:rPr lang="el-GR" sz="2400" b="1" dirty="0" err="1" smtClean="0"/>
              <a:t>τ</a:t>
            </a:r>
            <a:r>
              <a:rPr lang="el-GR" sz="2400" dirty="0" err="1" smtClean="0"/>
              <a:t>όστ</a:t>
            </a:r>
            <a:r>
              <a:rPr lang="el-GR" sz="2400" dirty="0" smtClean="0"/>
              <a:t>! / τυρί! / βουνό / πυραμίδα.</a:t>
            </a:r>
          </a:p>
          <a:p>
            <a:r>
              <a:rPr lang="el-GR" sz="2400" b="1" dirty="0"/>
              <a:t>ο</a:t>
            </a:r>
            <a:r>
              <a:rPr lang="el-GR" sz="2400" b="1" dirty="0" smtClean="0"/>
              <a:t> κύκλος: </a:t>
            </a:r>
            <a:r>
              <a:rPr lang="el-GR" sz="2400" dirty="0" smtClean="0"/>
              <a:t>μπάλα / πλανήτης / τρύπα / πιάτο.</a:t>
            </a:r>
          </a:p>
          <a:p>
            <a:pPr marL="0" indent="0">
              <a:buNone/>
            </a:pPr>
            <a:endParaRPr lang="el-GR" sz="2400" dirty="0" smtClean="0"/>
          </a:p>
          <a:p>
            <a:pPr marL="0" indent="0">
              <a:buNone/>
            </a:pPr>
            <a:endParaRPr lang="el-GR" sz="2000" dirty="0" smtClean="0"/>
          </a:p>
          <a:p>
            <a:pPr marL="0" indent="0">
              <a:buNone/>
            </a:pPr>
            <a:endParaRPr lang="el-GR" dirty="0" smtClean="0"/>
          </a:p>
          <a:p>
            <a:pPr marL="0" indent="0">
              <a:buNone/>
            </a:pPr>
            <a:endParaRPr lang="el-GR" dirty="0" smtClean="0"/>
          </a:p>
        </p:txBody>
      </p:sp>
      <p:pic>
        <p:nvPicPr>
          <p:cNvPr id="10244" name="Picture 4" descr="Σχήματα"/>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5400000">
            <a:off x="5126260" y="2370684"/>
            <a:ext cx="4038600" cy="29868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100392" y="5949280"/>
            <a:ext cx="472173" cy="360040"/>
          </a:xfrm>
          <a:prstGeom prst="rect">
            <a:avLst/>
          </a:prstGeom>
        </p:spPr>
        <p:txBody>
          <a:bodyPr vert="horz" wrap="square" lIns="91440" tIns="45720" rIns="91440" bIns="45720" rtlCol="0" anchor="ctr">
            <a:noAutofit/>
          </a:bodyPr>
          <a:lstStyle/>
          <a:p>
            <a:pPr algn="r"/>
            <a:r>
              <a:rPr lang="el-GR" b="1" dirty="0" smtClean="0">
                <a:latin typeface="+mj-lt"/>
              </a:rPr>
              <a:t>[2]</a:t>
            </a:r>
          </a:p>
        </p:txBody>
      </p:sp>
    </p:spTree>
    <p:custDataLst>
      <p:tags r:id="rId1"/>
    </p:custDataLst>
    <p:extLst>
      <p:ext uri="{BB962C8B-B14F-4D97-AF65-F5344CB8AC3E}">
        <p14:creationId xmlns:p14="http://schemas.microsoft.com/office/powerpoint/2010/main" val="1879495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smtClean="0"/>
              <a:t>Τρισδιάστατη </a:t>
            </a:r>
            <a:r>
              <a:rPr lang="el-GR" sz="4000" dirty="0"/>
              <a:t>κατασκευή: </a:t>
            </a:r>
            <a:r>
              <a:rPr lang="en-US" sz="4000" dirty="0" smtClean="0"/>
              <a:t/>
            </a:r>
            <a:br>
              <a:rPr lang="en-US" sz="4000" dirty="0" smtClean="0"/>
            </a:br>
            <a:r>
              <a:rPr lang="el-GR" sz="4000" dirty="0" smtClean="0"/>
              <a:t>Το </a:t>
            </a:r>
            <a:r>
              <a:rPr lang="el-GR" sz="4000" dirty="0"/>
              <a:t>ταξίδι του </a:t>
            </a:r>
            <a:r>
              <a:rPr lang="el-GR" sz="4000" dirty="0" err="1" smtClean="0"/>
              <a:t>Όσκαρ</a:t>
            </a:r>
            <a:r>
              <a:rPr lang="el-GR" sz="4000" dirty="0" smtClean="0"/>
              <a:t> (1/2)</a:t>
            </a:r>
            <a:endParaRPr lang="el-GR" sz="4000" dirty="0"/>
          </a:p>
        </p:txBody>
      </p:sp>
      <p:sp>
        <p:nvSpPr>
          <p:cNvPr id="3" name="Content Placeholder 2"/>
          <p:cNvSpPr>
            <a:spLocks noGrp="1"/>
          </p:cNvSpPr>
          <p:nvPr>
            <p:ph sz="half" idx="1"/>
          </p:nvPr>
        </p:nvSpPr>
        <p:spPr>
          <a:xfrm>
            <a:off x="457200" y="1600200"/>
            <a:ext cx="4546848" cy="4525963"/>
          </a:xfrm>
        </p:spPr>
        <p:txBody>
          <a:bodyPr>
            <a:normAutofit/>
          </a:bodyPr>
          <a:lstStyle/>
          <a:p>
            <a:pPr marL="0" indent="0">
              <a:buNone/>
            </a:pPr>
            <a:r>
              <a:rPr lang="el-GR" dirty="0" smtClean="0"/>
              <a:t>Φτιάχνουμε ένα</a:t>
            </a:r>
            <a:r>
              <a:rPr lang="en-US" dirty="0" smtClean="0"/>
              <a:t> </a:t>
            </a:r>
            <a:r>
              <a:rPr lang="el-GR" dirty="0" smtClean="0"/>
              <a:t>τρισδιάστατο παιχνίδι που απεικονίζει το ταξίδι του </a:t>
            </a:r>
            <a:r>
              <a:rPr lang="el-GR" dirty="0" err="1" smtClean="0"/>
              <a:t>Όσκαρ</a:t>
            </a:r>
            <a:r>
              <a:rPr lang="el-GR" dirty="0" smtClean="0"/>
              <a:t>. Τα παιδιά διαλέγουν ποια σχήματα θέλουν να δημιουργήσουν. Τα κόβουν και δημιουργούν μια σύνθεση που αποτυπώνει την περιπλάνηση του </a:t>
            </a:r>
            <a:r>
              <a:rPr lang="el-GR" dirty="0" err="1" smtClean="0"/>
              <a:t>Όσκαρ</a:t>
            </a:r>
            <a:r>
              <a:rPr lang="el-GR" dirty="0" smtClean="0"/>
              <a:t>. </a:t>
            </a:r>
          </a:p>
        </p:txBody>
      </p:sp>
      <p:pic>
        <p:nvPicPr>
          <p:cNvPr id="7" name="Content Placeholder 5" descr="Τρισδιάστατη κατασκευή"/>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4919" t="20352" r="9165" b="10251"/>
          <a:stretch/>
        </p:blipFill>
        <p:spPr>
          <a:xfrm rot="5400000">
            <a:off x="5476768" y="1516120"/>
            <a:ext cx="2892024" cy="3405416"/>
          </a:xfrm>
        </p:spPr>
      </p:pic>
    </p:spTree>
    <p:extLst>
      <p:ext uri="{BB962C8B-B14F-4D97-AF65-F5344CB8AC3E}">
        <p14:creationId xmlns:p14="http://schemas.microsoft.com/office/powerpoint/2010/main" val="901791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Τρισδιάστατη κατασκευή: </a:t>
            </a:r>
            <a:r>
              <a:rPr lang="en-US" sz="4000" dirty="0"/>
              <a:t/>
            </a:r>
            <a:br>
              <a:rPr lang="en-US" sz="4000" dirty="0"/>
            </a:br>
            <a:r>
              <a:rPr lang="el-GR" sz="4000" dirty="0"/>
              <a:t>Το ταξίδι του </a:t>
            </a:r>
            <a:r>
              <a:rPr lang="el-GR" sz="4000" dirty="0" err="1"/>
              <a:t>Όσκαρ</a:t>
            </a:r>
            <a:r>
              <a:rPr lang="el-GR" sz="4000" dirty="0"/>
              <a:t> </a:t>
            </a:r>
            <a:r>
              <a:rPr lang="el-GR" sz="4000" dirty="0" smtClean="0"/>
              <a:t>(2/2</a:t>
            </a:r>
            <a:r>
              <a:rPr lang="el-GR" sz="4000" dirty="0"/>
              <a:t>)</a:t>
            </a:r>
          </a:p>
        </p:txBody>
      </p:sp>
      <p:sp>
        <p:nvSpPr>
          <p:cNvPr id="3" name="Content Placeholder 2"/>
          <p:cNvSpPr>
            <a:spLocks noGrp="1"/>
          </p:cNvSpPr>
          <p:nvPr>
            <p:ph sz="half" idx="1"/>
          </p:nvPr>
        </p:nvSpPr>
        <p:spPr/>
        <p:txBody>
          <a:bodyPr>
            <a:normAutofit/>
          </a:bodyPr>
          <a:lstStyle/>
          <a:p>
            <a:pPr marL="0" indent="0">
              <a:buNone/>
            </a:pPr>
            <a:r>
              <a:rPr lang="el-GR" dirty="0" smtClean="0"/>
              <a:t>Χρειαστήκαμε:</a:t>
            </a:r>
          </a:p>
          <a:p>
            <a:r>
              <a:rPr lang="el-GR" dirty="0" smtClean="0"/>
              <a:t>ένα κουτί παπουτσιών,</a:t>
            </a:r>
          </a:p>
          <a:p>
            <a:r>
              <a:rPr lang="el-GR" dirty="0" smtClean="0"/>
              <a:t>χαρτιά γκοφρέ και </a:t>
            </a:r>
            <a:r>
              <a:rPr lang="el-GR" dirty="0" err="1" smtClean="0"/>
              <a:t>κανσόν</a:t>
            </a:r>
            <a:r>
              <a:rPr lang="el-GR" dirty="0" smtClean="0"/>
              <a:t>,</a:t>
            </a:r>
          </a:p>
          <a:p>
            <a:r>
              <a:rPr lang="el-GR" dirty="0" smtClean="0"/>
              <a:t>ένα κόκκινο κουμπί, για τον </a:t>
            </a:r>
            <a:r>
              <a:rPr lang="el-GR" dirty="0" err="1" smtClean="0"/>
              <a:t>Όσκαρ</a:t>
            </a:r>
            <a:r>
              <a:rPr lang="el-GR" dirty="0"/>
              <a:t>.</a:t>
            </a:r>
          </a:p>
        </p:txBody>
      </p:sp>
      <p:pic>
        <p:nvPicPr>
          <p:cNvPr id="7" name="Content Placeholder 5" descr="Τρισδιάστατη κατασκευή"/>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4919" t="16080" r="9165" b="6694"/>
          <a:stretch/>
        </p:blipFill>
        <p:spPr>
          <a:xfrm rot="5400000">
            <a:off x="5236797" y="1324043"/>
            <a:ext cx="2892024" cy="3789570"/>
          </a:xfrm>
        </p:spPr>
      </p:pic>
    </p:spTree>
    <p:extLst>
      <p:ext uri="{BB962C8B-B14F-4D97-AF65-F5344CB8AC3E}">
        <p14:creationId xmlns:p14="http://schemas.microsoft.com/office/powerpoint/2010/main" val="2466980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Τυχαία </a:t>
            </a:r>
            <a:r>
              <a:rPr lang="el-GR" dirty="0"/>
              <a:t>σχήματα (1/2</a:t>
            </a:r>
            <a:r>
              <a:rPr lang="el-GR" dirty="0" smtClean="0"/>
              <a:t>)</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smtClean="0"/>
              <a:t>Δοκιμάζουμε την τεχνική «</a:t>
            </a:r>
            <a:r>
              <a:rPr lang="en-US" sz="2600" dirty="0" smtClean="0"/>
              <a:t>scribble painting</a:t>
            </a:r>
            <a:r>
              <a:rPr lang="el-GR" sz="2600" dirty="0" smtClean="0"/>
              <a:t>» δηλαδή ζωγραφική μουτζούρας.</a:t>
            </a:r>
          </a:p>
          <a:p>
            <a:pPr marL="0" indent="0">
              <a:buNone/>
            </a:pPr>
            <a:r>
              <a:rPr lang="el-GR" sz="2600" dirty="0" smtClean="0"/>
              <a:t>Τα παιδιά καλούνται να ζωγραφίσουν αυθόρμητα μουτζούρες. Έπειτα στο τελικό αποτέλεσμα της  ζωγραφιάς τους εντοπίζουν όσα περισσότερα σχήματα μπορούν.</a:t>
            </a:r>
            <a:endParaRPr lang="el-GR" sz="2600" dirty="0"/>
          </a:p>
        </p:txBody>
      </p:sp>
      <p:pic>
        <p:nvPicPr>
          <p:cNvPr id="5" name="Content Placeholder 4" descr="Τα παιδιά ζωγραφίζου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700808"/>
            <a:ext cx="4038600" cy="3027329"/>
          </a:xfrm>
        </p:spPr>
      </p:pic>
    </p:spTree>
    <p:extLst>
      <p:ext uri="{BB962C8B-B14F-4D97-AF65-F5344CB8AC3E}">
        <p14:creationId xmlns:p14="http://schemas.microsoft.com/office/powerpoint/2010/main" val="8508990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18/12/2016 1:37:42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4,7,10,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4,10244,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F0AA569-10AC-4E97-A49D-648058408C4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4742</TotalTime>
  <Words>688</Words>
  <Application>Microsoft Office PowerPoint</Application>
  <PresentationFormat>On-screen Show (4:3)</PresentationFormat>
  <Paragraphs>79</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Το Εικονογραφημένο Βιβλίο στην Προσχολική Εκπαίδευση</vt:lpstr>
      <vt:lpstr>Διδακτική Πρακτική</vt:lpstr>
      <vt:lpstr>Ανάγνωση βιβλίου</vt:lpstr>
      <vt:lpstr>Λίγα λόγια για το βιβλίο</vt:lpstr>
      <vt:lpstr>Συζήτηση </vt:lpstr>
      <vt:lpstr>Τι μας θυμίζουν τα σχήματα</vt:lpstr>
      <vt:lpstr>Τρισδιάστατη κατασκευή:  Το ταξίδι του Όσκαρ (1/2)</vt:lpstr>
      <vt:lpstr>Τρισδιάστατη κατασκευή:  Το ταξίδι του Όσκαρ (2/2)</vt:lpstr>
      <vt:lpstr>Τυχαία σχήματα (1/2)</vt:lpstr>
      <vt:lpstr>Τυχαία σχήματα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Ένα κουμπί που το έλεγαν Όσκαρ </dc:title>
  <dc:subject>Το Εικονογραφημένο Βιβλίο στην Προσχολική Εκπαίδευση</dc:subject>
  <dc:creator>Αγγελική Γιαννικοπούλου</dc:creator>
  <cp:lastModifiedBy>takis81 mark</cp:lastModifiedBy>
  <cp:revision>346</cp:revision>
  <dcterms:created xsi:type="dcterms:W3CDTF">2012-09-06T09:03:05Z</dcterms:created>
  <dcterms:modified xsi:type="dcterms:W3CDTF">2017-03-06T18:22:53Z</dcterms:modified>
  <cp:category>Μαθηματικά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