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324" r:id="rId3"/>
    <p:sldId id="308" r:id="rId4"/>
    <p:sldId id="309" r:id="rId5"/>
    <p:sldId id="315" r:id="rId6"/>
    <p:sldId id="323" r:id="rId7"/>
    <p:sldId id="316" r:id="rId8"/>
    <p:sldId id="317" r:id="rId9"/>
    <p:sldId id="318" r:id="rId10"/>
    <p:sldId id="320" r:id="rId11"/>
    <p:sldId id="321" r:id="rId12"/>
    <p:sldId id="322" r:id="rId13"/>
    <p:sldId id="325" r:id="rId14"/>
    <p:sldId id="326" r:id="rId15"/>
    <p:sldId id="327" r:id="rId16"/>
    <p:sldId id="328" r:id="rId17"/>
    <p:sldId id="329" r:id="rId18"/>
    <p:sldId id="330" r:id="rId19"/>
    <p:sldId id="293" r:id="rId20"/>
  </p:sldIdLst>
  <p:sldSz cx="9144000" cy="6858000" type="screen4x3"/>
  <p:notesSz cx="6858000" cy="9144000"/>
  <p:custDataLst>
    <p:tags r:id="rId2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24"/>
            <p14:sldId id="308"/>
            <p14:sldId id="309"/>
            <p14:sldId id="315"/>
            <p14:sldId id="323"/>
            <p14:sldId id="316"/>
            <p14:sldId id="317"/>
            <p14:sldId id="318"/>
            <p14:sldId id="320"/>
            <p14:sldId id="321"/>
            <p14:sldId id="322"/>
            <p14:sldId id="325"/>
            <p14:sldId id="326"/>
            <p14:sldId id="327"/>
            <p14:sldId id="328"/>
            <p14:sldId id="329"/>
            <p14:sldId id="330"/>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hyperlink" Target="%5b1%5d%20http:/creativecommons.org/licenses/by-nc-sa/4.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rt-book.gr/full_product1.php?prod_id=425-%CE%9C%CE%93-%CE%95%CE%9B-1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ommons.wikimedia.org/wiki/File:Phrixos_und_Helle.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Μυθολογία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4189152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έργα των </a:t>
            </a:r>
            <a:r>
              <a:rPr lang="el-GR" dirty="0" smtClean="0"/>
              <a:t>παιδιών (2/2)</a:t>
            </a:r>
            <a:endParaRPr lang="el-GR" dirty="0"/>
          </a:p>
        </p:txBody>
      </p:sp>
      <p:pic>
        <p:nvPicPr>
          <p:cNvPr id="4" name="4 - Εικόνα" descr="Χρυσόμαλλο ζώο"/>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2381" y="1700807"/>
            <a:ext cx="7539239" cy="4248473"/>
          </a:xfrm>
          <a:prstGeom prst="rect">
            <a:avLst/>
          </a:prstGeom>
          <a:noFill/>
          <a:ln w="9525">
            <a:noFill/>
            <a:miter lim="800000"/>
            <a:headEnd/>
            <a:tailEnd/>
          </a:ln>
        </p:spPr>
      </p:pic>
    </p:spTree>
    <p:extLst>
      <p:ext uri="{BB962C8B-B14F-4D97-AF65-F5344CB8AC3E}">
        <p14:creationId xmlns:p14="http://schemas.microsoft.com/office/powerpoint/2010/main" val="379421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τελικό αποτέλεσμα</a:t>
            </a:r>
            <a:endParaRPr lang="el-GR" dirty="0"/>
          </a:p>
        </p:txBody>
      </p:sp>
      <p:pic>
        <p:nvPicPr>
          <p:cNvPr id="4" name="3 - Θέση περιεχομένου" descr="Όλα τα χρυσόμαλλα ζώα!"/>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3585" y="1557338"/>
            <a:ext cx="8029530" cy="4525962"/>
          </a:xfrm>
          <a:prstGeom prst="rect">
            <a:avLst/>
          </a:prstGeom>
          <a:noFill/>
          <a:ln w="9525">
            <a:noFill/>
            <a:miter lim="800000"/>
            <a:headEnd/>
            <a:tailEnd/>
          </a:ln>
        </p:spPr>
      </p:pic>
    </p:spTree>
    <p:extLst>
      <p:ext uri="{BB962C8B-B14F-4D97-AF65-F5344CB8AC3E}">
        <p14:creationId xmlns:p14="http://schemas.microsoft.com/office/powerpoint/2010/main" val="2022826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1673404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3544954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2850872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altLang="el-GR" sz="2000" dirty="0"/>
              <a:t>Έλλη</a:t>
            </a:r>
            <a:r>
              <a:rPr lang="en-US" altLang="el-GR" sz="2000" dirty="0"/>
              <a:t> </a:t>
            </a:r>
            <a:r>
              <a:rPr lang="el-GR" altLang="el-GR" sz="2000" dirty="0" smtClean="0"/>
              <a:t>Χουντάλα, </a:t>
            </a:r>
            <a:r>
              <a:rPr lang="el-GR" sz="2000" dirty="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Μυθολογία. </a:t>
            </a:r>
            <a:r>
              <a:rPr lang="el-GR" altLang="en-US" sz="2000" dirty="0"/>
              <a:t>Ο Φρίξος και η Έλλη</a:t>
            </a:r>
            <a:r>
              <a:rPr lang="el-GR" sz="2000" dirty="0" smtClean="0"/>
              <a:t>».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p:txBody>
      </p:sp>
    </p:spTree>
    <p:extLst>
      <p:ext uri="{BB962C8B-B14F-4D97-AF65-F5344CB8AC3E}">
        <p14:creationId xmlns:p14="http://schemas.microsoft.com/office/powerpoint/2010/main" val="2508973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3169597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3365354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pPr marL="0" indent="0">
              <a:buNone/>
            </a:pPr>
            <a:r>
              <a:rPr lang="el-GR" sz="2000" dirty="0" smtClean="0"/>
              <a:t>Εικόνα 1: Εξώφυλλο του βιβλίου «</a:t>
            </a:r>
            <a:r>
              <a:rPr lang="el-GR" sz="2000" dirty="0" smtClean="0">
                <a:hlinkClick r:id="rId3"/>
              </a:rPr>
              <a:t>Αργοναύτες</a:t>
            </a:r>
            <a:r>
              <a:rPr lang="el-GR" sz="2000" dirty="0" smtClean="0"/>
              <a:t>» </a:t>
            </a:r>
            <a:r>
              <a:rPr lang="el-GR" sz="2000" dirty="0"/>
              <a:t>/ διασκευή Μενέλαος Στεφανίδης · εικονογράφηση Γιάννης Στεφανίδης. - Αθήνα: Σίγμα, 2008</a:t>
            </a:r>
            <a:r>
              <a:rPr lang="el-GR" sz="2000" dirty="0" smtClean="0"/>
              <a:t>. </a:t>
            </a:r>
            <a:r>
              <a:rPr lang="en-GB" sz="2000" dirty="0" smtClean="0"/>
              <a:t>Art-Book.</a:t>
            </a:r>
          </a:p>
          <a:p>
            <a:pPr marL="0" indent="0">
              <a:buNone/>
            </a:pPr>
            <a:r>
              <a:rPr lang="el-GR" sz="2000" dirty="0" smtClean="0"/>
              <a:t>Εικόνα 2: </a:t>
            </a:r>
            <a:r>
              <a:rPr lang="el-GR" altLang="en-US" sz="2000" dirty="0">
                <a:hlinkClick r:id="rId4"/>
              </a:rPr>
              <a:t>Φρίξος και </a:t>
            </a:r>
            <a:r>
              <a:rPr lang="el-GR" altLang="en-US" sz="2000" dirty="0" smtClean="0">
                <a:hlinkClick r:id="rId4"/>
              </a:rPr>
              <a:t>Έλλη</a:t>
            </a:r>
            <a:r>
              <a:rPr lang="el-GR" altLang="en-US" sz="2000" dirty="0" smtClean="0"/>
              <a:t>, </a:t>
            </a:r>
            <a:r>
              <a:rPr lang="el-GR" sz="2000" dirty="0" err="1"/>
              <a:t>Public</a:t>
            </a:r>
            <a:r>
              <a:rPr lang="el-GR" sz="2000" dirty="0"/>
              <a:t> </a:t>
            </a:r>
            <a:r>
              <a:rPr lang="el-GR" sz="2000" dirty="0" err="1"/>
              <a:t>Domain</a:t>
            </a:r>
            <a:r>
              <a:rPr lang="el-GR" sz="2000" dirty="0"/>
              <a:t>, </a:t>
            </a:r>
            <a:r>
              <a:rPr lang="en-GB" sz="2000" dirty="0" smtClean="0"/>
              <a:t>Wikimedia Commons</a:t>
            </a:r>
            <a:r>
              <a:rPr lang="el-GR" sz="2000" dirty="0" smtClean="0"/>
              <a:t>.</a:t>
            </a:r>
            <a:endParaRPr lang="en-GB" sz="2000" dirty="0"/>
          </a:p>
          <a:p>
            <a:pPr marL="0" indent="0">
              <a:buNone/>
            </a:pPr>
            <a:endParaRPr lang="el-GR" sz="2000" dirty="0"/>
          </a:p>
          <a:p>
            <a:pPr marL="0" indent="0">
              <a:buNone/>
            </a:pPr>
            <a:endParaRPr lang="el-GR" sz="2000" dirty="0" smtClean="0"/>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3970784" cy="4525963"/>
          </a:xfrm>
        </p:spPr>
        <p:txBody>
          <a:bodyPr>
            <a:noAutofit/>
          </a:bodyPr>
          <a:lstStyle/>
          <a:p>
            <a:pPr marL="0" indent="0">
              <a:buNone/>
            </a:pPr>
            <a:r>
              <a:rPr lang="el-GR" sz="2400" b="1" dirty="0"/>
              <a:t>Διδακτική Πρακτική</a:t>
            </a:r>
            <a:r>
              <a:rPr lang="en-GB" sz="2400" dirty="0" smtClean="0"/>
              <a:t>:</a:t>
            </a:r>
            <a:r>
              <a:rPr lang="el-GR" sz="2400" dirty="0" smtClean="0"/>
              <a:t> </a:t>
            </a:r>
          </a:p>
          <a:p>
            <a:pPr marL="0" indent="0">
              <a:spcBef>
                <a:spcPts val="0"/>
              </a:spcBef>
              <a:buNone/>
            </a:pPr>
            <a:r>
              <a:rPr lang="el-GR" altLang="el-GR" sz="2400" dirty="0" smtClean="0"/>
              <a:t>Έλλη</a:t>
            </a:r>
            <a:r>
              <a:rPr lang="en-US" altLang="el-GR" sz="2400" dirty="0" smtClean="0"/>
              <a:t> </a:t>
            </a:r>
            <a:r>
              <a:rPr lang="el-GR" altLang="el-GR" sz="2400" dirty="0" smtClean="0"/>
              <a:t>Χουντάλα.</a:t>
            </a:r>
            <a:endParaRPr lang="el-GR" sz="2400" dirty="0" smtClean="0"/>
          </a:p>
          <a:p>
            <a:pPr marL="0" indent="0">
              <a:spcBef>
                <a:spcPts val="1200"/>
              </a:spcBef>
              <a:buNone/>
            </a:pPr>
            <a:r>
              <a:rPr lang="el-GR" sz="2400" b="1" dirty="0" smtClean="0"/>
              <a:t>Μυθολογικό θέμα</a:t>
            </a:r>
            <a:r>
              <a:rPr lang="el-GR" sz="2400" dirty="0" smtClean="0"/>
              <a:t>: </a:t>
            </a:r>
          </a:p>
          <a:p>
            <a:pPr marL="0" indent="0">
              <a:spcBef>
                <a:spcPts val="0"/>
              </a:spcBef>
              <a:buNone/>
            </a:pPr>
            <a:r>
              <a:rPr lang="el-GR" altLang="en-US" sz="2400" dirty="0" smtClean="0"/>
              <a:t>Ο </a:t>
            </a:r>
            <a:r>
              <a:rPr lang="el-GR" altLang="en-US" sz="2400" dirty="0"/>
              <a:t>Φρίξος και η </a:t>
            </a:r>
            <a:r>
              <a:rPr lang="el-GR" altLang="en-US" sz="2400" dirty="0" smtClean="0"/>
              <a:t>Έλλη.</a:t>
            </a:r>
          </a:p>
          <a:p>
            <a:pPr marL="0" indent="0">
              <a:spcBef>
                <a:spcPts val="1000"/>
              </a:spcBef>
              <a:buNone/>
            </a:pPr>
            <a:r>
              <a:rPr lang="el-GR" altLang="en-US" sz="2400" b="1" dirty="0" smtClean="0"/>
              <a:t>Βιβλίο</a:t>
            </a:r>
            <a:r>
              <a:rPr lang="el-GR" altLang="en-US" sz="2400" dirty="0" smtClean="0"/>
              <a:t>: </a:t>
            </a:r>
            <a:r>
              <a:rPr lang="el-GR" sz="2400" b="1" dirty="0" smtClean="0"/>
              <a:t>Αργοναύτες</a:t>
            </a:r>
            <a:r>
              <a:rPr lang="el-GR" sz="2400" dirty="0" smtClean="0"/>
              <a:t> </a:t>
            </a:r>
            <a:r>
              <a:rPr lang="el-GR" sz="2400" dirty="0"/>
              <a:t>/ διασκευή Μενέλαος Στεφανίδης · εικονογράφηση Γιάννης Στεφανίδης. - </a:t>
            </a:r>
            <a:r>
              <a:rPr lang="el-GR" sz="2400" dirty="0" smtClean="0"/>
              <a:t>Αθήνα: </a:t>
            </a:r>
            <a:r>
              <a:rPr lang="el-GR" sz="2400" dirty="0"/>
              <a:t>Σίγμα, 2008.</a:t>
            </a:r>
            <a:endParaRPr lang="en-GB" sz="2400" dirty="0"/>
          </a:p>
        </p:txBody>
      </p:sp>
      <p:pic>
        <p:nvPicPr>
          <p:cNvPr id="5" name="3 - Θέση περιεχομένου" descr="Εξώφυλλο του βιβλίου Αργοναύτες."/>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65549" y="1600200"/>
            <a:ext cx="3403901" cy="4525963"/>
          </a:xfrm>
          <a:prstGeom prst="rect">
            <a:avLst/>
          </a:prstGeom>
          <a:noFill/>
          <a:ln w="9525">
            <a:noFill/>
            <a:miter lim="800000"/>
            <a:headEnd/>
            <a:tailEnd/>
          </a:ln>
        </p:spPr>
      </p:pic>
      <p:sp>
        <p:nvSpPr>
          <p:cNvPr id="6" name="TextBox 5"/>
          <p:cNvSpPr txBox="1"/>
          <p:nvPr/>
        </p:nvSpPr>
        <p:spPr>
          <a:xfrm>
            <a:off x="8388424" y="5802395"/>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Ανάγνωση του βιβλίου</a:t>
            </a:r>
            <a:endParaRPr lang="el-GR" dirty="0"/>
          </a:p>
        </p:txBody>
      </p:sp>
      <p:sp>
        <p:nvSpPr>
          <p:cNvPr id="5" name="Θέση περιεχομένου 4"/>
          <p:cNvSpPr>
            <a:spLocks noGrp="1"/>
          </p:cNvSpPr>
          <p:nvPr>
            <p:ph sz="half" idx="1"/>
          </p:nvPr>
        </p:nvSpPr>
        <p:spPr>
          <a:xfrm>
            <a:off x="457200" y="1600200"/>
            <a:ext cx="3466728" cy="4525963"/>
          </a:xfrm>
        </p:spPr>
        <p:txBody>
          <a:bodyPr/>
          <a:lstStyle/>
          <a:p>
            <a:pPr marL="0" indent="0">
              <a:buNone/>
            </a:pPr>
            <a:r>
              <a:rPr lang="el-GR" dirty="0"/>
              <a:t>Καθίσαμε με τα παιδιά στην </a:t>
            </a:r>
            <a:r>
              <a:rPr lang="el-GR" dirty="0" err="1"/>
              <a:t>παρεούλα</a:t>
            </a:r>
            <a:r>
              <a:rPr lang="el-GR" dirty="0"/>
              <a:t> και διαβάσαμε το βιβλίο «Αργοναύτες», που περιείχε τον μύθο του Φρίξου και της Έλλης.</a:t>
            </a:r>
          </a:p>
        </p:txBody>
      </p:sp>
      <p:pic>
        <p:nvPicPr>
          <p:cNvPr id="7" name="3 - Θέση περιεχομένου" descr="Η νηπιαγωγός διαβάζει το βιβλίο."/>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4355976" y="1772816"/>
            <a:ext cx="4330824" cy="3561969"/>
          </a:xfrm>
          <a:prstGeom prst="rect">
            <a:avLst/>
          </a:prstGeom>
          <a:noFill/>
          <a:ln w="9525">
            <a:noFill/>
            <a:miter lim="800000"/>
            <a:headEnd/>
            <a:tailEnd/>
          </a:ln>
        </p:spPr>
      </p:pic>
    </p:spTree>
    <p:extLst>
      <p:ext uri="{BB962C8B-B14F-4D97-AF65-F5344CB8AC3E}">
        <p14:creationId xmlns:p14="http://schemas.microsoft.com/office/powerpoint/2010/main" val="320311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Μετά την ανάγνωση (1/2)</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sz="2800" dirty="0"/>
              <a:t>Με το τέλος της ανάγνωσης αναρωτηθήκαμε για ποιο λόγο έπεσε η Έλλη από το κριάρι. </a:t>
            </a:r>
            <a:r>
              <a:rPr lang="el-GR" sz="2800" dirty="0" smtClean="0"/>
              <a:t>Τα </a:t>
            </a:r>
            <a:r>
              <a:rPr lang="el-GR" sz="2800" dirty="0"/>
              <a:t>παιδιά συμμετείχαν στην συζήτηση λέγοντας το καθένα τη δική του σκέψη. </a:t>
            </a:r>
          </a:p>
        </p:txBody>
      </p:sp>
      <p:pic>
        <p:nvPicPr>
          <p:cNvPr id="1026" name="Picture 2" descr="Φρίξος και Έλλη"/>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20072" y="1700808"/>
            <a:ext cx="3049539" cy="39604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76291" y="5301208"/>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2946768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Μετά την ανάγνωση (2/2)</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dirty="0"/>
              <a:t>Στη συνέχεια πρότειναν δικές τους ιδέες για ζώα που θα μπορούσαν να αντικαταστήσουν το κριάρι ώστε να είναι πιο ασφαλής η Έλλη και συνεπώς να αποτραπεί ο πνιγμός της. </a:t>
            </a:r>
          </a:p>
        </p:txBody>
      </p:sp>
      <p:pic>
        <p:nvPicPr>
          <p:cNvPr id="6" name="3 - Θέση περιεχομένου" descr="Η νηπιαγωγός συζητά με τα παιδιά."/>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00808"/>
            <a:ext cx="4038600" cy="3218259"/>
          </a:xfrm>
        </p:spPr>
      </p:pic>
    </p:spTree>
    <p:extLst>
      <p:ext uri="{BB962C8B-B14F-4D97-AF65-F5344CB8AC3E}">
        <p14:creationId xmlns:p14="http://schemas.microsoft.com/office/powerpoint/2010/main" val="314459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Φτιάχνοντας χρυσόμαλλα ζώα (1/3)</a:t>
            </a:r>
            <a:endParaRPr lang="el-GR" dirty="0"/>
          </a:p>
        </p:txBody>
      </p:sp>
      <p:sp>
        <p:nvSpPr>
          <p:cNvPr id="5" name="Θέση περιεχομένου 4"/>
          <p:cNvSpPr>
            <a:spLocks noGrp="1"/>
          </p:cNvSpPr>
          <p:nvPr>
            <p:ph sz="half" idx="1"/>
          </p:nvPr>
        </p:nvSpPr>
        <p:spPr/>
        <p:txBody>
          <a:bodyPr/>
          <a:lstStyle/>
          <a:p>
            <a:pPr marL="0" indent="0">
              <a:buNone/>
            </a:pPr>
            <a:r>
              <a:rPr lang="el-GR" dirty="0"/>
              <a:t>Έτσι κατέληξαν να φτιάξουν τα δικά τους χρυσόμαλλα ζώα.</a:t>
            </a:r>
          </a:p>
        </p:txBody>
      </p:sp>
      <p:pic>
        <p:nvPicPr>
          <p:cNvPr id="7" name="9 - Θέση περιεχομένου" descr="Σχεδιάζοντας χρυσόμαλλα ζώα"/>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70264" y="1600200"/>
            <a:ext cx="3394472" cy="4525963"/>
          </a:xfrm>
          <a:prstGeom prst="rect">
            <a:avLst/>
          </a:prstGeom>
          <a:noFill/>
          <a:ln w="9525">
            <a:noFill/>
            <a:miter lim="800000"/>
            <a:headEnd/>
            <a:tailEnd/>
          </a:ln>
        </p:spPr>
      </p:pic>
    </p:spTree>
    <p:extLst>
      <p:ext uri="{BB962C8B-B14F-4D97-AF65-F5344CB8AC3E}">
        <p14:creationId xmlns:p14="http://schemas.microsoft.com/office/powerpoint/2010/main" val="1989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fontScale="90000"/>
          </a:bodyPr>
          <a:lstStyle/>
          <a:p>
            <a:r>
              <a:rPr lang="el-GR" dirty="0"/>
              <a:t>Φτιάχνοντας χρυσόμαλλα </a:t>
            </a:r>
            <a:r>
              <a:rPr lang="el-GR" dirty="0" smtClean="0"/>
              <a:t>ζώα (2/3)</a:t>
            </a:r>
            <a:endParaRPr lang="el-GR" dirty="0"/>
          </a:p>
        </p:txBody>
      </p:sp>
      <p:pic>
        <p:nvPicPr>
          <p:cNvPr id="5" name="6 - Θέση περιεχομένου" descr="Κόβοντας  χρυσόμαλλα ζώα"/>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2349278"/>
            <a:ext cx="4038600" cy="3027806"/>
          </a:xfrm>
          <a:prstGeom prst="rect">
            <a:avLst/>
          </a:prstGeom>
          <a:noFill/>
          <a:ln w="9525">
            <a:noFill/>
            <a:miter lim="800000"/>
            <a:headEnd/>
            <a:tailEnd/>
          </a:ln>
        </p:spPr>
      </p:pic>
      <p:pic>
        <p:nvPicPr>
          <p:cNvPr id="6" name="5 - Θέση περιεχομένου" descr="τα  χρυσόμαλλα ζώα των παιδιών"/>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8200" y="2348706"/>
            <a:ext cx="4038600" cy="3028950"/>
          </a:xfrm>
          <a:prstGeom prst="rect">
            <a:avLst/>
          </a:prstGeom>
          <a:noFill/>
          <a:ln w="9525">
            <a:noFill/>
            <a:miter lim="800000"/>
            <a:headEnd/>
            <a:tailEnd/>
          </a:ln>
        </p:spPr>
      </p:pic>
    </p:spTree>
    <p:extLst>
      <p:ext uri="{BB962C8B-B14F-4D97-AF65-F5344CB8AC3E}">
        <p14:creationId xmlns:p14="http://schemas.microsoft.com/office/powerpoint/2010/main" val="257891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Φτιάχνοντας χρυσόμαλλα </a:t>
            </a:r>
            <a:r>
              <a:rPr lang="el-GR" dirty="0" smtClean="0"/>
              <a:t>ζώα (3/3)</a:t>
            </a:r>
            <a:endParaRPr lang="el-GR" dirty="0"/>
          </a:p>
        </p:txBody>
      </p:sp>
      <p:sp>
        <p:nvSpPr>
          <p:cNvPr id="3" name="Θέση περιεχομένου 2"/>
          <p:cNvSpPr>
            <a:spLocks noGrp="1"/>
          </p:cNvSpPr>
          <p:nvPr>
            <p:ph sz="half" idx="1"/>
          </p:nvPr>
        </p:nvSpPr>
        <p:spPr>
          <a:xfrm>
            <a:off x="457200" y="1600200"/>
            <a:ext cx="4618856" cy="4525963"/>
          </a:xfrm>
        </p:spPr>
        <p:txBody>
          <a:bodyPr/>
          <a:lstStyle/>
          <a:p>
            <a:pPr marL="0" indent="0">
              <a:buNone/>
            </a:pPr>
            <a:r>
              <a:rPr lang="el-GR" dirty="0"/>
              <a:t>Στη συνέχεια βάλαμε φτερά στα ζώα και τα κολλήσαμε «στον ουρανό».</a:t>
            </a:r>
          </a:p>
        </p:txBody>
      </p:sp>
      <p:pic>
        <p:nvPicPr>
          <p:cNvPr id="7" name="3 - Θέση περιεχομένου" descr="Βάζοντας φτερά στα χρυσόμαλλα ζώα"/>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4088" y="1700807"/>
            <a:ext cx="3322712" cy="4300695"/>
          </a:xfrm>
          <a:prstGeom prst="rect">
            <a:avLst/>
          </a:prstGeom>
          <a:noFill/>
          <a:ln w="9525">
            <a:noFill/>
            <a:miter lim="800000"/>
            <a:headEnd/>
            <a:tailEnd/>
          </a:ln>
        </p:spPr>
      </p:pic>
    </p:spTree>
    <p:extLst>
      <p:ext uri="{BB962C8B-B14F-4D97-AF65-F5344CB8AC3E}">
        <p14:creationId xmlns:p14="http://schemas.microsoft.com/office/powerpoint/2010/main" val="57882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Τα έργα των παιδιών (1/2)</a:t>
            </a:r>
            <a:endParaRPr lang="el-GR" dirty="0"/>
          </a:p>
        </p:txBody>
      </p:sp>
      <p:pic>
        <p:nvPicPr>
          <p:cNvPr id="7" name="3 - Θέση περιεχομένου" descr="Χρυσόμαλλο ζώο"/>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193195" y="1628800"/>
            <a:ext cx="6757610" cy="4392488"/>
          </a:xfrm>
        </p:spPr>
      </p:pic>
    </p:spTree>
    <p:extLst>
      <p:ext uri="{BB962C8B-B14F-4D97-AF65-F5344CB8AC3E}">
        <p14:creationId xmlns:p14="http://schemas.microsoft.com/office/powerpoint/2010/main" val="6843751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ZHAW.ACCESSIBILITYADDIN.CHECKTIMEDATE" val="10/29/2015 12:50:55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6,"/>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5,3,1026,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6B8881F-DCAD-4DBB-BAB0-8E9EA8F32B9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2114</TotalTime>
  <Words>558</Words>
  <Application>Microsoft Office PowerPoint</Application>
  <PresentationFormat>On-screen Show (4:3)</PresentationFormat>
  <Paragraphs>66</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Θέμα του Office</vt:lpstr>
      <vt:lpstr>Το Εικονογραφημένο Βιβλίο στην Προσχολική Εκπαίδευση</vt:lpstr>
      <vt:lpstr>Διδακτική Πρακτική</vt:lpstr>
      <vt:lpstr>Ανάγνωση του βιβλίου</vt:lpstr>
      <vt:lpstr>Μετά την ανάγνωση (1/2)</vt:lpstr>
      <vt:lpstr>Μετά την ανάγνωση (2/2)</vt:lpstr>
      <vt:lpstr>Φτιάχνοντας χρυσόμαλλα ζώα (1/3)</vt:lpstr>
      <vt:lpstr>Φτιάχνοντας χρυσόμαλλα ζώα (2/3)</vt:lpstr>
      <vt:lpstr>Φτιάχνοντας χρυσόμαλλα ζώα (3/3)</vt:lpstr>
      <vt:lpstr>Τα έργα των παιδιών (1/2)</vt:lpstr>
      <vt:lpstr>Τα έργα των παιδιών (2/2)</vt:lpstr>
      <vt:lpstr>Το 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Μυθολογία - Ο Φρίξος και η Έλλη</dc:title>
  <dc:subject>Το Εικονογραφημένο Βιβλίο στην Προσχολική Εκπαίδευση</dc:subject>
  <dc:creator> Αγγελική Γιαννικοπούλου</dc:creator>
  <cp:lastModifiedBy>Smaragda Papadopoulou</cp:lastModifiedBy>
  <cp:revision>231</cp:revision>
  <dcterms:created xsi:type="dcterms:W3CDTF">2012-09-06T09:03:05Z</dcterms:created>
  <dcterms:modified xsi:type="dcterms:W3CDTF">2015-10-28T22:51:12Z</dcterms:modified>
  <cp:category>Λογοτεχνικά Είδη</cp:category>
</cp:coreProperties>
</file>