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339" r:id="rId3"/>
    <p:sldId id="308"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290" r:id="rId18"/>
    <p:sldId id="295" r:id="rId19"/>
    <p:sldId id="335" r:id="rId20"/>
    <p:sldId id="336" r:id="rId21"/>
    <p:sldId id="337" r:id="rId22"/>
    <p:sldId id="338" r:id="rId23"/>
    <p:sldId id="293"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9"/>
            <p14:sldId id="308"/>
            <p14:sldId id="321"/>
            <p14:sldId id="322"/>
            <p14:sldId id="323"/>
            <p14:sldId id="324"/>
            <p14:sldId id="325"/>
            <p14:sldId id="326"/>
            <p14:sldId id="327"/>
            <p14:sldId id="328"/>
            <p14:sldId id="329"/>
            <p14:sldId id="330"/>
            <p14:sldId id="331"/>
            <p14:sldId id="332"/>
            <p14:sldId id="333"/>
            <p14:sldId id="290"/>
            <p14:sldId id="295"/>
            <p14:sldId id="335"/>
            <p14:sldId id="336"/>
            <p14:sldId id="337"/>
            <p14:sldId id="338"/>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blionet.gr/book/159672/A%CF%81%CF%87%CE%B1%CE%AF%CE%B1_%CE%BC%CF%85%CE%B8%CE%B9%CE%BA%CE%AC_%CF%84%CE%AD%CF%81%CE%B1%CF%84%CE%B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hand-walking-stick-arm-elderly-588982/" TargetMode="External"/><Relationship Id="rId5" Type="http://schemas.openxmlformats.org/officeDocument/2006/relationships/hyperlink" Target="https://pixabay.com/en/guy-boy-man-sneakers-converse-red-791395/" TargetMode="External"/><Relationship Id="rId4" Type="http://schemas.openxmlformats.org/officeDocument/2006/relationships/hyperlink" Target="https://pixabay.com/en/baby-boy-crawling-child-infant-39054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48405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normAutofit fontScale="90000"/>
          </a:bodyPr>
          <a:lstStyle/>
          <a:p>
            <a:r>
              <a:rPr lang="el-GR" dirty="0"/>
              <a:t>Φτιάχνοντας τα αινίγματά </a:t>
            </a:r>
            <a:r>
              <a:rPr lang="el-GR" dirty="0" smtClean="0"/>
              <a:t>μας (3/4)</a:t>
            </a:r>
            <a:endParaRPr lang="el-GR" dirty="0"/>
          </a:p>
        </p:txBody>
      </p:sp>
      <p:pic>
        <p:nvPicPr>
          <p:cNvPr id="5" name="Picture 2" descr="Τα παιδιά ετοιμάζουν το αίνιγμά τους."/>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tretch/>
        </p:blipFill>
        <p:spPr>
          <a:xfrm>
            <a:off x="1259632" y="1844824"/>
            <a:ext cx="3110578" cy="4152782"/>
          </a:xfrm>
        </p:spPr>
      </p:pic>
      <p:pic>
        <p:nvPicPr>
          <p:cNvPr id="6" name="Picture 3" descr="Τα παιδιά ετοιμάζουν το αίνιγμά του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tretch>
            <a:fillRect/>
          </a:stretch>
        </p:blipFill>
        <p:spPr bwMode="auto">
          <a:xfrm>
            <a:off x="4716016" y="1863827"/>
            <a:ext cx="3096344" cy="4133779"/>
          </a:xfrm>
          <a:prstGeom prst="rect">
            <a:avLst/>
          </a:prstGeom>
          <a:noFill/>
          <a:ln w="9525">
            <a:noFill/>
            <a:miter lim="800000"/>
            <a:headEnd/>
            <a:tailEnd/>
          </a:ln>
        </p:spPr>
      </p:pic>
    </p:spTree>
    <p:extLst>
      <p:ext uri="{BB962C8B-B14F-4D97-AF65-F5344CB8AC3E}">
        <p14:creationId xmlns:p14="http://schemas.microsoft.com/office/powerpoint/2010/main" val="381979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Φτιάχνοντας τα αινίγματά </a:t>
            </a:r>
            <a:r>
              <a:rPr lang="el-GR" dirty="0" smtClean="0"/>
              <a:t>μας (4/4)</a:t>
            </a:r>
            <a:endParaRPr lang="el-GR" dirty="0"/>
          </a:p>
        </p:txBody>
      </p:sp>
      <p:pic>
        <p:nvPicPr>
          <p:cNvPr id="7" name="Picture 4" descr="Τα παιδιά ετοιμάζουν το αίνιγμά τους."/>
          <p:cNvPicPr>
            <a:picLocks noGrp="1" noChangeAspect="1" noChangeArrowheads="1"/>
          </p:cNvPicPr>
          <p:nvPr>
            <p:ph idx="1"/>
          </p:nvPr>
        </p:nvPicPr>
        <p:blipFill>
          <a:blip r:embed="rId2"/>
          <a:srcRect/>
          <a:stretch>
            <a:fillRect/>
          </a:stretch>
        </p:blipFill>
        <p:spPr bwMode="auto">
          <a:xfrm>
            <a:off x="2123728" y="1844824"/>
            <a:ext cx="5184576" cy="3888432"/>
          </a:xfrm>
          <a:prstGeom prst="rect">
            <a:avLst/>
          </a:prstGeom>
          <a:noFill/>
          <a:ln w="9525">
            <a:noFill/>
            <a:miter lim="800000"/>
            <a:headEnd/>
            <a:tailEnd/>
          </a:ln>
        </p:spPr>
      </p:pic>
    </p:spTree>
    <p:extLst>
      <p:ext uri="{BB962C8B-B14F-4D97-AF65-F5344CB8AC3E}">
        <p14:creationId xmlns:p14="http://schemas.microsoft.com/office/powerpoint/2010/main" val="91086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Παρουσίαση των αινιγμάτων στην </a:t>
            </a:r>
            <a:r>
              <a:rPr lang="el-GR" dirty="0" smtClean="0"/>
              <a:t>ολομέλεια (1/4)</a:t>
            </a:r>
            <a:endParaRPr lang="el-GR" dirty="0"/>
          </a:p>
        </p:txBody>
      </p:sp>
      <p:sp>
        <p:nvSpPr>
          <p:cNvPr id="6" name="Θέση περιεχομένου 5"/>
          <p:cNvSpPr>
            <a:spLocks noGrp="1"/>
          </p:cNvSpPr>
          <p:nvPr>
            <p:ph sz="half" idx="1"/>
          </p:nvPr>
        </p:nvSpPr>
        <p:spPr/>
        <p:txBody>
          <a:bodyPr>
            <a:normAutofit/>
          </a:bodyPr>
          <a:lstStyle/>
          <a:p>
            <a:pPr marL="0" indent="0">
              <a:buNone/>
            </a:pPr>
            <a:r>
              <a:rPr lang="el-GR" b="1" dirty="0" smtClean="0"/>
              <a:t>Αίνιγμα:</a:t>
            </a:r>
            <a:endParaRPr lang="el-GR" dirty="0" smtClean="0"/>
          </a:p>
          <a:p>
            <a:r>
              <a:rPr lang="el-GR" dirty="0" smtClean="0"/>
              <a:t>Το </a:t>
            </a:r>
            <a:r>
              <a:rPr lang="el-GR" dirty="0"/>
              <a:t>πρωί είναι μέσα στο χώμα</a:t>
            </a:r>
          </a:p>
          <a:p>
            <a:r>
              <a:rPr lang="el-GR" dirty="0" smtClean="0"/>
              <a:t>Το </a:t>
            </a:r>
            <a:r>
              <a:rPr lang="el-GR" dirty="0"/>
              <a:t>μεσημέρι την κόβουμε</a:t>
            </a:r>
          </a:p>
          <a:p>
            <a:r>
              <a:rPr lang="el-GR" dirty="0" smtClean="0"/>
              <a:t>Το </a:t>
            </a:r>
            <a:r>
              <a:rPr lang="el-GR" dirty="0"/>
              <a:t>βράδυ την τρώμε στην </a:t>
            </a:r>
            <a:r>
              <a:rPr lang="el-GR" dirty="0" smtClean="0"/>
              <a:t>σαλάτα</a:t>
            </a:r>
            <a:endParaRPr lang="el-GR" dirty="0"/>
          </a:p>
          <a:p>
            <a:pPr marL="0" indent="0">
              <a:spcBef>
                <a:spcPts val="2400"/>
              </a:spcBef>
              <a:buNone/>
            </a:pPr>
            <a:r>
              <a:rPr lang="el-GR" b="1" dirty="0" smtClean="0"/>
              <a:t>Λύση</a:t>
            </a:r>
            <a:r>
              <a:rPr lang="el-GR" dirty="0" smtClean="0"/>
              <a:t>: </a:t>
            </a:r>
            <a:r>
              <a:rPr lang="el-GR" dirty="0"/>
              <a:t>Η ντομάτα </a:t>
            </a:r>
          </a:p>
        </p:txBody>
      </p:sp>
      <p:pic>
        <p:nvPicPr>
          <p:cNvPr id="8" name="Picture 3" descr="τα παιδιά παρουσιάζουν το αίνιγμά τους."/>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860032" y="1625517"/>
            <a:ext cx="3744468" cy="2807208"/>
          </a:xfrm>
          <a:prstGeom prst="rect">
            <a:avLst/>
          </a:prstGeom>
          <a:noFill/>
          <a:ln w="9525">
            <a:noFill/>
            <a:miter lim="800000"/>
            <a:headEnd/>
            <a:tailEnd/>
          </a:ln>
        </p:spPr>
      </p:pic>
    </p:spTree>
    <p:extLst>
      <p:ext uri="{BB962C8B-B14F-4D97-AF65-F5344CB8AC3E}">
        <p14:creationId xmlns:p14="http://schemas.microsoft.com/office/powerpoint/2010/main" val="279985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Παρουσίαση των αινιγμάτων στην ολομέλεια </a:t>
            </a:r>
            <a:r>
              <a:rPr lang="el-GR" dirty="0" smtClean="0"/>
              <a:t>(2/4</a:t>
            </a:r>
            <a:r>
              <a:rPr lang="el-GR" dirty="0"/>
              <a:t>)</a:t>
            </a:r>
          </a:p>
        </p:txBody>
      </p:sp>
      <p:sp>
        <p:nvSpPr>
          <p:cNvPr id="5" name="Θέση περιεχομένου 4"/>
          <p:cNvSpPr>
            <a:spLocks noGrp="1"/>
          </p:cNvSpPr>
          <p:nvPr>
            <p:ph sz="half" idx="1"/>
          </p:nvPr>
        </p:nvSpPr>
        <p:spPr/>
        <p:txBody>
          <a:bodyPr>
            <a:normAutofit/>
          </a:bodyPr>
          <a:lstStyle/>
          <a:p>
            <a:pPr marL="0" indent="0">
              <a:buNone/>
            </a:pPr>
            <a:r>
              <a:rPr lang="el-GR" b="1" dirty="0" smtClean="0"/>
              <a:t>Αίνιγμα:</a:t>
            </a:r>
          </a:p>
          <a:p>
            <a:r>
              <a:rPr lang="el-GR" dirty="0" smtClean="0"/>
              <a:t>Το </a:t>
            </a:r>
            <a:r>
              <a:rPr lang="el-GR" dirty="0"/>
              <a:t>πρωί είναι στον </a:t>
            </a:r>
            <a:r>
              <a:rPr lang="el-GR" dirty="0" smtClean="0"/>
              <a:t>κήπο.</a:t>
            </a:r>
            <a:endParaRPr lang="el-GR" dirty="0"/>
          </a:p>
          <a:p>
            <a:r>
              <a:rPr lang="el-GR" dirty="0" smtClean="0"/>
              <a:t>Το </a:t>
            </a:r>
            <a:r>
              <a:rPr lang="el-GR" dirty="0"/>
              <a:t>μεσημέρι περιμένει το </a:t>
            </a:r>
            <a:r>
              <a:rPr lang="el-GR" dirty="0" smtClean="0"/>
              <a:t>κρύο.</a:t>
            </a:r>
            <a:endParaRPr lang="el-GR" dirty="0"/>
          </a:p>
          <a:p>
            <a:r>
              <a:rPr lang="el-GR" dirty="0" smtClean="0"/>
              <a:t>Το </a:t>
            </a:r>
            <a:r>
              <a:rPr lang="el-GR" dirty="0"/>
              <a:t>βράδυ είναι στο </a:t>
            </a:r>
            <a:r>
              <a:rPr lang="el-GR" dirty="0" smtClean="0"/>
              <a:t>τζάκι.</a:t>
            </a:r>
            <a:endParaRPr lang="el-GR" dirty="0"/>
          </a:p>
          <a:p>
            <a:pPr marL="0" indent="0">
              <a:spcBef>
                <a:spcPts val="2400"/>
              </a:spcBef>
              <a:buNone/>
            </a:pPr>
            <a:r>
              <a:rPr lang="el-GR" b="1" dirty="0" smtClean="0"/>
              <a:t>Λύση</a:t>
            </a:r>
            <a:r>
              <a:rPr lang="el-GR" dirty="0" smtClean="0"/>
              <a:t>: </a:t>
            </a:r>
            <a:r>
              <a:rPr lang="el-GR" dirty="0"/>
              <a:t>Το ξύλο</a:t>
            </a:r>
          </a:p>
          <a:p>
            <a:endParaRPr lang="el-GR" dirty="0"/>
          </a:p>
        </p:txBody>
      </p:sp>
      <p:sp>
        <p:nvSpPr>
          <p:cNvPr id="6" name="Θέση περιεχομένου 5"/>
          <p:cNvSpPr>
            <a:spLocks noGrp="1"/>
          </p:cNvSpPr>
          <p:nvPr>
            <p:ph sz="half" idx="2"/>
          </p:nvPr>
        </p:nvSpPr>
        <p:spPr/>
        <p:txBody>
          <a:bodyPr>
            <a:normAutofit/>
          </a:bodyPr>
          <a:lstStyle/>
          <a:p>
            <a:pPr marL="0" indent="0">
              <a:buNone/>
            </a:pPr>
            <a:r>
              <a:rPr lang="el-GR" b="1" dirty="0" smtClean="0"/>
              <a:t>Αίνιγμα:</a:t>
            </a:r>
            <a:endParaRPr lang="el-GR" dirty="0" smtClean="0"/>
          </a:p>
          <a:p>
            <a:r>
              <a:rPr lang="el-GR" dirty="0" smtClean="0"/>
              <a:t>Το </a:t>
            </a:r>
            <a:r>
              <a:rPr lang="el-GR" dirty="0"/>
              <a:t>πρωί μέσα στο άσπρο στρογγυλό σπιτάκι </a:t>
            </a:r>
            <a:r>
              <a:rPr lang="el-GR" dirty="0" smtClean="0"/>
              <a:t>της.</a:t>
            </a:r>
            <a:endParaRPr lang="el-GR" dirty="0"/>
          </a:p>
          <a:p>
            <a:r>
              <a:rPr lang="el-GR" dirty="0" smtClean="0"/>
              <a:t>Το </a:t>
            </a:r>
            <a:r>
              <a:rPr lang="el-GR" dirty="0"/>
              <a:t>μεσημέρι σέρνεται στο </a:t>
            </a:r>
            <a:r>
              <a:rPr lang="el-GR" dirty="0" smtClean="0"/>
              <a:t>χώμα.</a:t>
            </a:r>
            <a:endParaRPr lang="el-GR" dirty="0"/>
          </a:p>
          <a:p>
            <a:r>
              <a:rPr lang="el-GR" dirty="0" smtClean="0"/>
              <a:t>Το </a:t>
            </a:r>
            <a:r>
              <a:rPr lang="el-GR" dirty="0"/>
              <a:t>βράδυ </a:t>
            </a:r>
            <a:r>
              <a:rPr lang="el-GR" dirty="0" smtClean="0"/>
              <a:t>πετάει.</a:t>
            </a:r>
            <a:endParaRPr lang="el-GR" dirty="0"/>
          </a:p>
          <a:p>
            <a:pPr marL="0" indent="0">
              <a:spcBef>
                <a:spcPts val="2400"/>
              </a:spcBef>
              <a:buNone/>
            </a:pPr>
            <a:r>
              <a:rPr lang="el-GR" b="1" dirty="0" smtClean="0"/>
              <a:t>Λύση</a:t>
            </a:r>
            <a:r>
              <a:rPr lang="el-GR" dirty="0" smtClean="0"/>
              <a:t>: </a:t>
            </a:r>
            <a:r>
              <a:rPr lang="el-GR" dirty="0"/>
              <a:t>Η πεταλούδα</a:t>
            </a:r>
          </a:p>
          <a:p>
            <a:endParaRPr lang="el-GR" dirty="0"/>
          </a:p>
        </p:txBody>
      </p:sp>
    </p:spTree>
    <p:extLst>
      <p:ext uri="{BB962C8B-B14F-4D97-AF65-F5344CB8AC3E}">
        <p14:creationId xmlns:p14="http://schemas.microsoft.com/office/powerpoint/2010/main" val="63204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Παρουσίαση των αινιγμάτων στην ολομέλεια </a:t>
            </a:r>
            <a:r>
              <a:rPr lang="el-GR" dirty="0" smtClean="0"/>
              <a:t>(3/4</a:t>
            </a:r>
            <a:r>
              <a:rPr lang="el-GR" dirty="0"/>
              <a:t>)</a:t>
            </a:r>
          </a:p>
        </p:txBody>
      </p:sp>
      <p:sp>
        <p:nvSpPr>
          <p:cNvPr id="3" name="Θέση περιεχομένου 2"/>
          <p:cNvSpPr>
            <a:spLocks noGrp="1"/>
          </p:cNvSpPr>
          <p:nvPr>
            <p:ph sz="half" idx="1"/>
          </p:nvPr>
        </p:nvSpPr>
        <p:spPr/>
        <p:txBody>
          <a:bodyPr/>
          <a:lstStyle/>
          <a:p>
            <a:pPr marL="0" indent="0">
              <a:buNone/>
            </a:pPr>
            <a:r>
              <a:rPr lang="el-GR" dirty="0"/>
              <a:t>Μετά το τέλος της δραστηριότητας κάποια παιδιά είχαν σκεφτεί κι άλλα αινίγματα και θέλησαν να τα παρουσιάσουν στην ολομέλεια. Μου έκανε εντύπωση πως για να τα πουν έπαιρναν θέση Σφίγγας.</a:t>
            </a:r>
          </a:p>
          <a:p>
            <a:endParaRPr lang="el-GR" dirty="0"/>
          </a:p>
        </p:txBody>
      </p:sp>
      <p:pic>
        <p:nvPicPr>
          <p:cNvPr id="7" name="Picture 4" descr="τα παιδιά παρουσιάζουν το αίνιγμά τους."/>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788024" y="1772817"/>
            <a:ext cx="3691949" cy="4176464"/>
          </a:xfrm>
          <a:prstGeom prst="rect">
            <a:avLst/>
          </a:prstGeom>
          <a:noFill/>
          <a:ln w="9525">
            <a:noFill/>
            <a:miter lim="800000"/>
            <a:headEnd/>
            <a:tailEnd/>
          </a:ln>
        </p:spPr>
      </p:pic>
    </p:spTree>
    <p:extLst>
      <p:ext uri="{BB962C8B-B14F-4D97-AF65-F5344CB8AC3E}">
        <p14:creationId xmlns:p14="http://schemas.microsoft.com/office/powerpoint/2010/main" val="110299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Παρουσίαση των αινιγμάτων στην ολομέλεια </a:t>
            </a:r>
            <a:r>
              <a:rPr lang="el-GR" dirty="0" smtClean="0"/>
              <a:t>(4/4</a:t>
            </a:r>
            <a:r>
              <a:rPr lang="el-GR" dirty="0"/>
              <a:t>)</a:t>
            </a:r>
          </a:p>
        </p:txBody>
      </p:sp>
      <p:sp>
        <p:nvSpPr>
          <p:cNvPr id="3" name="Θέση περιεχομένου 2"/>
          <p:cNvSpPr>
            <a:spLocks noGrp="1"/>
          </p:cNvSpPr>
          <p:nvPr>
            <p:ph sz="half" idx="1"/>
          </p:nvPr>
        </p:nvSpPr>
        <p:spPr>
          <a:xfrm>
            <a:off x="457199" y="1600200"/>
            <a:ext cx="4356335" cy="4525963"/>
          </a:xfrm>
        </p:spPr>
        <p:txBody>
          <a:bodyPr>
            <a:noAutofit/>
          </a:bodyPr>
          <a:lstStyle/>
          <a:p>
            <a:pPr marL="0" indent="0">
              <a:spcBef>
                <a:spcPts val="400"/>
              </a:spcBef>
              <a:buNone/>
            </a:pPr>
            <a:r>
              <a:rPr lang="el-GR" sz="2600" dirty="0"/>
              <a:t>Ο Λ. σκέφτηκε το εξής αίνιγμα: </a:t>
            </a:r>
          </a:p>
          <a:p>
            <a:pPr>
              <a:spcBef>
                <a:spcPts val="400"/>
              </a:spcBef>
            </a:pPr>
            <a:r>
              <a:rPr lang="el-GR" sz="2600" dirty="0" smtClean="0"/>
              <a:t>Το πρωί </a:t>
            </a:r>
            <a:r>
              <a:rPr lang="el-GR" sz="2600" dirty="0"/>
              <a:t>είναι πάρα πολύ μικρό, </a:t>
            </a:r>
          </a:p>
          <a:p>
            <a:pPr>
              <a:spcBef>
                <a:spcPts val="400"/>
              </a:spcBef>
            </a:pPr>
            <a:r>
              <a:rPr lang="el-GR" sz="2600" dirty="0" smtClean="0"/>
              <a:t>το </a:t>
            </a:r>
            <a:r>
              <a:rPr lang="el-GR" sz="2600" dirty="0"/>
              <a:t>μεσημέρι μεσαίο </a:t>
            </a:r>
          </a:p>
          <a:p>
            <a:pPr>
              <a:spcBef>
                <a:spcPts val="400"/>
              </a:spcBef>
            </a:pPr>
            <a:r>
              <a:rPr lang="el-GR" sz="2600" dirty="0" smtClean="0"/>
              <a:t>και </a:t>
            </a:r>
            <a:r>
              <a:rPr lang="el-GR" sz="2600" dirty="0"/>
              <a:t>το βράδυ τεράστιο. </a:t>
            </a:r>
          </a:p>
          <a:p>
            <a:pPr marL="0" indent="0">
              <a:spcBef>
                <a:spcPts val="400"/>
              </a:spcBef>
              <a:buNone/>
            </a:pPr>
            <a:r>
              <a:rPr lang="el-GR" sz="2600" dirty="0" smtClean="0"/>
              <a:t>Η </a:t>
            </a:r>
            <a:r>
              <a:rPr lang="el-GR" sz="2600" dirty="0"/>
              <a:t>απάντηση ήταν το νερό, το οποίο στην αρχή είναι μία μικρή σταγόνα, μετά γίνεται ποτάμι και στο τέλος απέραντη θάλασσα.</a:t>
            </a:r>
          </a:p>
          <a:p>
            <a:pPr>
              <a:spcBef>
                <a:spcPts val="400"/>
              </a:spcBef>
            </a:pPr>
            <a:endParaRPr lang="el-GR" sz="2600" dirty="0"/>
          </a:p>
        </p:txBody>
      </p:sp>
      <p:pic>
        <p:nvPicPr>
          <p:cNvPr id="5" name="Picture 2" descr="τα παιδιά παρουσιάζουν το αίνιγμά τους."/>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205300" y="1772816"/>
            <a:ext cx="3474688" cy="4032448"/>
          </a:xfrm>
        </p:spPr>
      </p:pic>
    </p:spTree>
    <p:extLst>
      <p:ext uri="{BB962C8B-B14F-4D97-AF65-F5344CB8AC3E}">
        <p14:creationId xmlns:p14="http://schemas.microsoft.com/office/powerpoint/2010/main" val="358186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3168228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l-GR" sz="2000" dirty="0"/>
              <a:t>Ελένη </a:t>
            </a:r>
            <a:r>
              <a:rPr lang="el-GR" altLang="el-GR" sz="2000" dirty="0" err="1" smtClean="0"/>
              <a:t>Κλέντου</a:t>
            </a:r>
            <a:r>
              <a:rPr lang="el-GR" altLang="el-GR" sz="2000" smtClean="0"/>
              <a:t>, </a:t>
            </a:r>
            <a:r>
              <a:rPr lang="el-GR" sz="200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Σφίγγα».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extLst>
      <p:ext uri="{BB962C8B-B14F-4D97-AF65-F5344CB8AC3E}">
        <p14:creationId xmlns:p14="http://schemas.microsoft.com/office/powerpoint/2010/main" val="57629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191000"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altLang="el-GR" sz="2400" dirty="0" smtClean="0"/>
              <a:t>Ελένη </a:t>
            </a:r>
            <a:r>
              <a:rPr lang="el-GR" altLang="el-GR" sz="2400" dirty="0" err="1" smtClean="0"/>
              <a:t>Κλέντου</a:t>
            </a:r>
            <a:r>
              <a:rPr lang="el-GR" altLang="el-GR" sz="2400" dirty="0" smtClean="0"/>
              <a:t>.</a:t>
            </a:r>
          </a:p>
          <a:p>
            <a:pPr marL="0" indent="0">
              <a:spcBef>
                <a:spcPts val="1200"/>
              </a:spcBef>
              <a:buNone/>
            </a:pPr>
            <a:r>
              <a:rPr lang="el-GR" sz="2400" b="1" dirty="0" smtClean="0"/>
              <a:t>Μυθολογικό θέμα</a:t>
            </a:r>
            <a:r>
              <a:rPr lang="el-GR" sz="2400" dirty="0" smtClean="0"/>
              <a:t>: </a:t>
            </a:r>
          </a:p>
          <a:p>
            <a:pPr marL="0" indent="0">
              <a:spcBef>
                <a:spcPts val="0"/>
              </a:spcBef>
              <a:buNone/>
            </a:pPr>
            <a:r>
              <a:rPr lang="el-GR" altLang="en-US" sz="2400" dirty="0" smtClean="0"/>
              <a:t>Σφίγγα.</a:t>
            </a:r>
          </a:p>
          <a:p>
            <a:pPr marL="0" indent="0">
              <a:spcBef>
                <a:spcPts val="1000"/>
              </a:spcBef>
              <a:buNone/>
            </a:pPr>
            <a:r>
              <a:rPr lang="el-GR" altLang="en-US" sz="2400" b="1" dirty="0" smtClean="0"/>
              <a:t>Βιβλίο</a:t>
            </a:r>
            <a:r>
              <a:rPr lang="el-GR" altLang="en-US" sz="2400" dirty="0" smtClean="0"/>
              <a:t>: </a:t>
            </a:r>
            <a:r>
              <a:rPr lang="el-GR" sz="2400" dirty="0" err="1"/>
              <a:t>Ταμπαλίδη</a:t>
            </a:r>
            <a:r>
              <a:rPr lang="el-GR" sz="2400" dirty="0"/>
              <a:t>, Παναγιώτα. </a:t>
            </a:r>
            <a:r>
              <a:rPr lang="el-GR" sz="2400" b="1" dirty="0" err="1"/>
              <a:t>Aρχαία</a:t>
            </a:r>
            <a:r>
              <a:rPr lang="el-GR" sz="2400" b="1" dirty="0"/>
              <a:t> μυθικά τέρατα : Η ελληνική μυθολογία... αλλιώς </a:t>
            </a:r>
            <a:r>
              <a:rPr lang="el-GR" sz="2400" dirty="0"/>
              <a:t>/ Παναγιώτα </a:t>
            </a:r>
            <a:r>
              <a:rPr lang="el-GR" sz="2400" dirty="0" err="1"/>
              <a:t>Ταμπαλίδη</a:t>
            </a:r>
            <a:r>
              <a:rPr lang="el-GR" sz="2400" dirty="0"/>
              <a:t> · εικονογράφηση </a:t>
            </a:r>
            <a:r>
              <a:rPr lang="el-GR" sz="2400" dirty="0" err="1"/>
              <a:t>Αλέξια</a:t>
            </a:r>
            <a:r>
              <a:rPr lang="el-GR" sz="2400" dirty="0"/>
              <a:t> Οθωναίου. - 1η </a:t>
            </a:r>
            <a:r>
              <a:rPr lang="el-GR" sz="2400" dirty="0" err="1"/>
              <a:t>έκδ</a:t>
            </a:r>
            <a:r>
              <a:rPr lang="el-GR" sz="2400" dirty="0"/>
              <a:t>. - Αθήνα : Τετράγωνο, 2010.</a:t>
            </a:r>
            <a:endParaRPr lang="en-GB" sz="2400" dirty="0"/>
          </a:p>
        </p:txBody>
      </p:sp>
      <p:pic>
        <p:nvPicPr>
          <p:cNvPr id="5" name="Picture 2" descr="Εξώφυλλο του βιβλίου Aρχαία μυθικά τέρατα : Η ελληνική μυθολογία... αλλιώς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140636" y="1772816"/>
            <a:ext cx="3546164" cy="3111294"/>
          </a:xfrm>
          <a:prstGeom prst="rect">
            <a:avLst/>
          </a:prstGeom>
          <a:noFill/>
          <a:ln w="9525">
            <a:noFill/>
            <a:miter lim="800000"/>
            <a:headEnd/>
            <a:tailEnd/>
          </a:ln>
        </p:spPr>
      </p:pic>
      <p:sp>
        <p:nvSpPr>
          <p:cNvPr id="6" name="TextBox 5"/>
          <p:cNvSpPr txBox="1"/>
          <p:nvPr/>
        </p:nvSpPr>
        <p:spPr>
          <a:xfrm>
            <a:off x="8331859" y="508518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303683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136869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a:t>
            </a:r>
            <a:r>
              <a:rPr lang="el-GR" sz="2000" dirty="0" smtClean="0"/>
              <a:t>3: </a:t>
            </a:r>
            <a:r>
              <a:rPr lang="el-GR" sz="2000" dirty="0"/>
              <a:t>Εξώφυλλο και ενδεικτικές σελίδες του βιβλίου </a:t>
            </a:r>
            <a:r>
              <a:rPr lang="el-GR" sz="2000" dirty="0" smtClean="0">
                <a:hlinkClick r:id="rId3"/>
              </a:rPr>
              <a:t>«</a:t>
            </a:r>
            <a:r>
              <a:rPr lang="el-GR" sz="2000" dirty="0" err="1" smtClean="0">
                <a:hlinkClick r:id="rId3"/>
              </a:rPr>
              <a:t>Aρχαία</a:t>
            </a:r>
            <a:r>
              <a:rPr lang="el-GR" sz="2000" dirty="0" smtClean="0">
                <a:hlinkClick r:id="rId3"/>
              </a:rPr>
              <a:t> </a:t>
            </a:r>
            <a:r>
              <a:rPr lang="el-GR" sz="2000" dirty="0">
                <a:hlinkClick r:id="rId3"/>
              </a:rPr>
              <a:t>μυθικά τέρατα : Η ελληνική μυθολογία... </a:t>
            </a:r>
            <a:r>
              <a:rPr lang="el-GR" sz="2000" dirty="0" smtClean="0">
                <a:hlinkClick r:id="rId3"/>
              </a:rPr>
              <a:t>Αλλιώς» </a:t>
            </a:r>
            <a:r>
              <a:rPr lang="el-GR" sz="2000" dirty="0"/>
              <a:t>/ Παναγιώτα </a:t>
            </a:r>
            <a:r>
              <a:rPr lang="el-GR" sz="2000" dirty="0" err="1"/>
              <a:t>Ταμπαλίδη</a:t>
            </a:r>
            <a:r>
              <a:rPr lang="el-GR" sz="2000" dirty="0"/>
              <a:t> · εικονογράφηση Αλέξια Οθωναίου. - 1η </a:t>
            </a:r>
            <a:r>
              <a:rPr lang="el-GR" sz="2000" dirty="0" err="1"/>
              <a:t>έκδ</a:t>
            </a:r>
            <a:r>
              <a:rPr lang="el-GR" sz="2000" dirty="0"/>
              <a:t>. - Αθήνα : Τετράγωνο, 2010</a:t>
            </a:r>
            <a:r>
              <a:rPr lang="el-GR" sz="2000" dirty="0" smtClean="0"/>
              <a:t>.</a:t>
            </a:r>
            <a:r>
              <a:rPr lang="el-GR" altLang="en-US" sz="2000" dirty="0" smtClean="0"/>
              <a:t> </a:t>
            </a:r>
            <a:r>
              <a:rPr lang="en-GB" altLang="en-US" sz="2000" dirty="0" err="1" smtClean="0"/>
              <a:t>Biblionet</a:t>
            </a:r>
            <a:r>
              <a:rPr lang="en-GB" altLang="en-US" sz="2000" dirty="0" smtClean="0"/>
              <a:t>.</a:t>
            </a:r>
            <a:r>
              <a:rPr lang="el-GR" altLang="en-US" sz="2000" dirty="0" smtClean="0"/>
              <a:t> </a:t>
            </a:r>
          </a:p>
          <a:p>
            <a:pPr marL="0" indent="0">
              <a:buNone/>
            </a:pPr>
            <a:r>
              <a:rPr lang="el-GR" altLang="en-US" sz="2000" dirty="0" smtClean="0"/>
              <a:t>Εικόνα 4: </a:t>
            </a:r>
            <a:r>
              <a:rPr lang="el-GR" altLang="en-US" sz="2000" dirty="0" smtClean="0">
                <a:hlinkClick r:id="rId4"/>
              </a:rPr>
              <a:t>Βρέφος</a:t>
            </a:r>
            <a:r>
              <a:rPr lang="el-GR" altLang="en-US" sz="2000" dirty="0" smtClean="0"/>
              <a:t>, </a:t>
            </a:r>
            <a:r>
              <a:rPr lang="el-GR" altLang="en-US" sz="2000" dirty="0" smtClean="0">
                <a:hlinkClick r:id="rId5"/>
              </a:rPr>
              <a:t>Νεαρός</a:t>
            </a:r>
            <a:r>
              <a:rPr lang="el-GR" altLang="en-US" sz="2000" dirty="0" smtClean="0"/>
              <a:t>, </a:t>
            </a:r>
            <a:r>
              <a:rPr lang="el-GR" altLang="en-US" sz="2000" dirty="0" smtClean="0">
                <a:hlinkClick r:id="rId6"/>
              </a:rPr>
              <a:t>Ηλικιωμένος</a:t>
            </a:r>
            <a:r>
              <a:rPr lang="el-GR" altLang="en-US" sz="2000" dirty="0" smtClean="0"/>
              <a:t>, </a:t>
            </a:r>
            <a:r>
              <a:rPr lang="el-GR" sz="2000" dirty="0"/>
              <a:t>CC0 </a:t>
            </a:r>
            <a:r>
              <a:rPr lang="el-GR" sz="2000" dirty="0" err="1"/>
              <a:t>Public</a:t>
            </a:r>
            <a:r>
              <a:rPr lang="el-GR" sz="2000" dirty="0"/>
              <a:t> </a:t>
            </a:r>
            <a:r>
              <a:rPr lang="el-GR" sz="2000" dirty="0" err="1"/>
              <a:t>Domain</a:t>
            </a:r>
            <a:r>
              <a:rPr lang="el-GR" sz="2000" dirty="0"/>
              <a:t>, </a:t>
            </a:r>
            <a:r>
              <a:rPr lang="en-GB" sz="2000" dirty="0" err="1"/>
              <a:t>Pixabay</a:t>
            </a:r>
            <a:r>
              <a:rPr lang="el-GR" sz="2000" dirty="0" smtClean="0"/>
              <a:t>.</a:t>
            </a: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μύθος</a:t>
            </a:r>
          </a:p>
        </p:txBody>
      </p:sp>
      <p:pic>
        <p:nvPicPr>
          <p:cNvPr id="5" name="Picture 2" descr="Σελίδες του βιβλίου."/>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683568" y="1604455"/>
            <a:ext cx="3808476" cy="4521708"/>
          </a:xfrm>
        </p:spPr>
      </p:pic>
      <p:pic>
        <p:nvPicPr>
          <p:cNvPr id="6" name="Picture 4" descr="Σελίδες του βιβλίου."/>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623649" y="1604455"/>
            <a:ext cx="3832468" cy="4525963"/>
          </a:xfrm>
          <a:prstGeom prst="rect">
            <a:avLst/>
          </a:prstGeom>
          <a:noFill/>
          <a:ln w="9525">
            <a:noFill/>
            <a:miter lim="800000"/>
            <a:headEnd/>
            <a:tailEnd/>
          </a:ln>
        </p:spPr>
      </p:pic>
      <p:sp>
        <p:nvSpPr>
          <p:cNvPr id="7" name="TextBox 6"/>
          <p:cNvSpPr txBox="1"/>
          <p:nvPr/>
        </p:nvSpPr>
        <p:spPr>
          <a:xfrm>
            <a:off x="211395"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8" name="TextBox 7"/>
          <p:cNvSpPr txBox="1"/>
          <p:nvPr/>
        </p:nvSpPr>
        <p:spPr>
          <a:xfrm>
            <a:off x="8460432" y="5733256"/>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8681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Ανάγνωση του μύθου</a:t>
            </a:r>
          </a:p>
        </p:txBody>
      </p:sp>
      <p:sp>
        <p:nvSpPr>
          <p:cNvPr id="3" name="Θέση περιεχομένου 2"/>
          <p:cNvSpPr>
            <a:spLocks noGrp="1"/>
          </p:cNvSpPr>
          <p:nvPr>
            <p:ph sz="half" idx="1"/>
          </p:nvPr>
        </p:nvSpPr>
        <p:spPr>
          <a:xfrm>
            <a:off x="457200" y="1600200"/>
            <a:ext cx="4330824" cy="4525963"/>
          </a:xfrm>
        </p:spPr>
        <p:txBody>
          <a:bodyPr>
            <a:noAutofit/>
          </a:bodyPr>
          <a:lstStyle/>
          <a:p>
            <a:pPr marL="0" indent="0">
              <a:buNone/>
            </a:pPr>
            <a:r>
              <a:rPr lang="el-GR" sz="2600" dirty="0" smtClean="0"/>
              <a:t>Όταν </a:t>
            </a:r>
            <a:r>
              <a:rPr lang="el-GR" sz="2600" dirty="0"/>
              <a:t>φτάσαμε στο σημείο του αινίγματος, διάβασα την ερώτηση της Σφίγγας και ζήτησα από τα παιδιά να μαντέψουν ποια θα μπορούσε να είναι η απάντηση. Παρακάλεσα όσα παιδιά ξέρουν την απάντηση να την κρατήσουν μυστικό για να δοθεί η ευκαιρία και στα υπόλοιπα να σκεφτούν. </a:t>
            </a:r>
          </a:p>
          <a:p>
            <a:endParaRPr lang="el-GR" sz="2600" dirty="0"/>
          </a:p>
        </p:txBody>
      </p:sp>
      <p:pic>
        <p:nvPicPr>
          <p:cNvPr id="5" name="Θέση περιεχομένου 4"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148064" y="1772816"/>
            <a:ext cx="3538736" cy="3888432"/>
          </a:xfrm>
          <a:prstGeom prst="rect">
            <a:avLst/>
          </a:prstGeom>
        </p:spPr>
      </p:pic>
    </p:spTree>
    <p:extLst>
      <p:ext uri="{BB962C8B-B14F-4D97-AF65-F5344CB8AC3E}">
        <p14:creationId xmlns:p14="http://schemas.microsoft.com/office/powerpoint/2010/main" val="131300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Μωρό που μπουσουλάει, νεαρός που στέκεται όρθιος, ηλικιωμένος με μπαστούνι."/>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203848" y="1700807"/>
            <a:ext cx="5471790" cy="3899753"/>
          </a:xfrm>
        </p:spPr>
      </p:pic>
      <p:sp>
        <p:nvSpPr>
          <p:cNvPr id="6" name="Text Placeholder 5"/>
          <p:cNvSpPr>
            <a:spLocks noGrp="1"/>
          </p:cNvSpPr>
          <p:nvPr>
            <p:ph type="body" sz="half" idx="2"/>
          </p:nvPr>
        </p:nvSpPr>
        <p:spPr>
          <a:xfrm>
            <a:off x="457201" y="1556792"/>
            <a:ext cx="2386607" cy="4608512"/>
          </a:xfrm>
        </p:spPr>
        <p:txBody>
          <a:bodyPr/>
          <a:lstStyle/>
          <a:p>
            <a:r>
              <a:rPr lang="el-GR" dirty="0"/>
              <a:t>Μόλις βρήκαμε την απάντηση είδαμε με εικόνες </a:t>
            </a:r>
            <a:r>
              <a:rPr lang="el-GR" dirty="0" smtClean="0"/>
              <a:t>τη </a:t>
            </a:r>
            <a:r>
              <a:rPr lang="el-GR" dirty="0"/>
              <a:t>λύση του </a:t>
            </a:r>
            <a:r>
              <a:rPr lang="el-GR" dirty="0" smtClean="0"/>
              <a:t>αινίγματος.</a:t>
            </a:r>
            <a:endParaRPr lang="el-GR" dirty="0"/>
          </a:p>
        </p:txBody>
      </p:sp>
      <p:sp>
        <p:nvSpPr>
          <p:cNvPr id="2" name="Τίτλος 1"/>
          <p:cNvSpPr>
            <a:spLocks noGrp="1"/>
          </p:cNvSpPr>
          <p:nvPr>
            <p:ph type="title"/>
          </p:nvPr>
        </p:nvSpPr>
        <p:spPr/>
        <p:txBody>
          <a:bodyPr/>
          <a:lstStyle/>
          <a:p>
            <a:r>
              <a:rPr lang="el-GR" dirty="0" smtClean="0"/>
              <a:t>Παρουσίαση εικόνων</a:t>
            </a:r>
            <a:endParaRPr lang="el-GR" dirty="0"/>
          </a:p>
        </p:txBody>
      </p:sp>
      <p:sp>
        <p:nvSpPr>
          <p:cNvPr id="5" name="TextBox 4"/>
          <p:cNvSpPr txBox="1"/>
          <p:nvPr/>
        </p:nvSpPr>
        <p:spPr>
          <a:xfrm>
            <a:off x="6948264" y="5733256"/>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301358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Αναπαραστάσεις </a:t>
            </a:r>
            <a:r>
              <a:rPr lang="el-GR" dirty="0"/>
              <a:t>της Σφίγγας</a:t>
            </a:r>
          </a:p>
        </p:txBody>
      </p:sp>
      <p:sp>
        <p:nvSpPr>
          <p:cNvPr id="5" name="Θέση περιεχομένου 4"/>
          <p:cNvSpPr>
            <a:spLocks noGrp="1"/>
          </p:cNvSpPr>
          <p:nvPr>
            <p:ph sz="half" idx="1"/>
          </p:nvPr>
        </p:nvSpPr>
        <p:spPr/>
        <p:txBody>
          <a:bodyPr/>
          <a:lstStyle/>
          <a:p>
            <a:pPr marL="0" indent="0">
              <a:buNone/>
            </a:pPr>
            <a:r>
              <a:rPr lang="el-GR" dirty="0" smtClean="0"/>
              <a:t>Είδαμε </a:t>
            </a:r>
            <a:r>
              <a:rPr lang="el-GR" dirty="0"/>
              <a:t>και άλλες αναπαραστάσεις της Σφίγγας και παρατηρήσαμε τον τρόπο που στέκεται. </a:t>
            </a:r>
          </a:p>
          <a:p>
            <a:endParaRPr lang="el-GR" dirty="0"/>
          </a:p>
        </p:txBody>
      </p:sp>
      <p:pic>
        <p:nvPicPr>
          <p:cNvPr id="7" name="Picture 3" descr="Η νηπιαγωγός δείχνεις εικόνες με τη Σφίγγα.."/>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146907" y="1634645"/>
            <a:ext cx="3528392" cy="3802732"/>
          </a:xfrm>
        </p:spPr>
      </p:pic>
    </p:spTree>
    <p:extLst>
      <p:ext uri="{BB962C8B-B14F-4D97-AF65-F5344CB8AC3E}">
        <p14:creationId xmlns:p14="http://schemas.microsoft.com/office/powerpoint/2010/main" val="44441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type="body" sz="half" idx="2"/>
          </p:nvPr>
        </p:nvSpPr>
        <p:spPr>
          <a:xfrm>
            <a:off x="1792288" y="5445224"/>
            <a:ext cx="5486400" cy="726976"/>
          </a:xfrm>
        </p:spPr>
        <p:txBody>
          <a:bodyPr>
            <a:normAutofit/>
          </a:bodyPr>
          <a:lstStyle/>
          <a:p>
            <a:pPr marL="0" indent="0">
              <a:buNone/>
            </a:pPr>
            <a:r>
              <a:rPr lang="el-GR" sz="2400" dirty="0" smtClean="0"/>
              <a:t>Τα </a:t>
            </a:r>
            <a:r>
              <a:rPr lang="el-GR" sz="2400" dirty="0"/>
              <a:t>παιδιά την </a:t>
            </a:r>
            <a:r>
              <a:rPr lang="el-GR" sz="2400" dirty="0" smtClean="0"/>
              <a:t>μιμήθηκαν.</a:t>
            </a:r>
            <a:endParaRPr lang="el-GR" sz="2400" dirty="0"/>
          </a:p>
          <a:p>
            <a:endParaRPr lang="el-GR" sz="2400" dirty="0"/>
          </a:p>
        </p:txBody>
      </p:sp>
      <p:sp>
        <p:nvSpPr>
          <p:cNvPr id="5" name="Τίτλος 4"/>
          <p:cNvSpPr>
            <a:spLocks noGrp="1"/>
          </p:cNvSpPr>
          <p:nvPr>
            <p:ph type="title"/>
          </p:nvPr>
        </p:nvSpPr>
        <p:spPr/>
        <p:txBody>
          <a:bodyPr/>
          <a:lstStyle/>
          <a:p>
            <a:r>
              <a:rPr lang="el-GR" dirty="0" smtClean="0"/>
              <a:t>Μίμηση της </a:t>
            </a:r>
            <a:r>
              <a:rPr lang="el-GR" dirty="0"/>
              <a:t>Σφίγγας</a:t>
            </a:r>
          </a:p>
        </p:txBody>
      </p:sp>
      <p:pic>
        <p:nvPicPr>
          <p:cNvPr id="7" name="Picture 2" descr="Αγοράκι μιμείται τη Σφίγγα."/>
          <p:cNvPicPr>
            <a:picLocks noGrp="1" noChangeAspect="1" noChangeArrowheads="1"/>
          </p:cNvPicPr>
          <p:nvPr>
            <p:ph type="pic" idx="1"/>
          </p:nvPr>
        </p:nvPicPr>
        <p:blipFill rotWithShape="1">
          <a:blip r:embed="rId2" cstate="screen">
            <a:extLst>
              <a:ext uri="{28A0092B-C50C-407E-A947-70E740481C1C}">
                <a14:useLocalDpi xmlns:a14="http://schemas.microsoft.com/office/drawing/2010/main"/>
              </a:ext>
            </a:extLst>
          </a:blip>
          <a:srcRect t="-912"/>
          <a:stretch/>
        </p:blipFill>
        <p:spPr>
          <a:xfrm>
            <a:off x="1792288" y="1916832"/>
            <a:ext cx="5486400" cy="3384376"/>
          </a:xfrm>
        </p:spPr>
      </p:pic>
    </p:spTree>
    <p:extLst>
      <p:ext uri="{BB962C8B-B14F-4D97-AF65-F5344CB8AC3E}">
        <p14:creationId xmlns:p14="http://schemas.microsoft.com/office/powerpoint/2010/main" val="394709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Φτιάχνοντας τα αινίγματά μας (1/4)</a:t>
            </a:r>
            <a:endParaRPr lang="el-GR" dirty="0"/>
          </a:p>
        </p:txBody>
      </p:sp>
      <p:sp>
        <p:nvSpPr>
          <p:cNvPr id="6" name="Θέση περιεχομένου 5"/>
          <p:cNvSpPr>
            <a:spLocks noGrp="1"/>
          </p:cNvSpPr>
          <p:nvPr>
            <p:ph sz="half" idx="1"/>
          </p:nvPr>
        </p:nvSpPr>
        <p:spPr>
          <a:xfrm>
            <a:off x="457200" y="1600200"/>
            <a:ext cx="3466728" cy="4525963"/>
          </a:xfrm>
        </p:spPr>
        <p:txBody>
          <a:bodyPr/>
          <a:lstStyle/>
          <a:p>
            <a:pPr marL="0" indent="0">
              <a:buNone/>
            </a:pPr>
            <a:r>
              <a:rPr lang="el-GR" dirty="0" smtClean="0"/>
              <a:t>Χωρισμός των παιδιών σε </a:t>
            </a:r>
            <a:r>
              <a:rPr lang="el-GR" dirty="0"/>
              <a:t>3 ομάδες για να φτιάξουμε τα δικά μας </a:t>
            </a:r>
            <a:r>
              <a:rPr lang="el-GR" dirty="0" smtClean="0"/>
              <a:t>αινίγματα.</a:t>
            </a:r>
            <a:endParaRPr lang="el-GR" dirty="0"/>
          </a:p>
        </p:txBody>
      </p:sp>
      <p:pic>
        <p:nvPicPr>
          <p:cNvPr id="8" name="Picture 2" descr="Τα παιδιά σκέφτονται το αίνιγμα που θα φτιάξουν."/>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283968" y="1700808"/>
            <a:ext cx="4402832" cy="3300780"/>
          </a:xfrm>
        </p:spPr>
      </p:pic>
    </p:spTree>
    <p:extLst>
      <p:ext uri="{BB962C8B-B14F-4D97-AF65-F5344CB8AC3E}">
        <p14:creationId xmlns:p14="http://schemas.microsoft.com/office/powerpoint/2010/main" val="251502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Φτιάχνοντας τα αινίγματά </a:t>
            </a:r>
            <a:r>
              <a:rPr lang="el-GR" dirty="0" smtClean="0"/>
              <a:t>μας (2/4)</a:t>
            </a:r>
            <a:endParaRPr lang="el-GR" dirty="0"/>
          </a:p>
        </p:txBody>
      </p:sp>
      <p:pic>
        <p:nvPicPr>
          <p:cNvPr id="8" name="Picture 4" descr="Τα παιδιά σκέφτονται το αίνιγμα που θα φτιάξουν."/>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784860" y="2453574"/>
            <a:ext cx="3750948" cy="2813211"/>
          </a:xfrm>
          <a:prstGeom prst="rect">
            <a:avLst/>
          </a:prstGeom>
          <a:noFill/>
          <a:ln w="9525">
            <a:noFill/>
            <a:miter lim="800000"/>
            <a:headEnd/>
            <a:tailEnd/>
          </a:ln>
        </p:spPr>
      </p:pic>
      <p:pic>
        <p:nvPicPr>
          <p:cNvPr id="9" name="Picture 3" descr="Τα παιδιά σκέφτονται το αίνιγμα που θα φτιάξουν."/>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95266" y="2459577"/>
            <a:ext cx="3744468" cy="2807208"/>
          </a:xfrm>
          <a:prstGeom prst="rect">
            <a:avLst/>
          </a:prstGeom>
          <a:noFill/>
          <a:ln w="9525">
            <a:noFill/>
            <a:miter lim="800000"/>
            <a:headEnd/>
            <a:tailEnd/>
          </a:ln>
        </p:spPr>
      </p:pic>
    </p:spTree>
    <p:extLst>
      <p:ext uri="{BB962C8B-B14F-4D97-AF65-F5344CB8AC3E}">
        <p14:creationId xmlns:p14="http://schemas.microsoft.com/office/powerpoint/2010/main" val="3028595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29/2015 12:50:12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6,"/>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5,6,7,8,"/>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10,6,2,5,"/>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D044B7B-152A-474B-B779-777B9FBE745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2277</TotalTime>
  <Words>751</Words>
  <Application>Microsoft Office PowerPoint</Application>
  <PresentationFormat>On-screen Show (4:3)</PresentationFormat>
  <Paragraphs>92</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vt:lpstr>
      <vt:lpstr>Ο μύθος</vt:lpstr>
      <vt:lpstr>Ανάγνωση του μύθου</vt:lpstr>
      <vt:lpstr>Παρουσίαση εικόνων</vt:lpstr>
      <vt:lpstr>Αναπαραστάσεις της Σφίγγας</vt:lpstr>
      <vt:lpstr>Μίμηση της Σφίγγας</vt:lpstr>
      <vt:lpstr>Φτιάχνοντας τα αινίγματά μας (1/4)</vt:lpstr>
      <vt:lpstr>Φτιάχνοντας τα αινίγματά μας (2/4)</vt:lpstr>
      <vt:lpstr>Φτιάχνοντας τα αινίγματά μας (3/4)</vt:lpstr>
      <vt:lpstr>Φτιάχνοντας τα αινίγματά μας (4/4)</vt:lpstr>
      <vt:lpstr>Παρουσίαση των αινιγμάτων στην ολομέλεια (1/4)</vt:lpstr>
      <vt:lpstr>Παρουσίαση των αινιγμάτων στην ολομέλεια (2/4)</vt:lpstr>
      <vt:lpstr>Παρουσίαση των αινιγμάτων στην ολομέλεια (3/4)</vt:lpstr>
      <vt:lpstr>Παρουσίαση των αινιγμάτων στην ολομέλεια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Σφίγγα</dc:title>
  <dc:subject>Το Εικονογραφημένο Βιβλίο στην Προσχολική Εκπαίδευση</dc:subject>
  <dc:creator> Αγγελική Γιαννικοπούλου</dc:creator>
  <cp:lastModifiedBy>Smaragda Papadopoulou</cp:lastModifiedBy>
  <cp:revision>231</cp:revision>
  <dcterms:created xsi:type="dcterms:W3CDTF">2012-09-06T09:03:05Z</dcterms:created>
  <dcterms:modified xsi:type="dcterms:W3CDTF">2015-10-28T22:50:27Z</dcterms:modified>
  <cp:category>Λογοτεχνικά Είδη</cp:category>
</cp:coreProperties>
</file>