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2"/>
  </p:notesMasterIdLst>
  <p:sldIdLst>
    <p:sldId id="326" r:id="rId3"/>
    <p:sldId id="308" r:id="rId4"/>
    <p:sldId id="315" r:id="rId5"/>
    <p:sldId id="316" r:id="rId6"/>
    <p:sldId id="318" r:id="rId7"/>
    <p:sldId id="317" r:id="rId8"/>
    <p:sldId id="321" r:id="rId9"/>
    <p:sldId id="322" r:id="rId10"/>
    <p:sldId id="319" r:id="rId11"/>
    <p:sldId id="320" r:id="rId12"/>
    <p:sldId id="324" r:id="rId13"/>
    <p:sldId id="325" r:id="rId14"/>
    <p:sldId id="290" r:id="rId15"/>
    <p:sldId id="295" r:id="rId16"/>
    <p:sldId id="327" r:id="rId17"/>
    <p:sldId id="328" r:id="rId18"/>
    <p:sldId id="329" r:id="rId19"/>
    <p:sldId id="330" r:id="rId20"/>
    <p:sldId id="293" r:id="rId21"/>
  </p:sldIdLst>
  <p:sldSz cx="9144000" cy="6858000" type="screen4x3"/>
  <p:notesSz cx="6858000" cy="9144000"/>
  <p:custDataLst>
    <p:tags r:id="rId2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26"/>
            <p14:sldId id="308"/>
            <p14:sldId id="315"/>
            <p14:sldId id="316"/>
            <p14:sldId id="318"/>
            <p14:sldId id="317"/>
            <p14:sldId id="321"/>
            <p14:sldId id="322"/>
            <p14:sldId id="319"/>
            <p14:sldId id="320"/>
            <p14:sldId id="324"/>
            <p14:sldId id="325"/>
            <p14:sldId id="290"/>
            <p14:sldId id="295"/>
            <p14:sldId id="327"/>
            <p14:sldId id="328"/>
            <p14:sldId id="329"/>
            <p14:sldId id="330"/>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16</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17</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18</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8" name="Picture 7"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6.png"/><Relationship Id="rId4" Type="http://schemas.openxmlformats.org/officeDocument/2006/relationships/hyperlink" Target="%5b1%5d%20http:/creativecommons.org/licenses/by-nc-sa/4.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biblionet.gr/book/19966/%CE%96%CE%B1%CF%81%CE%B1%CE%BC%CF%80%CE%BF%CF%8D%CE%BA%CE%B1,_%CE%A3%CE%BF%CF%86%CE%AF%CE%B1/%CE%9C%CF%85%CE%B8%CE%BF%CE%BB%CE%BF%CE%B3%CE%AF%CE%B1_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kedros.gr/images/ZARAMPOYKA_MY8OLOGIA_5.jpg" TargetMode="Externa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2.1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Μυθολογία</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3558442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a:t>
            </a:r>
            <a:r>
              <a:rPr lang="el-GR" dirty="0" smtClean="0"/>
              <a:t>βάρκα </a:t>
            </a:r>
            <a:r>
              <a:rPr lang="el-GR" dirty="0"/>
              <a:t>μας</a:t>
            </a:r>
          </a:p>
        </p:txBody>
      </p:sp>
      <p:pic>
        <p:nvPicPr>
          <p:cNvPr id="8" name="Picture 2" descr="Η βάρκα γεμάτη ζωγραφισμένα σχέδια."/>
          <p:cNvPicPr>
            <a:picLocks noGrp="1" noChangeAspect="1" noChangeArrowheads="1"/>
          </p:cNvPicPr>
          <p:nvPr>
            <p:ph idx="1"/>
          </p:nvPr>
        </p:nvPicPr>
        <p:blipFill>
          <a:blip r:embed="rId2"/>
          <a:srcRect/>
          <a:stretch>
            <a:fillRect/>
          </a:stretch>
        </p:blipFill>
        <p:spPr>
          <a:xfrm>
            <a:off x="1595670" y="1700808"/>
            <a:ext cx="5952661" cy="4464496"/>
          </a:xfrm>
        </p:spPr>
      </p:pic>
    </p:spTree>
    <p:extLst>
      <p:ext uri="{BB962C8B-B14F-4D97-AF65-F5344CB8AC3E}">
        <p14:creationId xmlns:p14="http://schemas.microsoft.com/office/powerpoint/2010/main" val="3326341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Κινητικό παιχνίδι στην αυλή (1/2)</a:t>
            </a:r>
            <a:endParaRPr lang="el-GR" dirty="0"/>
          </a:p>
        </p:txBody>
      </p:sp>
      <p:sp>
        <p:nvSpPr>
          <p:cNvPr id="3" name="Θέση περιεχομένου 2"/>
          <p:cNvSpPr>
            <a:spLocks noGrp="1"/>
          </p:cNvSpPr>
          <p:nvPr>
            <p:ph sz="half" idx="1"/>
          </p:nvPr>
        </p:nvSpPr>
        <p:spPr>
          <a:xfrm>
            <a:off x="457200" y="1600200"/>
            <a:ext cx="4690864" cy="4525963"/>
          </a:xfrm>
        </p:spPr>
        <p:txBody>
          <a:bodyPr>
            <a:noAutofit/>
          </a:bodyPr>
          <a:lstStyle/>
          <a:p>
            <a:pPr marL="0" indent="0">
              <a:buNone/>
            </a:pPr>
            <a:r>
              <a:rPr lang="el-GR" sz="2600" dirty="0"/>
              <a:t>Παρότρυνα τα παιδιά να χωριστούμε σε αγόρια κορίτσια και να κάνουμε δύο σειρές (τρενάκι), ο ένας πίσω από τον άλλο. Ο πρώτος κάθε ομάδας κρατούσε την μπάλα και χωρίς να βλέπει πετούσε την μπάλα πίσω από τον ώμο του (όπως πετούσαν ο Δευκαλίωνας και η </a:t>
            </a:r>
            <a:r>
              <a:rPr lang="el-GR" sz="2600" dirty="0" err="1"/>
              <a:t>Πύρρα</a:t>
            </a:r>
            <a:r>
              <a:rPr lang="el-GR" sz="2600" dirty="0"/>
              <a:t> τα λιθάρια). </a:t>
            </a:r>
          </a:p>
        </p:txBody>
      </p:sp>
      <p:pic>
        <p:nvPicPr>
          <p:cNvPr id="1026" name="Picture 2" descr="Τα παιδιά παίζουν στην αυλή."/>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5436096" y="1772816"/>
            <a:ext cx="3236708" cy="2621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4631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Κινητικό παιχνίδι στην αυλή </a:t>
            </a:r>
            <a:r>
              <a:rPr lang="el-GR" dirty="0" smtClean="0"/>
              <a:t>(2/2</a:t>
            </a:r>
            <a:r>
              <a:rPr lang="el-GR" dirty="0"/>
              <a:t>)</a:t>
            </a:r>
          </a:p>
        </p:txBody>
      </p:sp>
      <p:sp>
        <p:nvSpPr>
          <p:cNvPr id="3" name="Θέση περιεχομένου 2"/>
          <p:cNvSpPr>
            <a:spLocks noGrp="1"/>
          </p:cNvSpPr>
          <p:nvPr>
            <p:ph sz="half" idx="1"/>
          </p:nvPr>
        </p:nvSpPr>
        <p:spPr>
          <a:xfrm>
            <a:off x="457200" y="1600200"/>
            <a:ext cx="4042792" cy="4525963"/>
          </a:xfrm>
        </p:spPr>
        <p:txBody>
          <a:bodyPr>
            <a:noAutofit/>
          </a:bodyPr>
          <a:lstStyle/>
          <a:p>
            <a:pPr marL="0" indent="0">
              <a:buNone/>
            </a:pPr>
            <a:r>
              <a:rPr lang="el-GR" sz="2600" dirty="0"/>
              <a:t>Όποιος έπιανε την μπάλα (κι ας έπεφτε στο έδαφος), πήγαινε μπροστά για να την πετάξει στους υπόλοιπους. Το προηγούμενο παιδί πήγαινε τελευταίο στη σειρά.</a:t>
            </a:r>
          </a:p>
        </p:txBody>
      </p:sp>
      <p:pic>
        <p:nvPicPr>
          <p:cNvPr id="8" name="Θέση περιεχομένου 4" descr="Τα παιδιά παίζουν στην αυλή."/>
          <p:cNvPicPr>
            <a:picLocks noGrp="1" noChangeAspect="1"/>
          </p:cNvPicPr>
          <p:nvPr>
            <p:ph sz="half" idx="2"/>
          </p:nvPr>
        </p:nvPicPr>
        <p:blipFill>
          <a:blip r:embed="rId2"/>
          <a:stretch>
            <a:fillRect/>
          </a:stretch>
        </p:blipFill>
        <p:spPr>
          <a:xfrm>
            <a:off x="4916608" y="1772816"/>
            <a:ext cx="3612180" cy="2952328"/>
          </a:xfrm>
          <a:prstGeom prst="rect">
            <a:avLst/>
          </a:prstGeom>
        </p:spPr>
      </p:pic>
    </p:spTree>
    <p:extLst>
      <p:ext uri="{BB962C8B-B14F-4D97-AF65-F5344CB8AC3E}">
        <p14:creationId xmlns:p14="http://schemas.microsoft.com/office/powerpoint/2010/main" val="4225929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4218760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a:t>Μαργαρίτα </a:t>
            </a:r>
            <a:r>
              <a:rPr lang="el-GR" sz="2000" smtClean="0"/>
              <a:t>Γεωργίου, 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Μυθολογία. </a:t>
            </a:r>
            <a:r>
              <a:rPr lang="en-US" altLang="en-US" sz="2000" dirty="0"/>
              <a:t>O </a:t>
            </a:r>
            <a:r>
              <a:rPr lang="el-GR" altLang="en-US" sz="2000" dirty="0"/>
              <a:t>Κατακλυσμός του Δευκαλίωνα</a:t>
            </a:r>
            <a:r>
              <a:rPr lang="el-GR" sz="2000" dirty="0" smtClean="0"/>
              <a:t>».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endParaRPr lang="el-GR" sz="2000" dirty="0"/>
          </a:p>
        </p:txBody>
      </p:sp>
    </p:spTree>
    <p:extLst>
      <p:ext uri="{BB962C8B-B14F-4D97-AF65-F5344CB8AC3E}">
        <p14:creationId xmlns:p14="http://schemas.microsoft.com/office/powerpoint/2010/main" val="2212987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542132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3338122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smtClean="0"/>
              <a:t>Εικόνα 1: Εξώφυλλο του </a:t>
            </a:r>
            <a:r>
              <a:rPr lang="el-GR" sz="2000" dirty="0"/>
              <a:t>βιβλίου </a:t>
            </a:r>
            <a:r>
              <a:rPr lang="el-GR" sz="2000" dirty="0" smtClean="0"/>
              <a:t>«</a:t>
            </a:r>
            <a:r>
              <a:rPr lang="el-GR" sz="2000" dirty="0" smtClean="0">
                <a:hlinkClick r:id="rId3"/>
              </a:rPr>
              <a:t>Μυθολογία </a:t>
            </a:r>
            <a:r>
              <a:rPr lang="el-GR" sz="2000" dirty="0">
                <a:hlinkClick r:id="rId3"/>
              </a:rPr>
              <a:t>5: Οι Μοίρες, ο Προμηθέας, η Πανδώρα, ο Δευκαλίωνας και οι </a:t>
            </a:r>
            <a:r>
              <a:rPr lang="el-GR" sz="2000" dirty="0" smtClean="0">
                <a:hlinkClick r:id="rId3"/>
              </a:rPr>
              <a:t>Άνεμοι</a:t>
            </a:r>
            <a:r>
              <a:rPr lang="el-GR" sz="2000" dirty="0" smtClean="0"/>
              <a:t>» </a:t>
            </a:r>
            <a:r>
              <a:rPr lang="el-GR" sz="2000" dirty="0"/>
              <a:t>/ Σοφία </a:t>
            </a:r>
            <a:r>
              <a:rPr lang="el-GR" sz="2000" dirty="0" err="1"/>
              <a:t>Ζαραμπούκα</a:t>
            </a:r>
            <a:r>
              <a:rPr lang="el-GR" sz="2000" dirty="0"/>
              <a:t> · εικονογράφηση Σοφία </a:t>
            </a:r>
            <a:r>
              <a:rPr lang="el-GR" sz="2000" dirty="0" err="1"/>
              <a:t>Ζαραμπούκα</a:t>
            </a:r>
            <a:r>
              <a:rPr lang="el-GR" sz="2000" dirty="0"/>
              <a:t> · επιμέλεια </a:t>
            </a:r>
            <a:r>
              <a:rPr lang="el-GR" sz="2000" dirty="0" err="1"/>
              <a:t>Μάρω</a:t>
            </a:r>
            <a:r>
              <a:rPr lang="el-GR" sz="2000" dirty="0"/>
              <a:t> Δούκα. - 11η </a:t>
            </a:r>
            <a:r>
              <a:rPr lang="el-GR" sz="2000" dirty="0" err="1"/>
              <a:t>έκδ</a:t>
            </a:r>
            <a:r>
              <a:rPr lang="el-GR" sz="2000" dirty="0"/>
              <a:t>. - Αθήνα : Κέδρος, 1998</a:t>
            </a:r>
            <a:r>
              <a:rPr lang="el-GR" sz="2000" dirty="0" smtClean="0"/>
              <a:t>. </a:t>
            </a:r>
            <a:r>
              <a:rPr lang="en-GB" sz="2000" dirty="0" err="1" smtClean="0"/>
              <a:t>Biblionet</a:t>
            </a:r>
            <a:r>
              <a:rPr lang="en-GB" sz="2000" dirty="0" smtClean="0"/>
              <a:t>.</a:t>
            </a:r>
            <a:endParaRPr lang="en-GB" sz="2000" dirty="0"/>
          </a:p>
          <a:p>
            <a:pPr marL="0" indent="0">
              <a:buNone/>
            </a:pPr>
            <a:endParaRPr lang="el-GR" sz="2000" dirty="0">
              <a:solidFill>
                <a:srgbClr val="FF0000"/>
              </a:solidFill>
            </a:endParaRP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Διδακτική Πρακτική </a:t>
            </a:r>
            <a:endParaRPr lang="en-GB" dirty="0"/>
          </a:p>
        </p:txBody>
      </p:sp>
      <p:sp>
        <p:nvSpPr>
          <p:cNvPr id="7" name="Θέση περιεχομένου 6"/>
          <p:cNvSpPr>
            <a:spLocks noGrp="1"/>
          </p:cNvSpPr>
          <p:nvPr>
            <p:ph sz="half" idx="1"/>
          </p:nvPr>
        </p:nvSpPr>
        <p:spPr>
          <a:xfrm>
            <a:off x="457200" y="1600200"/>
            <a:ext cx="5194920" cy="4525963"/>
          </a:xfrm>
        </p:spPr>
        <p:txBody>
          <a:bodyPr>
            <a:noAutofit/>
          </a:bodyPr>
          <a:lstStyle/>
          <a:p>
            <a:pPr marL="0" indent="0">
              <a:buNone/>
            </a:pPr>
            <a:r>
              <a:rPr lang="el-GR" sz="2400" b="1" dirty="0"/>
              <a:t>Διδακτική π</a:t>
            </a:r>
            <a:r>
              <a:rPr lang="el-GR" sz="2400" b="1" dirty="0" smtClean="0"/>
              <a:t>ρακτική</a:t>
            </a:r>
            <a:r>
              <a:rPr lang="en-GB" sz="2400" b="1" dirty="0" smtClean="0"/>
              <a:t>:</a:t>
            </a:r>
            <a:r>
              <a:rPr lang="el-GR" sz="2400" b="1" dirty="0" smtClean="0"/>
              <a:t> </a:t>
            </a:r>
          </a:p>
          <a:p>
            <a:pPr marL="0" indent="0">
              <a:spcBef>
                <a:spcPts val="0"/>
              </a:spcBef>
              <a:buNone/>
            </a:pPr>
            <a:r>
              <a:rPr lang="el-GR" sz="2400" dirty="0" smtClean="0"/>
              <a:t>Μαργαρίτα Γεωργίου.</a:t>
            </a:r>
          </a:p>
          <a:p>
            <a:pPr marL="0" indent="0">
              <a:spcBef>
                <a:spcPts val="1200"/>
              </a:spcBef>
              <a:buNone/>
            </a:pPr>
            <a:r>
              <a:rPr lang="el-GR" sz="2400" b="1" dirty="0" smtClean="0"/>
              <a:t>Μυθολογικό θέμα</a:t>
            </a:r>
            <a:r>
              <a:rPr lang="el-GR" sz="2400" dirty="0" smtClean="0"/>
              <a:t>: </a:t>
            </a:r>
          </a:p>
          <a:p>
            <a:pPr marL="0" indent="0">
              <a:spcBef>
                <a:spcPts val="0"/>
              </a:spcBef>
              <a:buNone/>
            </a:pPr>
            <a:r>
              <a:rPr lang="en-US" altLang="en-US" sz="2400" dirty="0"/>
              <a:t>O </a:t>
            </a:r>
            <a:r>
              <a:rPr lang="el-GR" altLang="en-US" sz="2400" dirty="0"/>
              <a:t>Κατακλυσμός του </a:t>
            </a:r>
            <a:r>
              <a:rPr lang="el-GR" altLang="en-US" sz="2400" dirty="0" smtClean="0"/>
              <a:t>Δευκαλίωνα.</a:t>
            </a:r>
            <a:endParaRPr lang="en-US" altLang="en-US" sz="2400" dirty="0" smtClean="0"/>
          </a:p>
          <a:p>
            <a:pPr marL="0" indent="0">
              <a:spcBef>
                <a:spcPts val="1200"/>
              </a:spcBef>
              <a:buNone/>
            </a:pPr>
            <a:r>
              <a:rPr lang="el-GR" altLang="en-US" sz="2400" b="1" dirty="0" smtClean="0"/>
              <a:t>Βιβλίο</a:t>
            </a:r>
            <a:r>
              <a:rPr lang="el-GR" altLang="en-US" sz="2400" dirty="0" smtClean="0"/>
              <a:t>: </a:t>
            </a:r>
            <a:r>
              <a:rPr lang="el-GR" sz="2400" dirty="0" err="1" smtClean="0"/>
              <a:t>Ζαραμπούκα</a:t>
            </a:r>
            <a:r>
              <a:rPr lang="el-GR" sz="2400" dirty="0"/>
              <a:t>, Σοφία. </a:t>
            </a:r>
            <a:r>
              <a:rPr lang="el-GR" sz="2400" b="1" dirty="0"/>
              <a:t>Μυθολογία </a:t>
            </a:r>
            <a:r>
              <a:rPr lang="el-GR" sz="2400" b="1" dirty="0" smtClean="0"/>
              <a:t>5: </a:t>
            </a:r>
            <a:r>
              <a:rPr lang="el-GR" sz="2400" b="1" dirty="0"/>
              <a:t>Οι Μοίρες, ο Προμηθέας, η Πανδώρα, ο Δευκαλίωνας και οι Άνεμοι </a:t>
            </a:r>
            <a:r>
              <a:rPr lang="el-GR" sz="2400" dirty="0"/>
              <a:t>/ Σοφία </a:t>
            </a:r>
            <a:r>
              <a:rPr lang="el-GR" sz="2400" dirty="0" err="1"/>
              <a:t>Ζαραμπούκα</a:t>
            </a:r>
            <a:r>
              <a:rPr lang="el-GR" sz="2400" dirty="0"/>
              <a:t> · εικονογράφηση Σοφία </a:t>
            </a:r>
            <a:r>
              <a:rPr lang="el-GR" sz="2400" dirty="0" err="1"/>
              <a:t>Ζαραμπούκα</a:t>
            </a:r>
            <a:r>
              <a:rPr lang="el-GR" sz="2400" dirty="0"/>
              <a:t> · επιμέλεια Μάρω Δούκα. - 11η </a:t>
            </a:r>
            <a:r>
              <a:rPr lang="el-GR" sz="2400" dirty="0" err="1"/>
              <a:t>έκδ</a:t>
            </a:r>
            <a:r>
              <a:rPr lang="el-GR" sz="2400" dirty="0"/>
              <a:t>. - Αθήνα : Κέδρος, 1998.</a:t>
            </a:r>
            <a:endParaRPr lang="en-GB" sz="2400" dirty="0"/>
          </a:p>
        </p:txBody>
      </p:sp>
      <p:pic>
        <p:nvPicPr>
          <p:cNvPr id="5" name="Picture 5" descr="ΜΥΘΟΛΟΓΙΑ, 5. ΟΙ ΜΟΙΡΕΣ, Ο ΠΡΟΜΗΘΕΑΣ, Η ΠΑΝΔΩΡΑ Ο ΔΕΥΚΑΛΙΩΝΑΣ ΚΑΙ ΟΙ ΑΝΕΜΟΙ">
            <a:hlinkClick r:id="rId3"/>
          </p:cNvPr>
          <p:cNvPicPr>
            <a:picLocks noGrp="1" noChangeAspect="1" noChangeArrowheads="1"/>
          </p:cNvPicPr>
          <p:nvPr>
            <p:ph sz="half" idx="2"/>
          </p:nvPr>
        </p:nvPicPr>
        <p:blipFill>
          <a:blip r:embed="rId4"/>
          <a:srcRect/>
          <a:stretch>
            <a:fillRect/>
          </a:stretch>
        </p:blipFill>
        <p:spPr bwMode="auto">
          <a:xfrm>
            <a:off x="5796136" y="1844824"/>
            <a:ext cx="2293615" cy="2293615"/>
          </a:xfrm>
          <a:prstGeom prst="rect">
            <a:avLst/>
          </a:prstGeom>
          <a:noFill/>
          <a:ln w="9525">
            <a:noFill/>
            <a:miter lim="800000"/>
            <a:headEnd/>
            <a:tailEnd/>
          </a:ln>
        </p:spPr>
      </p:pic>
      <p:sp>
        <p:nvSpPr>
          <p:cNvPr id="6" name="TextBox 5"/>
          <p:cNvSpPr txBox="1"/>
          <p:nvPr/>
        </p:nvSpPr>
        <p:spPr>
          <a:xfrm>
            <a:off x="7668344" y="4293096"/>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67537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Η νηπιαγωγός διαβάζει το βιβλίο."/>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1792288" y="1556792"/>
            <a:ext cx="5715000" cy="3600400"/>
          </a:xfrm>
          <a:prstGeom prst="rect">
            <a:avLst/>
          </a:prstGeom>
        </p:spPr>
      </p:pic>
      <p:sp>
        <p:nvSpPr>
          <p:cNvPr id="3" name="Θέση περιεχομένου 2"/>
          <p:cNvSpPr>
            <a:spLocks noGrp="1"/>
          </p:cNvSpPr>
          <p:nvPr>
            <p:ph type="body" sz="half" idx="2"/>
          </p:nvPr>
        </p:nvSpPr>
        <p:spPr>
          <a:xfrm>
            <a:off x="1403648" y="5296659"/>
            <a:ext cx="6624736" cy="792088"/>
          </a:xfrm>
        </p:spPr>
        <p:txBody>
          <a:bodyPr/>
          <a:lstStyle/>
          <a:p>
            <a:pPr marL="0" indent="0">
              <a:buNone/>
            </a:pPr>
            <a:r>
              <a:rPr lang="el-GR" dirty="0" smtClean="0"/>
              <a:t>Ανάγνωση του μύθου: </a:t>
            </a:r>
            <a:r>
              <a:rPr lang="el-GR" b="1" dirty="0" smtClean="0"/>
              <a:t>«Ο Κατακλυσμός του Δευκαλίωνα».</a:t>
            </a:r>
            <a:endParaRPr lang="el-GR" b="1" dirty="0"/>
          </a:p>
        </p:txBody>
      </p:sp>
      <p:sp>
        <p:nvSpPr>
          <p:cNvPr id="2" name="Τίτλος 1"/>
          <p:cNvSpPr>
            <a:spLocks noGrp="1"/>
          </p:cNvSpPr>
          <p:nvPr>
            <p:ph type="title"/>
          </p:nvPr>
        </p:nvSpPr>
        <p:spPr/>
        <p:txBody>
          <a:bodyPr/>
          <a:lstStyle/>
          <a:p>
            <a:r>
              <a:rPr lang="el-GR" dirty="0" smtClean="0"/>
              <a:t>Ανάγνωση της ιστορίας</a:t>
            </a:r>
            <a:endParaRPr lang="el-GR" dirty="0"/>
          </a:p>
        </p:txBody>
      </p:sp>
    </p:spTree>
    <p:extLst>
      <p:ext uri="{BB962C8B-B14F-4D97-AF65-F5344CB8AC3E}">
        <p14:creationId xmlns:p14="http://schemas.microsoft.com/office/powerpoint/2010/main" val="1910016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Συζήτηση</a:t>
            </a:r>
            <a:endParaRPr lang="el-GR" dirty="0"/>
          </a:p>
        </p:txBody>
      </p:sp>
      <p:sp>
        <p:nvSpPr>
          <p:cNvPr id="6" name="Θέση περιεχομένου 5"/>
          <p:cNvSpPr>
            <a:spLocks noGrp="1"/>
          </p:cNvSpPr>
          <p:nvPr>
            <p:ph sz="half" idx="1"/>
          </p:nvPr>
        </p:nvSpPr>
        <p:spPr/>
        <p:txBody>
          <a:bodyPr/>
          <a:lstStyle/>
          <a:p>
            <a:pPr marL="0" indent="0">
              <a:buNone/>
            </a:pPr>
            <a:r>
              <a:rPr lang="el-GR" dirty="0"/>
              <a:t>Με αφορμή τα όσα θέλησαν να πάρουν ο Δευκαλίωνας και η </a:t>
            </a:r>
            <a:r>
              <a:rPr lang="el-GR" dirty="0" err="1"/>
              <a:t>Πύρρα</a:t>
            </a:r>
            <a:r>
              <a:rPr lang="el-GR" dirty="0"/>
              <a:t> στη σχεδία τους, παρακίνησα τα παιδιά να κάνουν υποθέσεις για το τι θα έπαιρναν  εκείνα στη βάρκα τους.</a:t>
            </a:r>
          </a:p>
          <a:p>
            <a:endParaRPr lang="el-GR" dirty="0"/>
          </a:p>
        </p:txBody>
      </p:sp>
      <p:sp>
        <p:nvSpPr>
          <p:cNvPr id="7" name="Θέση περιεχομένου 6"/>
          <p:cNvSpPr>
            <a:spLocks noGrp="1"/>
          </p:cNvSpPr>
          <p:nvPr>
            <p:ph sz="half" idx="2"/>
          </p:nvPr>
        </p:nvSpPr>
        <p:spPr/>
        <p:txBody>
          <a:bodyPr/>
          <a:lstStyle/>
          <a:p>
            <a:pPr>
              <a:buFont typeface="Calibri" panose="020F0502020204030204" pitchFamily="34" charset="0"/>
              <a:buChar char="‐"/>
            </a:pPr>
            <a:r>
              <a:rPr lang="el-GR" dirty="0"/>
              <a:t>Ένα γουρούνι για να το σφάξω. </a:t>
            </a:r>
          </a:p>
          <a:p>
            <a:pPr>
              <a:buFont typeface="Calibri" panose="020F0502020204030204" pitchFamily="34" charset="0"/>
              <a:buChar char="‐"/>
            </a:pPr>
            <a:r>
              <a:rPr lang="el-GR" dirty="0"/>
              <a:t>Μία κουβέρτα για να μην κρυώνω.</a:t>
            </a:r>
          </a:p>
          <a:p>
            <a:pPr>
              <a:buFont typeface="Calibri" panose="020F0502020204030204" pitchFamily="34" charset="0"/>
              <a:buChar char="‐"/>
            </a:pPr>
            <a:r>
              <a:rPr lang="el-GR" dirty="0"/>
              <a:t>Το πρώτο μου κουνελάκι και καρότα.</a:t>
            </a:r>
          </a:p>
          <a:p>
            <a:pPr>
              <a:buFont typeface="Calibri" panose="020F0502020204030204" pitchFamily="34" charset="0"/>
              <a:buChar char="‐"/>
            </a:pPr>
            <a:r>
              <a:rPr lang="el-GR" dirty="0"/>
              <a:t>Μια ψησταριά. </a:t>
            </a:r>
          </a:p>
          <a:p>
            <a:pPr>
              <a:buFont typeface="Calibri" panose="020F0502020204030204" pitchFamily="34" charset="0"/>
              <a:buChar char="‐"/>
            </a:pPr>
            <a:r>
              <a:rPr lang="el-GR" dirty="0"/>
              <a:t>Όλο μου το σπίτι!</a:t>
            </a:r>
          </a:p>
          <a:p>
            <a:endParaRPr lang="el-GR" dirty="0"/>
          </a:p>
        </p:txBody>
      </p:sp>
    </p:spTree>
    <p:extLst>
      <p:ext uri="{BB962C8B-B14F-4D97-AF65-F5344CB8AC3E}">
        <p14:creationId xmlns:p14="http://schemas.microsoft.com/office/powerpoint/2010/main" val="390316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Ζωγραφίζοντας τη βάρκα μας (1/4)</a:t>
            </a:r>
            <a:endParaRPr lang="el-GR" dirty="0"/>
          </a:p>
        </p:txBody>
      </p:sp>
      <p:sp>
        <p:nvSpPr>
          <p:cNvPr id="3" name="Θέση περιεχομένου 2"/>
          <p:cNvSpPr>
            <a:spLocks noGrp="1"/>
          </p:cNvSpPr>
          <p:nvPr>
            <p:ph sz="half" idx="1"/>
          </p:nvPr>
        </p:nvSpPr>
        <p:spPr/>
        <p:txBody>
          <a:bodyPr/>
          <a:lstStyle/>
          <a:p>
            <a:pPr marL="0" indent="0">
              <a:buNone/>
            </a:pPr>
            <a:r>
              <a:rPr lang="el-GR" dirty="0"/>
              <a:t>Τα παιδιά πάνω σε χαρτιά, που όταν ενώνονταν θα σχημάτιζαν μια βάρκα, ζωγράφιζαν τι θα έπαιρναν εκείνα μαζί τους αν ήταν στη θέση του Δευκαλίωνα και της </a:t>
            </a:r>
            <a:r>
              <a:rPr lang="el-GR" dirty="0" err="1"/>
              <a:t>Πύρρας</a:t>
            </a:r>
            <a:r>
              <a:rPr lang="el-GR" dirty="0"/>
              <a:t>.</a:t>
            </a:r>
          </a:p>
          <a:p>
            <a:endParaRPr lang="el-GR" dirty="0"/>
          </a:p>
        </p:txBody>
      </p:sp>
      <p:pic>
        <p:nvPicPr>
          <p:cNvPr id="5" name="Picture 2" descr="Τα παιδιά ζωγραφίζουν τη βάρκα."/>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4716016" y="1700808"/>
            <a:ext cx="3938571" cy="3688554"/>
          </a:xfrm>
          <a:prstGeom prst="rect">
            <a:avLst/>
          </a:prstGeom>
          <a:noFill/>
          <a:ln w="9525">
            <a:noFill/>
            <a:miter lim="800000"/>
            <a:headEnd/>
            <a:tailEnd/>
          </a:ln>
        </p:spPr>
      </p:pic>
    </p:spTree>
    <p:extLst>
      <p:ext uri="{BB962C8B-B14F-4D97-AF65-F5344CB8AC3E}">
        <p14:creationId xmlns:p14="http://schemas.microsoft.com/office/powerpoint/2010/main" val="1539525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Ζωγραφίζοντας τη βάρκα </a:t>
            </a:r>
            <a:r>
              <a:rPr lang="el-GR" dirty="0" smtClean="0"/>
              <a:t>μας (2/4)</a:t>
            </a:r>
            <a:endParaRPr lang="el-GR" dirty="0"/>
          </a:p>
        </p:txBody>
      </p:sp>
      <p:pic>
        <p:nvPicPr>
          <p:cNvPr id="7" name="Picture 2" descr="Τα παιδιά ζωγραφίζουν τη βάρκα."/>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484891" y="1844823"/>
            <a:ext cx="3933396" cy="2950047"/>
          </a:xfrm>
        </p:spPr>
      </p:pic>
      <p:pic>
        <p:nvPicPr>
          <p:cNvPr id="8" name="Picture 2" descr="Τα παιδιά ζωγραφίζουν τη βάρκα."/>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727448" y="1827643"/>
            <a:ext cx="3959352" cy="2967228"/>
          </a:xfrm>
          <a:prstGeom prst="rect">
            <a:avLst/>
          </a:prstGeom>
          <a:noFill/>
          <a:ln w="9525">
            <a:noFill/>
            <a:miter lim="800000"/>
            <a:headEnd/>
            <a:tailEnd/>
          </a:ln>
        </p:spPr>
      </p:pic>
    </p:spTree>
    <p:extLst>
      <p:ext uri="{BB962C8B-B14F-4D97-AF65-F5344CB8AC3E}">
        <p14:creationId xmlns:p14="http://schemas.microsoft.com/office/powerpoint/2010/main" val="2302585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Ζωγραφιές πάνω στη βάρκα."/>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tretch>
            <a:fillRect/>
          </a:stretch>
        </p:blipFill>
        <p:spPr bwMode="auto">
          <a:xfrm>
            <a:off x="3591037" y="1628800"/>
            <a:ext cx="5095763" cy="3384376"/>
          </a:xfrm>
          <a:prstGeom prst="rect">
            <a:avLst/>
          </a:prstGeom>
          <a:noFill/>
          <a:ln w="9525">
            <a:noFill/>
            <a:miter lim="800000"/>
            <a:headEnd/>
            <a:tailEnd/>
          </a:ln>
        </p:spPr>
      </p:pic>
      <p:sp>
        <p:nvSpPr>
          <p:cNvPr id="9" name="Θέση κειμένου 8"/>
          <p:cNvSpPr>
            <a:spLocks noGrp="1"/>
          </p:cNvSpPr>
          <p:nvPr>
            <p:ph type="body" sz="half" idx="2"/>
          </p:nvPr>
        </p:nvSpPr>
        <p:spPr>
          <a:xfrm>
            <a:off x="457201" y="1556792"/>
            <a:ext cx="2746648" cy="4608512"/>
          </a:xfrm>
        </p:spPr>
        <p:txBody>
          <a:bodyPr>
            <a:normAutofit/>
          </a:bodyPr>
          <a:lstStyle/>
          <a:p>
            <a:r>
              <a:rPr lang="el-GR" sz="2400" dirty="0"/>
              <a:t>Μια γάτα και ψάρια για να τρώει, ένα άλογο με χορτάρι και ένα κουνελάκι με καρότα (ομάδα 3 κοριτσιών).</a:t>
            </a:r>
          </a:p>
          <a:p>
            <a:endParaRPr lang="el-GR" sz="2400" dirty="0"/>
          </a:p>
        </p:txBody>
      </p:sp>
      <p:sp>
        <p:nvSpPr>
          <p:cNvPr id="8" name="Τίτλος 7"/>
          <p:cNvSpPr>
            <a:spLocks noGrp="1"/>
          </p:cNvSpPr>
          <p:nvPr>
            <p:ph type="title"/>
          </p:nvPr>
        </p:nvSpPr>
        <p:spPr/>
        <p:txBody>
          <a:bodyPr/>
          <a:lstStyle/>
          <a:p>
            <a:r>
              <a:rPr lang="el-GR" dirty="0"/>
              <a:t>Ζωγραφίζοντας τη βάρκα </a:t>
            </a:r>
            <a:r>
              <a:rPr lang="el-GR" dirty="0" smtClean="0"/>
              <a:t>μας (3/4)</a:t>
            </a:r>
            <a:endParaRPr lang="el-GR" dirty="0"/>
          </a:p>
        </p:txBody>
      </p:sp>
    </p:spTree>
    <p:extLst>
      <p:ext uri="{BB962C8B-B14F-4D97-AF65-F5344CB8AC3E}">
        <p14:creationId xmlns:p14="http://schemas.microsoft.com/office/powerpoint/2010/main" val="2403441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457201" y="1556792"/>
            <a:ext cx="2458616" cy="4608512"/>
          </a:xfrm>
        </p:spPr>
        <p:txBody>
          <a:bodyPr>
            <a:normAutofit/>
          </a:bodyPr>
          <a:lstStyle/>
          <a:p>
            <a:r>
              <a:rPr lang="el-GR" sz="2400" dirty="0"/>
              <a:t>Το σπίτι μου. </a:t>
            </a:r>
            <a:endParaRPr lang="el-GR" sz="2400" dirty="0" smtClean="0"/>
          </a:p>
          <a:p>
            <a:r>
              <a:rPr lang="el-GR" sz="2400" dirty="0" smtClean="0"/>
              <a:t>Ένα </a:t>
            </a:r>
            <a:r>
              <a:rPr lang="el-GR" sz="2400" dirty="0"/>
              <a:t>γουρούνι και η ψησταριά. </a:t>
            </a:r>
            <a:endParaRPr lang="el-GR" sz="2400" dirty="0" smtClean="0"/>
          </a:p>
          <a:p>
            <a:r>
              <a:rPr lang="el-GR" sz="2400" dirty="0" smtClean="0"/>
              <a:t>Τα </a:t>
            </a:r>
            <a:r>
              <a:rPr lang="el-GR" sz="2400" dirty="0"/>
              <a:t>καλάθια με τα παιχνίδια μου. </a:t>
            </a:r>
            <a:endParaRPr lang="el-GR" sz="2400" dirty="0" smtClean="0"/>
          </a:p>
          <a:p>
            <a:r>
              <a:rPr lang="el-GR" sz="2400" dirty="0" smtClean="0"/>
              <a:t>Ο </a:t>
            </a:r>
            <a:r>
              <a:rPr lang="el-GR" sz="2400" dirty="0"/>
              <a:t>αδερφός μου για να μου κάνει παρέα.</a:t>
            </a:r>
          </a:p>
          <a:p>
            <a:endParaRPr lang="el-GR" sz="2400" dirty="0"/>
          </a:p>
        </p:txBody>
      </p:sp>
      <p:sp>
        <p:nvSpPr>
          <p:cNvPr id="4" name="Τίτλος 3"/>
          <p:cNvSpPr>
            <a:spLocks noGrp="1"/>
          </p:cNvSpPr>
          <p:nvPr>
            <p:ph type="title"/>
          </p:nvPr>
        </p:nvSpPr>
        <p:spPr/>
        <p:txBody>
          <a:bodyPr/>
          <a:lstStyle/>
          <a:p>
            <a:r>
              <a:rPr lang="el-GR" dirty="0"/>
              <a:t>Ζωγραφίζοντας τη βάρκα </a:t>
            </a:r>
            <a:r>
              <a:rPr lang="el-GR" dirty="0" smtClean="0"/>
              <a:t>μας (4/4)</a:t>
            </a:r>
            <a:endParaRPr lang="el-GR" dirty="0"/>
          </a:p>
        </p:txBody>
      </p:sp>
      <p:pic>
        <p:nvPicPr>
          <p:cNvPr id="5" name="Content Placeholder 4" descr="Ζωγραφιές πάνω στη βάρκα."/>
          <p:cNvPicPr>
            <a:picLocks noGrp="1" noChangeAspect="1" noChangeArrowheads="1"/>
          </p:cNvPicPr>
          <p:nvPr>
            <p:ph idx="1"/>
          </p:nvPr>
        </p:nvPicPr>
        <p:blipFill>
          <a:blip r:embed="rId2"/>
          <a:srcRect/>
          <a:stretch>
            <a:fillRect/>
          </a:stretch>
        </p:blipFill>
        <p:spPr bwMode="auto">
          <a:xfrm>
            <a:off x="3203848" y="1700808"/>
            <a:ext cx="5482952" cy="4107438"/>
          </a:xfrm>
          <a:prstGeom prst="rect">
            <a:avLst/>
          </a:prstGeom>
          <a:noFill/>
          <a:ln w="9525">
            <a:noFill/>
            <a:miter lim="800000"/>
            <a:headEnd/>
            <a:tailEnd/>
          </a:ln>
        </p:spPr>
      </p:pic>
    </p:spTree>
    <p:extLst>
      <p:ext uri="{BB962C8B-B14F-4D97-AF65-F5344CB8AC3E}">
        <p14:creationId xmlns:p14="http://schemas.microsoft.com/office/powerpoint/2010/main" val="4263830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Σύνθεση </a:t>
            </a:r>
            <a:r>
              <a:rPr lang="el-GR" dirty="0"/>
              <a:t>της </a:t>
            </a:r>
            <a:r>
              <a:rPr lang="el-GR" dirty="0" smtClean="0"/>
              <a:t>βάρκας </a:t>
            </a:r>
            <a:r>
              <a:rPr lang="el-GR" dirty="0"/>
              <a:t>μας</a:t>
            </a:r>
          </a:p>
        </p:txBody>
      </p:sp>
      <p:pic>
        <p:nvPicPr>
          <p:cNvPr id="5" name="Picture 2" descr="Η νηπιαγωγός ενώνει τα κομμάτια της βάρκας."/>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447163" y="1621491"/>
            <a:ext cx="4038600" cy="3103940"/>
          </a:xfrm>
        </p:spPr>
      </p:pic>
      <p:pic>
        <p:nvPicPr>
          <p:cNvPr id="6" name="Picture 3" descr="Η νηπιαγωγός ενώνει τα κομμάτια της βάρκας."/>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4648200" y="1638176"/>
            <a:ext cx="4038600" cy="3086968"/>
          </a:xfrm>
          <a:prstGeom prst="rect">
            <a:avLst/>
          </a:prstGeom>
          <a:noFill/>
          <a:ln w="9525">
            <a:noFill/>
            <a:miter lim="800000"/>
            <a:headEnd/>
            <a:tailEnd/>
          </a:ln>
        </p:spPr>
      </p:pic>
    </p:spTree>
    <p:extLst>
      <p:ext uri="{BB962C8B-B14F-4D97-AF65-F5344CB8AC3E}">
        <p14:creationId xmlns:p14="http://schemas.microsoft.com/office/powerpoint/2010/main" val="40012910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ZHAW.ACCESSIBILITYADDIN.CHECKTIMEDATE" val="10/29/2015 12:49:47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5,6,"/>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4008EB11-0035-46FE-9A64-EC98F10D1DFA}">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2104</TotalTime>
  <Words>719</Words>
  <Application>Microsoft Office PowerPoint</Application>
  <PresentationFormat>On-screen Show (4:3)</PresentationFormat>
  <Paragraphs>74</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Θέμα του Office</vt:lpstr>
      <vt:lpstr>Το Εικονογραφημένο Βιβλίο στην Προσχολική Εκπαίδευση</vt:lpstr>
      <vt:lpstr>Διδακτική Πρακτική </vt:lpstr>
      <vt:lpstr>Ανάγνωση της ιστορίας</vt:lpstr>
      <vt:lpstr>Συζήτηση</vt:lpstr>
      <vt:lpstr>Ζωγραφίζοντας τη βάρκα μας (1/4)</vt:lpstr>
      <vt:lpstr>Ζωγραφίζοντας τη βάρκα μας (2/4)</vt:lpstr>
      <vt:lpstr>Ζωγραφίζοντας τη βάρκα μας (3/4)</vt:lpstr>
      <vt:lpstr>Ζωγραφίζοντας τη βάρκα μας (4/4)</vt:lpstr>
      <vt:lpstr>Σύνθεση της βάρκας μας</vt:lpstr>
      <vt:lpstr>Η βάρκα μας</vt:lpstr>
      <vt:lpstr>Κινητικό παιχνίδι στην αυλή (1/2)</vt:lpstr>
      <vt:lpstr>Κινητικό παιχνίδι στην αυλή (2/2)</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Manager>Τμήμα Εκπαίδευσης και Αγωγής στην Προσχολική Ηλικία (ΤΕΑΠΗ)</Manager>
  <Company>ΕΚΠΑ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Μυθολογία -  O Κατακλυσμός του Δευκαλίωνα</dc:title>
  <dc:subject>Το Εικονογραφημένο Βιβλίο στην Προσχολική Εκπαίδευση</dc:subject>
  <dc:creator> Αγγελική Γιαννικοπούλου</dc:creator>
  <cp:lastModifiedBy>Smaragda Papadopoulou</cp:lastModifiedBy>
  <cp:revision>230</cp:revision>
  <dcterms:created xsi:type="dcterms:W3CDTF">2012-09-06T09:03:05Z</dcterms:created>
  <dcterms:modified xsi:type="dcterms:W3CDTF">2015-10-28T22:50:04Z</dcterms:modified>
  <cp:category>Λογοτεχνικά είδη</cp:category>
</cp:coreProperties>
</file>