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333" r:id="rId3"/>
    <p:sldId id="308" r:id="rId4"/>
    <p:sldId id="320" r:id="rId5"/>
    <p:sldId id="322" r:id="rId6"/>
    <p:sldId id="321" r:id="rId7"/>
    <p:sldId id="325" r:id="rId8"/>
    <p:sldId id="326" r:id="rId9"/>
    <p:sldId id="327" r:id="rId10"/>
    <p:sldId id="328" r:id="rId11"/>
    <p:sldId id="329" r:id="rId12"/>
    <p:sldId id="332" r:id="rId13"/>
    <p:sldId id="290" r:id="rId14"/>
    <p:sldId id="295" r:id="rId15"/>
    <p:sldId id="334" r:id="rId16"/>
    <p:sldId id="335" r:id="rId17"/>
    <p:sldId id="336" r:id="rId18"/>
    <p:sldId id="337" r:id="rId19"/>
    <p:sldId id="293" r:id="rId20"/>
  </p:sldIdLst>
  <p:sldSz cx="9144000" cy="6858000" type="screen4x3"/>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3"/>
            <p14:sldId id="308"/>
            <p14:sldId id="320"/>
            <p14:sldId id="322"/>
            <p14:sldId id="321"/>
            <p14:sldId id="325"/>
            <p14:sldId id="326"/>
            <p14:sldId id="327"/>
            <p14:sldId id="328"/>
            <p14:sldId id="329"/>
            <p14:sldId id="332"/>
            <p14:sldId id="290"/>
            <p14:sldId id="295"/>
            <p14:sldId id="334"/>
            <p14:sldId id="335"/>
            <p14:sldId id="336"/>
            <p14:sldId id="337"/>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hyperlink" Target="%5b1%5d%20http:/creativecommons.org/licenses/by-nc-sa/4.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iblionet.gr/book/41889/%CE%98%CE%B7%CF%83%CE%AD%CE%B1%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107464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Τα σχόλια των παιδιών</a:t>
            </a:r>
            <a:endParaRPr lang="el-GR" dirty="0"/>
          </a:p>
        </p:txBody>
      </p:sp>
      <p:sp>
        <p:nvSpPr>
          <p:cNvPr id="5" name="Θέση περιεχομένου 4"/>
          <p:cNvSpPr>
            <a:spLocks noGrp="1"/>
          </p:cNvSpPr>
          <p:nvPr>
            <p:ph sz="half" idx="1"/>
          </p:nvPr>
        </p:nvSpPr>
        <p:spPr/>
        <p:txBody>
          <a:bodyPr/>
          <a:lstStyle/>
          <a:p>
            <a:pPr marL="0" indent="0">
              <a:buNone/>
            </a:pPr>
            <a:r>
              <a:rPr lang="el-GR" altLang="el-GR" dirty="0"/>
              <a:t>Μερικοί σχολιασμοί που ειπώθηκαν μεταξύ των παιδιών κατά τη διάρκεια της </a:t>
            </a:r>
            <a:r>
              <a:rPr lang="el-GR" altLang="el-GR" dirty="0" smtClean="0"/>
              <a:t>δραστηριότητας:</a:t>
            </a:r>
          </a:p>
          <a:p>
            <a:pPr>
              <a:buFont typeface="Calibri" panose="020F0502020204030204" pitchFamily="34" charset="0"/>
              <a:buChar char="‐"/>
            </a:pPr>
            <a:r>
              <a:rPr lang="el-GR" altLang="el-GR" dirty="0" smtClean="0"/>
              <a:t>Κοίτα</a:t>
            </a:r>
            <a:r>
              <a:rPr lang="el-GR" altLang="el-GR" dirty="0"/>
              <a:t>, το χωριό του Γ. είναι πολύ μακριά. Πρέπει να κάνει μέρες για να φτάσει.</a:t>
            </a:r>
            <a:br>
              <a:rPr lang="el-GR" altLang="el-GR" dirty="0"/>
            </a:br>
            <a:endParaRPr lang="el-GR" altLang="el-GR" dirty="0" smtClean="0"/>
          </a:p>
          <a:p>
            <a:pPr marL="0" indent="0">
              <a:buNone/>
            </a:pPr>
            <a:endParaRPr lang="el-GR" dirty="0"/>
          </a:p>
        </p:txBody>
      </p:sp>
      <p:sp>
        <p:nvSpPr>
          <p:cNvPr id="6" name="Θέση περιεχομένου 5"/>
          <p:cNvSpPr>
            <a:spLocks noGrp="1"/>
          </p:cNvSpPr>
          <p:nvPr>
            <p:ph sz="half" idx="2"/>
          </p:nvPr>
        </p:nvSpPr>
        <p:spPr/>
        <p:txBody>
          <a:bodyPr/>
          <a:lstStyle/>
          <a:p>
            <a:pPr>
              <a:buFont typeface="Calibri" panose="020F0502020204030204" pitchFamily="34" charset="0"/>
              <a:buChar char="‐"/>
            </a:pPr>
            <a:r>
              <a:rPr lang="el-GR" altLang="el-GR" dirty="0" smtClean="0"/>
              <a:t>Ο </a:t>
            </a:r>
            <a:r>
              <a:rPr lang="el-GR" altLang="el-GR" dirty="0"/>
              <a:t>Κ. για να φτάσει στο χωριό του θα πρέπει να πηγαίνει με πλοίο (Το χωριό του Κ. ήταν το νησί της Ικαρίας</a:t>
            </a:r>
            <a:r>
              <a:rPr lang="el-GR" altLang="el-GR" dirty="0" smtClean="0"/>
              <a:t>).</a:t>
            </a:r>
          </a:p>
          <a:p>
            <a:pPr>
              <a:buFont typeface="Calibri" panose="020F0502020204030204" pitchFamily="34" charset="0"/>
              <a:buChar char="‐"/>
            </a:pPr>
            <a:r>
              <a:rPr lang="el-GR" altLang="el-GR" dirty="0" smtClean="0"/>
              <a:t>Κοίτα</a:t>
            </a:r>
            <a:r>
              <a:rPr lang="el-GR" altLang="el-GR" dirty="0"/>
              <a:t>! Το </a:t>
            </a:r>
            <a:r>
              <a:rPr lang="el-GR" altLang="el-GR" dirty="0" smtClean="0"/>
              <a:t>χωριό </a:t>
            </a:r>
            <a:r>
              <a:rPr lang="el-GR" altLang="el-GR" dirty="0"/>
              <a:t>μου είναι κοντά με το δικό σου.</a:t>
            </a:r>
            <a:endParaRPr lang="el-GR" dirty="0"/>
          </a:p>
        </p:txBody>
      </p:sp>
    </p:spTree>
    <p:extLst>
      <p:ext uri="{BB962C8B-B14F-4D97-AF65-F5344CB8AC3E}">
        <p14:creationId xmlns:p14="http://schemas.microsoft.com/office/powerpoint/2010/main" val="294469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Το τελικό αποτέλεσμα</a:t>
            </a:r>
            <a:endParaRPr lang="el-GR" dirty="0"/>
          </a:p>
        </p:txBody>
      </p:sp>
      <p:pic>
        <p:nvPicPr>
          <p:cNvPr id="7" name="Picture 4" descr="Ο Χάρτης με τις διαδρομές των παιδιών."/>
          <p:cNvPicPr>
            <a:picLocks noGrp="1" noChangeAspect="1" noChangeArrowheads="1"/>
          </p:cNvPicPr>
          <p:nvPr>
            <p:ph sz="half" idx="1"/>
          </p:nvPr>
        </p:nvPicPr>
        <p:blipFill rotWithShape="1">
          <a:blip r:embed="rId2" cstate="screen">
            <a:extLst>
              <a:ext uri="{28A0092B-C50C-407E-A947-70E740481C1C}">
                <a14:useLocalDpi xmlns:a14="http://schemas.microsoft.com/office/drawing/2010/main"/>
              </a:ext>
            </a:extLst>
          </a:blip>
          <a:srcRect/>
          <a:stretch/>
        </p:blipFill>
        <p:spPr bwMode="auto">
          <a:xfrm>
            <a:off x="683568" y="1599473"/>
            <a:ext cx="3816424" cy="45259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Ο Χάρτης με τις διαδρομές των παιδιών."/>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tretch/>
        </p:blipFill>
        <p:spPr>
          <a:xfrm>
            <a:off x="4788024" y="1600199"/>
            <a:ext cx="3683011" cy="4525963"/>
          </a:xfrm>
        </p:spPr>
      </p:pic>
    </p:spTree>
    <p:extLst>
      <p:ext uri="{BB962C8B-B14F-4D97-AF65-F5344CB8AC3E}">
        <p14:creationId xmlns:p14="http://schemas.microsoft.com/office/powerpoint/2010/main" val="237166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702469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Σταυρούλα </a:t>
            </a:r>
            <a:r>
              <a:rPr lang="el-GR" sz="2000" dirty="0" err="1" smtClean="0"/>
              <a:t>Παλάτου</a:t>
            </a:r>
            <a:r>
              <a:rPr lang="el-GR" sz="2000" dirty="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Μυθολογία</a:t>
            </a:r>
            <a:r>
              <a:rPr lang="en-GB" sz="2000" dirty="0" smtClean="0"/>
              <a:t>. </a:t>
            </a:r>
            <a:r>
              <a:rPr lang="el-GR" sz="2000" dirty="0" smtClean="0"/>
              <a:t>Θησέας».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a:t>.</a:t>
            </a:r>
          </a:p>
          <a:p>
            <a:pPr marL="0" indent="0" fontAlgn="auto">
              <a:spcAft>
                <a:spcPts val="0"/>
              </a:spcAft>
              <a:buFont typeface="Arial" panose="020B0604020202020204" pitchFamily="34" charset="0"/>
              <a:buNone/>
              <a:defRPr/>
            </a:pP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2820738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675391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671845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Εξώφυλλο του βιβλίου «</a:t>
            </a:r>
            <a:r>
              <a:rPr lang="el-GR" sz="2000" dirty="0" smtClean="0">
                <a:hlinkClick r:id="rId3"/>
              </a:rPr>
              <a:t>Θησέας</a:t>
            </a:r>
            <a:r>
              <a:rPr lang="el-GR" sz="2000" dirty="0">
                <a:hlinkClick r:id="rId3"/>
              </a:rPr>
              <a:t>: Η πάλη με το </a:t>
            </a:r>
            <a:r>
              <a:rPr lang="el-GR" sz="2000" dirty="0" smtClean="0">
                <a:hlinkClick r:id="rId3"/>
              </a:rPr>
              <a:t>Μινώταυρο</a:t>
            </a:r>
            <a:r>
              <a:rPr lang="el-GR" sz="2000" dirty="0" smtClean="0"/>
              <a:t>» </a:t>
            </a:r>
            <a:r>
              <a:rPr lang="el-GR" sz="2000" dirty="0"/>
              <a:t>/ διασκευή Άννα </a:t>
            </a:r>
            <a:r>
              <a:rPr lang="el-GR" sz="2000" dirty="0" err="1"/>
              <a:t>Χατζημανώλη</a:t>
            </a:r>
            <a:r>
              <a:rPr lang="el-GR" sz="2000" dirty="0"/>
              <a:t> · εικονογράφηση Μιχάλης </a:t>
            </a:r>
            <a:r>
              <a:rPr lang="el-GR" sz="2000" dirty="0" err="1"/>
              <a:t>Καζάζης</a:t>
            </a:r>
            <a:r>
              <a:rPr lang="el-GR" sz="2000" dirty="0"/>
              <a:t>. - Θεσσαλονίκη: Κίρκη</a:t>
            </a:r>
            <a:r>
              <a:rPr lang="el-GR" sz="2000" dirty="0" smtClean="0"/>
              <a:t>. </a:t>
            </a:r>
            <a:r>
              <a:rPr lang="en-GB" sz="2000" dirty="0" err="1" smtClean="0"/>
              <a:t>Biblionet</a:t>
            </a:r>
            <a:r>
              <a:rPr lang="en-GB" sz="2000" dirty="0" smtClean="0"/>
              <a:t>.</a:t>
            </a:r>
            <a:endParaRPr lang="en-GB" sz="2000" dirty="0"/>
          </a:p>
          <a:p>
            <a:pPr marL="0" indent="0">
              <a:buNone/>
            </a:pPr>
            <a:endParaRPr lang="el-GR" sz="2000" dirty="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a:xfrm>
            <a:off x="457200" y="1600200"/>
            <a:ext cx="4618856"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Σταυρούλα </a:t>
            </a:r>
            <a:r>
              <a:rPr lang="el-GR" sz="2400" dirty="0" err="1" smtClean="0"/>
              <a:t>Παλάτου</a:t>
            </a:r>
            <a:r>
              <a:rPr lang="el-GR" sz="2400" dirty="0" smtClean="0"/>
              <a:t>.</a:t>
            </a:r>
            <a:endParaRPr lang="el-GR" sz="2400" dirty="0"/>
          </a:p>
          <a:p>
            <a:pPr marL="0" indent="0">
              <a:spcBef>
                <a:spcPts val="1000"/>
              </a:spcBef>
              <a:buNone/>
            </a:pPr>
            <a:r>
              <a:rPr lang="el-GR" sz="2400" b="1" dirty="0" smtClean="0"/>
              <a:t>Μυθολογικό θέμα</a:t>
            </a:r>
            <a:r>
              <a:rPr lang="el-GR" sz="2400" dirty="0" smtClean="0"/>
              <a:t>: </a:t>
            </a:r>
          </a:p>
          <a:p>
            <a:pPr marL="0" indent="0">
              <a:spcBef>
                <a:spcPts val="0"/>
              </a:spcBef>
              <a:buNone/>
            </a:pPr>
            <a:r>
              <a:rPr lang="el-GR" altLang="en-US" sz="2400" dirty="0" smtClean="0"/>
              <a:t>Θησέας.</a:t>
            </a:r>
            <a:endParaRPr lang="el-GR" altLang="en-US" sz="2400" dirty="0"/>
          </a:p>
          <a:p>
            <a:pPr marL="0" indent="0">
              <a:spcBef>
                <a:spcPts val="1000"/>
              </a:spcBef>
              <a:buNone/>
            </a:pPr>
            <a:r>
              <a:rPr lang="el-GR" altLang="en-US" sz="2400" b="1" dirty="0" smtClean="0"/>
              <a:t>Βιβλίο</a:t>
            </a:r>
            <a:r>
              <a:rPr lang="el-GR" altLang="en-US" sz="2400" dirty="0" smtClean="0"/>
              <a:t>: </a:t>
            </a:r>
            <a:r>
              <a:rPr lang="el-GR" sz="2400" b="1" dirty="0" smtClean="0"/>
              <a:t>Θησέας: </a:t>
            </a:r>
            <a:r>
              <a:rPr lang="el-GR" sz="2400" b="1" dirty="0"/>
              <a:t>Η πάλη με το Μινώταυρο </a:t>
            </a:r>
            <a:r>
              <a:rPr lang="el-GR" sz="2400" dirty="0"/>
              <a:t>/ διασκευή Άννα </a:t>
            </a:r>
            <a:r>
              <a:rPr lang="el-GR" sz="2400" dirty="0" err="1"/>
              <a:t>Χατζημανώλη</a:t>
            </a:r>
            <a:r>
              <a:rPr lang="el-GR" sz="2400" dirty="0"/>
              <a:t> · εικονογράφηση Μιχάλης </a:t>
            </a:r>
            <a:r>
              <a:rPr lang="el-GR" sz="2400" dirty="0" err="1"/>
              <a:t>Καζάζης</a:t>
            </a:r>
            <a:r>
              <a:rPr lang="el-GR" sz="2400" dirty="0"/>
              <a:t>. - </a:t>
            </a:r>
            <a:r>
              <a:rPr lang="el-GR" sz="2400" dirty="0" smtClean="0"/>
              <a:t>Θεσσαλονίκη: Κίρκη.</a:t>
            </a:r>
            <a:endParaRPr lang="en-GB" sz="2400" dirty="0"/>
          </a:p>
        </p:txBody>
      </p:sp>
      <p:pic>
        <p:nvPicPr>
          <p:cNvPr id="6" name="Picture 4" descr="Εξώφυλλο του βιβλίου: Θησέας - Η πάλη με το Μινώταυρο "/>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220072" y="1600199"/>
            <a:ext cx="3290905"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16016" y="580526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Ανάγνωση του βιβλίου</a:t>
            </a:r>
          </a:p>
        </p:txBody>
      </p:sp>
      <p:pic>
        <p:nvPicPr>
          <p:cNvPr id="6" name="Picture 4" descr="Η νηπιαγωγός διαβάζει το βιβλίο."/>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548417" y="1557338"/>
            <a:ext cx="6059865"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42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 την ανάγνωση (1/3)</a:t>
            </a:r>
            <a:endParaRPr lang="el-GR" dirty="0"/>
          </a:p>
        </p:txBody>
      </p:sp>
      <p:sp>
        <p:nvSpPr>
          <p:cNvPr id="4" name="Θέση περιεχομένου 3"/>
          <p:cNvSpPr>
            <a:spLocks noGrp="1"/>
          </p:cNvSpPr>
          <p:nvPr>
            <p:ph sz="half" idx="1"/>
          </p:nvPr>
        </p:nvSpPr>
        <p:spPr/>
        <p:txBody>
          <a:bodyPr>
            <a:noAutofit/>
          </a:bodyPr>
          <a:lstStyle/>
          <a:p>
            <a:pPr marL="0" indent="0">
              <a:buNone/>
            </a:pPr>
            <a:r>
              <a:rPr lang="el-GR" dirty="0" smtClean="0"/>
              <a:t>Υλικά που χρησιμοποιήθηκαν:</a:t>
            </a:r>
          </a:p>
          <a:p>
            <a:r>
              <a:rPr lang="el-GR" dirty="0" smtClean="0"/>
              <a:t>χάρτης της Ελλάδας,</a:t>
            </a:r>
          </a:p>
          <a:p>
            <a:r>
              <a:rPr lang="el-GR" dirty="0" smtClean="0"/>
              <a:t>πιόνια </a:t>
            </a:r>
            <a:r>
              <a:rPr lang="el-GR" dirty="0"/>
              <a:t>(ανθρωπάκι, </a:t>
            </a:r>
            <a:r>
              <a:rPr lang="el-GR" dirty="0" smtClean="0"/>
              <a:t>καραβάκι),</a:t>
            </a:r>
          </a:p>
          <a:p>
            <a:r>
              <a:rPr lang="el-GR" dirty="0"/>
              <a:t>φ</a:t>
            </a:r>
            <a:r>
              <a:rPr lang="el-GR" dirty="0" smtClean="0"/>
              <a:t>ωτογραφικό </a:t>
            </a:r>
            <a:r>
              <a:rPr lang="el-GR" dirty="0"/>
              <a:t>υλικό όπως είναι σήμερα οι περιοχές (</a:t>
            </a:r>
            <a:r>
              <a:rPr lang="el-GR" dirty="0" err="1"/>
              <a:t>Τροιζήνα</a:t>
            </a:r>
            <a:r>
              <a:rPr lang="el-GR" dirty="0"/>
              <a:t>- Αθήνα) που </a:t>
            </a:r>
            <a:r>
              <a:rPr lang="el-GR" dirty="0" smtClean="0"/>
              <a:t>πέρασε </a:t>
            </a:r>
            <a:r>
              <a:rPr lang="el-GR" dirty="0"/>
              <a:t>ο Θησέας.</a:t>
            </a:r>
            <a:br>
              <a:rPr lang="el-GR" dirty="0"/>
            </a:br>
            <a:endParaRPr lang="el-GR" dirty="0"/>
          </a:p>
        </p:txBody>
      </p:sp>
      <p:pic>
        <p:nvPicPr>
          <p:cNvPr id="6" name="Θέση περιεχομένου 3" descr="Η νηπιαγωγός διαβάζει το βιβλίο."/>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648200" y="1853849"/>
            <a:ext cx="4038600" cy="4018664"/>
          </a:xfrm>
          <a:prstGeom prst="rect">
            <a:avLst/>
          </a:prstGeom>
        </p:spPr>
      </p:pic>
    </p:spTree>
    <p:extLst>
      <p:ext uri="{BB962C8B-B14F-4D97-AF65-F5344CB8AC3E}">
        <p14:creationId xmlns:p14="http://schemas.microsoft.com/office/powerpoint/2010/main" val="375359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 την ανάγνωση (2/3)</a:t>
            </a:r>
            <a:endParaRPr lang="el-GR" dirty="0"/>
          </a:p>
        </p:txBody>
      </p:sp>
      <p:sp>
        <p:nvSpPr>
          <p:cNvPr id="4" name="Θέση περιεχομένου 3" descr="Ο Χάρτης με τη διαδρομή του Θησέα."/>
          <p:cNvSpPr>
            <a:spLocks noGrp="1"/>
          </p:cNvSpPr>
          <p:nvPr>
            <p:ph sz="half" idx="1"/>
          </p:nvPr>
        </p:nvSpPr>
        <p:spPr/>
        <p:txBody>
          <a:bodyPr>
            <a:noAutofit/>
          </a:bodyPr>
          <a:lstStyle/>
          <a:p>
            <a:pPr marL="0" indent="0">
              <a:buNone/>
            </a:pPr>
            <a:r>
              <a:rPr lang="el-GR" altLang="el-GR" dirty="0"/>
              <a:t>Κάθε φορά που διαβάζονταν ένας άθλος του Θησέα γινόταν η μετακίνηση του πιονιού στην αντίστοιχη περιοχή πάνω στον </a:t>
            </a:r>
            <a:r>
              <a:rPr lang="el-GR" altLang="el-GR" dirty="0" smtClean="0"/>
              <a:t>χάρτη.</a:t>
            </a:r>
            <a:endParaRPr lang="el-GR" dirty="0"/>
          </a:p>
        </p:txBody>
      </p:sp>
      <p:pic>
        <p:nvPicPr>
          <p:cNvPr id="7" name="Picture 4" descr="1079212_764113793613993_1460129815_n"/>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644007" y="1600199"/>
            <a:ext cx="370846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8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 την ανάγνωση (3/3)</a:t>
            </a:r>
            <a:endParaRPr lang="el-GR" dirty="0"/>
          </a:p>
        </p:txBody>
      </p:sp>
      <p:sp>
        <p:nvSpPr>
          <p:cNvPr id="4" name="Θέση περιεχομένου 3"/>
          <p:cNvSpPr>
            <a:spLocks noGrp="1"/>
          </p:cNvSpPr>
          <p:nvPr>
            <p:ph sz="half" idx="1"/>
          </p:nvPr>
        </p:nvSpPr>
        <p:spPr>
          <a:xfrm>
            <a:off x="457200" y="1600200"/>
            <a:ext cx="3826768" cy="4525963"/>
          </a:xfrm>
        </p:spPr>
        <p:txBody>
          <a:bodyPr>
            <a:noAutofit/>
          </a:bodyPr>
          <a:lstStyle/>
          <a:p>
            <a:pPr marL="0" indent="0">
              <a:buNone/>
            </a:pPr>
            <a:r>
              <a:rPr lang="el-GR" altLang="el-GR" dirty="0" smtClean="0"/>
              <a:t>Σε </a:t>
            </a:r>
            <a:r>
              <a:rPr lang="el-GR" altLang="el-GR" dirty="0"/>
              <a:t>εκείνο το σημείο έδειχνα στα παιδιά την αντίστοιχη φωτογραφία από την περιοχή όπως είναι σήμερα. </a:t>
            </a:r>
            <a:r>
              <a:rPr lang="el-GR" altLang="el-GR" dirty="0" smtClean="0"/>
              <a:t>Τα </a:t>
            </a:r>
            <a:r>
              <a:rPr lang="el-GR" altLang="el-GR" dirty="0"/>
              <a:t>πιόνια εναλλάσσονταν </a:t>
            </a:r>
            <a:r>
              <a:rPr lang="el-GR" altLang="el-GR" dirty="0" smtClean="0"/>
              <a:t>ανάλογ</a:t>
            </a:r>
            <a:r>
              <a:rPr lang="el-GR" altLang="el-GR" dirty="0"/>
              <a:t>α</a:t>
            </a:r>
            <a:r>
              <a:rPr lang="el-GR" altLang="el-GR" dirty="0" smtClean="0"/>
              <a:t> </a:t>
            </a:r>
            <a:r>
              <a:rPr lang="el-GR" altLang="el-GR" dirty="0"/>
              <a:t>με το αν ο Θησέας ταξίδευε με τα πόδια ή με το καράβι.</a:t>
            </a:r>
            <a:endParaRPr lang="el-GR" dirty="0"/>
          </a:p>
          <a:p>
            <a:pPr marL="0" indent="0">
              <a:buNone/>
            </a:pPr>
            <a:endParaRPr lang="el-GR" dirty="0"/>
          </a:p>
        </p:txBody>
      </p:sp>
      <p:pic>
        <p:nvPicPr>
          <p:cNvPr id="7" name="Picture 4" descr="Ο Χάρτης με τη διαδρομή του Θησέα."/>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525315" y="1772816"/>
            <a:ext cx="4183955"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02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dirty="0" smtClean="0"/>
              <a:t>Μετά την ανάγνωση (1/2)</a:t>
            </a:r>
            <a:endParaRPr lang="el-GR" dirty="0"/>
          </a:p>
        </p:txBody>
      </p:sp>
      <p:sp>
        <p:nvSpPr>
          <p:cNvPr id="3" name="Θέση περιεχομένου 2"/>
          <p:cNvSpPr>
            <a:spLocks noGrp="1"/>
          </p:cNvSpPr>
          <p:nvPr>
            <p:ph idx="1"/>
          </p:nvPr>
        </p:nvSpPr>
        <p:spPr/>
        <p:txBody>
          <a:bodyPr>
            <a:noAutofit/>
          </a:bodyPr>
          <a:lstStyle/>
          <a:p>
            <a:pPr marL="0" indent="0">
              <a:buNone/>
            </a:pPr>
            <a:r>
              <a:rPr lang="el-GR" altLang="el-GR" sz="2600" dirty="0"/>
              <a:t>Ύστερα έκανα μία εισαγωγή στα παιδιά για να συνδέσουμε την </a:t>
            </a:r>
            <a:r>
              <a:rPr lang="el-GR" altLang="el-GR" sz="2600" dirty="0" smtClean="0"/>
              <a:t>επόμενη δραστηριότητα </a:t>
            </a:r>
            <a:r>
              <a:rPr lang="el-GR" altLang="el-GR" sz="2600" dirty="0"/>
              <a:t>με το βιβλίο</a:t>
            </a:r>
            <a:r>
              <a:rPr lang="el-GR" altLang="el-GR" sz="2600" dirty="0" smtClean="0"/>
              <a:t>.</a:t>
            </a:r>
          </a:p>
          <a:p>
            <a:pPr marL="0" indent="0">
              <a:buNone/>
            </a:pPr>
            <a:r>
              <a:rPr lang="el-GR" altLang="el-GR" sz="2600" dirty="0" smtClean="0"/>
              <a:t>«Είδατε</a:t>
            </a:r>
            <a:r>
              <a:rPr lang="el-GR" altLang="el-GR" sz="2600" dirty="0"/>
              <a:t>, ο Θησέας από άλλη πόλη ξεκίνησε- γεννήθηκε (</a:t>
            </a:r>
            <a:r>
              <a:rPr lang="el-GR" altLang="el-GR" sz="2600" dirty="0" err="1"/>
              <a:t>Τροιζήνα</a:t>
            </a:r>
            <a:r>
              <a:rPr lang="el-GR" altLang="el-GR" sz="2600" dirty="0"/>
              <a:t>) και σε άλλη πόλη (Αθήνα) τελικά έζησε και έγινε βασιλιάς. Συνέβη με εσάς κάτι ανάλογο; Να γεννηθήκατε κάπου αλλού και να ήρθατε στην </a:t>
            </a:r>
            <a:r>
              <a:rPr lang="el-GR" altLang="el-GR" sz="2600" dirty="0" smtClean="0"/>
              <a:t>Αθήνα; Ή </a:t>
            </a:r>
            <a:r>
              <a:rPr lang="el-GR" altLang="el-GR" sz="2600" dirty="0"/>
              <a:t>ακόμα και οι γονείς σας ή οι παππούδες σας</a:t>
            </a:r>
            <a:r>
              <a:rPr lang="el-GR" altLang="el-GR" sz="2600" dirty="0" smtClean="0"/>
              <a:t>;»</a:t>
            </a:r>
          </a:p>
          <a:p>
            <a:pPr marL="0" indent="0">
              <a:spcAft>
                <a:spcPts val="1200"/>
              </a:spcAft>
              <a:buNone/>
            </a:pPr>
            <a:r>
              <a:rPr lang="el-GR" altLang="el-GR" sz="2600" dirty="0"/>
              <a:t>- </a:t>
            </a:r>
            <a:r>
              <a:rPr lang="el-GR" altLang="el-GR" sz="2600" dirty="0" smtClean="0"/>
              <a:t>Ναι</a:t>
            </a:r>
            <a:r>
              <a:rPr lang="el-GR" altLang="el-GR" sz="2600" dirty="0"/>
              <a:t>.</a:t>
            </a:r>
            <a:br>
              <a:rPr lang="el-GR" altLang="el-GR" sz="2600" dirty="0"/>
            </a:br>
            <a:r>
              <a:rPr lang="el-GR" altLang="el-GR" sz="2600" dirty="0"/>
              <a:t>- Εγώ έχω χωριό. Τη Λαμία και πηγαίνω στις γιορτές.</a:t>
            </a:r>
            <a:br>
              <a:rPr lang="el-GR" altLang="el-GR" sz="2600" dirty="0"/>
            </a:br>
            <a:r>
              <a:rPr lang="el-GR" altLang="el-GR" sz="2600" dirty="0"/>
              <a:t>- Εγώ έχω την Καλαμάτα. </a:t>
            </a:r>
            <a:endParaRPr lang="el-GR" sz="2600" dirty="0"/>
          </a:p>
        </p:txBody>
      </p:sp>
    </p:spTree>
    <p:extLst>
      <p:ext uri="{BB962C8B-B14F-4D97-AF65-F5344CB8AC3E}">
        <p14:creationId xmlns:p14="http://schemas.microsoft.com/office/powerpoint/2010/main" val="351135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dirty="0"/>
              <a:t>Μετά την </a:t>
            </a:r>
            <a:r>
              <a:rPr lang="el-GR" dirty="0" smtClean="0"/>
              <a:t>ανάγνωση (2/2)</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800" dirty="0" smtClean="0"/>
              <a:t>«Θέλετε </a:t>
            </a:r>
            <a:r>
              <a:rPr lang="el-GR" sz="2800" dirty="0"/>
              <a:t>να κάνουμε </a:t>
            </a:r>
            <a:r>
              <a:rPr lang="el-GR" sz="2800" dirty="0" smtClean="0"/>
              <a:t>τη </a:t>
            </a:r>
            <a:r>
              <a:rPr lang="el-GR" sz="2800" dirty="0"/>
              <a:t>δικής σας διαδρομή πάνω στο χάρτη</a:t>
            </a:r>
            <a:r>
              <a:rPr lang="el-GR" sz="2800" dirty="0" smtClean="0"/>
              <a:t>;» - Ναι.</a:t>
            </a:r>
          </a:p>
          <a:p>
            <a:pPr marL="0" indent="0">
              <a:buNone/>
            </a:pPr>
            <a:r>
              <a:rPr lang="el-GR" altLang="el-GR" sz="2800" dirty="0" smtClean="0"/>
              <a:t>Σε </a:t>
            </a:r>
            <a:r>
              <a:rPr lang="el-GR" altLang="el-GR" sz="2800" dirty="0"/>
              <a:t>αυτό το σημείο μοίρασα στα παιδιά καρτελάκια για να γράψουν πάνω το όνομα τους και ρώτησα το καθένα ξεχωριστά τον τόπο </a:t>
            </a:r>
            <a:r>
              <a:rPr lang="el-GR" altLang="el-GR" sz="2800" dirty="0" smtClean="0"/>
              <a:t>καταγωγής - </a:t>
            </a:r>
            <a:r>
              <a:rPr lang="el-GR" altLang="el-GR" sz="2800" dirty="0"/>
              <a:t>χωριό. Στη συνέχεια τοποθέτησα με πινέζα το καρτελάκι με το όνομα του κάθε παιδιού στον αντίστοιχο τόπο καταγωγής στο χάρτη και το συνέδεσα με κλωστή με την Αθήνα.</a:t>
            </a:r>
            <a:endParaRPr lang="el-GR" sz="2800" dirty="0"/>
          </a:p>
          <a:p>
            <a:pPr marL="0" indent="0">
              <a:buNone/>
            </a:pPr>
            <a:endParaRPr lang="el-GR" sz="2800" dirty="0"/>
          </a:p>
        </p:txBody>
      </p:sp>
    </p:spTree>
    <p:extLst>
      <p:ext uri="{BB962C8B-B14F-4D97-AF65-F5344CB8AC3E}">
        <p14:creationId xmlns:p14="http://schemas.microsoft.com/office/powerpoint/2010/main" val="315043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Δραστηριότητα</a:t>
            </a:r>
          </a:p>
        </p:txBody>
      </p:sp>
      <p:pic>
        <p:nvPicPr>
          <p:cNvPr id="4" name="Picture 4" descr="Ο Χάρτης της Ελλάδος."/>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492467" y="1557338"/>
            <a:ext cx="6171766"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53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ZHAW.ACCESSIBILITYADDIN.CHECKTIMEDATE" val="10/29/2015 12:47:53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36E6634-9428-49AB-B8C7-D8EEF491C8F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2055</TotalTime>
  <Words>725</Words>
  <Application>Microsoft Office PowerPoint</Application>
  <PresentationFormat>On-screen Show (4:3)</PresentationFormat>
  <Paragraphs>73</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Θέμα του Office</vt:lpstr>
      <vt:lpstr>Το Εικονογραφημένο Βιβλίο στην Προσχολική Εκπαίδευση</vt:lpstr>
      <vt:lpstr>Διδακτική Πρακτική</vt:lpstr>
      <vt:lpstr>Ανάγνωση του βιβλίου</vt:lpstr>
      <vt:lpstr>Κατά την ανάγνωση (1/3)</vt:lpstr>
      <vt:lpstr>Κατά την ανάγνωση (2/3)</vt:lpstr>
      <vt:lpstr>Κατά την ανάγνωση (3/3)</vt:lpstr>
      <vt:lpstr>Μετά την ανάγνωση (1/2)</vt:lpstr>
      <vt:lpstr>Μετά την ανάγνωση (2/2)</vt:lpstr>
      <vt:lpstr>Δραστηριότητα</vt:lpstr>
      <vt:lpstr>Τα σχόλια των παιδιών</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Θησέας</dc:title>
  <dc:subject>Το Εικονογραφημένο Βιβλίο στην Προσχολική Εκπαίδευση</dc:subject>
  <dc:creator> Αγγελική Γιαννικοπούλου</dc:creator>
  <cp:lastModifiedBy>Smaragda Papadopoulou</cp:lastModifiedBy>
  <cp:revision>222</cp:revision>
  <dcterms:created xsi:type="dcterms:W3CDTF">2012-09-06T09:03:05Z</dcterms:created>
  <dcterms:modified xsi:type="dcterms:W3CDTF">2015-10-28T22:48:08Z</dcterms:modified>
  <cp:category>Λογοτεχνικά Είδη</cp:category>
</cp:coreProperties>
</file>