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25"/>
  </p:notesMasterIdLst>
  <p:sldIdLst>
    <p:sldId id="336" r:id="rId3"/>
    <p:sldId id="308" r:id="rId4"/>
    <p:sldId id="309" r:id="rId5"/>
    <p:sldId id="311" r:id="rId6"/>
    <p:sldId id="323" r:id="rId7"/>
    <p:sldId id="324" r:id="rId8"/>
    <p:sldId id="325" r:id="rId9"/>
    <p:sldId id="326" r:id="rId10"/>
    <p:sldId id="327" r:id="rId11"/>
    <p:sldId id="328" r:id="rId12"/>
    <p:sldId id="329" r:id="rId13"/>
    <p:sldId id="330" r:id="rId14"/>
    <p:sldId id="335" r:id="rId15"/>
    <p:sldId id="333" r:id="rId16"/>
    <p:sldId id="334" r:id="rId17"/>
    <p:sldId id="290" r:id="rId18"/>
    <p:sldId id="295" r:id="rId19"/>
    <p:sldId id="337" r:id="rId20"/>
    <p:sldId id="338" r:id="rId21"/>
    <p:sldId id="339" r:id="rId22"/>
    <p:sldId id="340" r:id="rId23"/>
    <p:sldId id="293" r:id="rId24"/>
  </p:sldIdLst>
  <p:sldSz cx="9144000" cy="6858000" type="screen4x3"/>
  <p:notesSz cx="6858000" cy="9144000"/>
  <p:custDataLst>
    <p:tags r:id="rId26"/>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512F115-2FCC-49EE-8759-A71F26F5819E}">
          <p14:sldIdLst>
            <p14:sldId id="336"/>
            <p14:sldId id="308"/>
            <p14:sldId id="309"/>
            <p14:sldId id="311"/>
            <p14:sldId id="323"/>
            <p14:sldId id="324"/>
            <p14:sldId id="325"/>
            <p14:sldId id="326"/>
            <p14:sldId id="327"/>
            <p14:sldId id="328"/>
            <p14:sldId id="329"/>
            <p14:sldId id="330"/>
            <p14:sldId id="335"/>
            <p14:sldId id="333"/>
            <p14:sldId id="334"/>
            <p14:sldId id="290"/>
            <p14:sldId id="295"/>
            <p14:sldId id="337"/>
            <p14:sldId id="338"/>
            <p14:sldId id="339"/>
            <p14:sldId id="340"/>
          </p14:sldIdLst>
        </p14:section>
        <p14:section name="Untitled Section" id="{0F1CB131-A6BD-43D0-B8D4-1F27CEF7A05E}">
          <p14:sldIdLst>
            <p14:sldId id="293"/>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user" initials="u"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77" autoAdjust="0"/>
    <p:restoredTop sz="99309" autoAdjust="0"/>
  </p:normalViewPr>
  <p:slideViewPr>
    <p:cSldViewPr>
      <p:cViewPr varScale="1">
        <p:scale>
          <a:sx n="112" d="100"/>
          <a:sy n="112" d="100"/>
        </p:scale>
        <p:origin x="-1650"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commentAuthors" Target="commentAuthors.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7A379C-B41D-45E1-80CB-01FC82FDADA9}" type="datetimeFigureOut">
              <a:rPr lang="el-GR" smtClean="0"/>
              <a:t>28/10/2015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A60D4E-153C-481E-9C52-31B1E4926C1F}" type="slidenum">
              <a:rPr lang="el-GR" smtClean="0"/>
              <a:t>‹#›</a:t>
            </a:fld>
            <a:endParaRPr lang="el-GR"/>
          </a:p>
        </p:txBody>
      </p:sp>
    </p:spTree>
    <p:extLst>
      <p:ext uri="{BB962C8B-B14F-4D97-AF65-F5344CB8AC3E}">
        <p14:creationId xmlns:p14="http://schemas.microsoft.com/office/powerpoint/2010/main" val="3955354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100EA80-8CC4-4187-A2BA-9FA8D171ECDD}" type="slidenum">
              <a:rPr lang="el-GR" altLang="en-US"/>
              <a:pPr fontAlgn="base">
                <a:spcBef>
                  <a:spcPct val="0"/>
                </a:spcBef>
                <a:spcAft>
                  <a:spcPct val="0"/>
                </a:spcAft>
              </a:pPr>
              <a:t>1</a:t>
            </a:fld>
            <a:endParaRPr lang="el-GR" altLang="en-US"/>
          </a:p>
        </p:txBody>
      </p:sp>
    </p:spTree>
    <p:extLst>
      <p:ext uri="{BB962C8B-B14F-4D97-AF65-F5344CB8AC3E}">
        <p14:creationId xmlns:p14="http://schemas.microsoft.com/office/powerpoint/2010/main" val="29011986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71450" indent="-171450">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16</a:t>
            </a:fld>
            <a:endParaRPr lang="el-GR"/>
          </a:p>
        </p:txBody>
      </p:sp>
    </p:spTree>
    <p:extLst>
      <p:ext uri="{BB962C8B-B14F-4D97-AF65-F5344CB8AC3E}">
        <p14:creationId xmlns:p14="http://schemas.microsoft.com/office/powerpoint/2010/main" val="2445984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405180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7220AF9-E629-48ED-BFC2-6E03C5A63111}" type="slidenum">
              <a:rPr lang="el-GR" altLang="en-US"/>
              <a:pPr fontAlgn="base">
                <a:spcBef>
                  <a:spcPct val="0"/>
                </a:spcBef>
                <a:spcAft>
                  <a:spcPct val="0"/>
                </a:spcAft>
              </a:pPr>
              <a:t>19</a:t>
            </a:fld>
            <a:endParaRPr lang="el-GR" altLang="en-US"/>
          </a:p>
        </p:txBody>
      </p:sp>
    </p:spTree>
    <p:extLst>
      <p:ext uri="{BB962C8B-B14F-4D97-AF65-F5344CB8AC3E}">
        <p14:creationId xmlns:p14="http://schemas.microsoft.com/office/powerpoint/2010/main" val="11715341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4F57B82-55D5-48B6-A7B9-861FC58016DE}" type="slidenum">
              <a:rPr lang="el-GR" altLang="en-US"/>
              <a:pPr fontAlgn="base">
                <a:spcBef>
                  <a:spcPct val="0"/>
                </a:spcBef>
                <a:spcAft>
                  <a:spcPct val="0"/>
                </a:spcAft>
              </a:pPr>
              <a:t>20</a:t>
            </a:fld>
            <a:endParaRPr lang="el-GR" altLang="en-US"/>
          </a:p>
        </p:txBody>
      </p:sp>
    </p:spTree>
    <p:extLst>
      <p:ext uri="{BB962C8B-B14F-4D97-AF65-F5344CB8AC3E}">
        <p14:creationId xmlns:p14="http://schemas.microsoft.com/office/powerpoint/2010/main" val="11509966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smtClean="0"/>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6550092-985A-4DAB-B8BD-652609C8C1CA}" type="slidenum">
              <a:rPr lang="el-GR" altLang="en-US"/>
              <a:pPr fontAlgn="base">
                <a:spcBef>
                  <a:spcPct val="0"/>
                </a:spcBef>
                <a:spcAft>
                  <a:spcPct val="0"/>
                </a:spcAft>
              </a:pPr>
              <a:t>21</a:t>
            </a:fld>
            <a:endParaRPr lang="el-GR" altLang="en-US"/>
          </a:p>
        </p:txBody>
      </p:sp>
    </p:spTree>
    <p:extLst>
      <p:ext uri="{BB962C8B-B14F-4D97-AF65-F5344CB8AC3E}">
        <p14:creationId xmlns:p14="http://schemas.microsoft.com/office/powerpoint/2010/main" val="3605764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1451231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42452477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24586156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23861268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5"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6" name="Picture 5"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63751880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12120861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2832509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8"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9" name="Picture 8"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076112759"/>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4"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13157946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96202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7" name="2 - Θέση υποσέλιδου"/>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ea typeface="ＭＳ Ｐゴシック" pitchFamily="34" charset="-128"/>
                <a:cs typeface="+mn-cs"/>
              </a:rPr>
              <a:t>Μυθολογία</a:t>
            </a:r>
            <a:endParaRPr lang="en-US" sz="1000" dirty="0">
              <a:solidFill>
                <a:srgbClr val="5075BC"/>
              </a:solidFill>
              <a:ea typeface="ＭＳ Ｐゴシック" pitchFamily="34" charset="-128"/>
              <a:cs typeface="+mn-cs"/>
            </a:endParaRP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3423171522"/>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3" name="Θέση εικόνας 2"/>
          <p:cNvSpPr>
            <a:spLocks noGrp="1"/>
          </p:cNvSpPr>
          <p:nvPr>
            <p:ph type="pic" idx="1"/>
          </p:nvPr>
        </p:nvSpPr>
        <p:spPr>
          <a:xfrm>
            <a:off x="1792288" y="1556792"/>
            <a:ext cx="5486400" cy="34563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vert="horz" lIns="91440" tIns="45720" rIns="91440" bIns="45720" rtlCol="0" anchor="ctr">
            <a:normAutofit/>
          </a:bodyPr>
          <a:lstStyle>
            <a:lvl1pPr>
              <a:defRPr lang="el-GR" b="0">
                <a:solidFill>
                  <a:schemeClr val="accent1"/>
                </a:solidFill>
              </a:defRPr>
            </a:lvl1pPr>
          </a:lstStyle>
          <a:p>
            <a:pPr lvl="0"/>
            <a:r>
              <a:rPr lang="el-GR" dirty="0" smtClean="0"/>
              <a:t>Στυλ κύριου τίτλου</a:t>
            </a:r>
            <a:endParaRPr lang="el-GR" dirty="0"/>
          </a:p>
        </p:txBody>
      </p:sp>
      <p:sp>
        <p:nvSpPr>
          <p:cNvPr id="5" name="Θέση αριθμού διαφάνειας 5" descr="[DECORATIVE]"/>
          <p:cNvSpPr txBox="1">
            <a:spLocks/>
          </p:cNvSpPr>
          <p:nvPr userDrawn="1"/>
        </p:nvSpPr>
        <p:spPr>
          <a:xfrm>
            <a:off x="8644854" y="6441971"/>
            <a:ext cx="432869" cy="268139"/>
          </a:xfrm>
          <a:prstGeom prst="rect">
            <a:avLst/>
          </a:prstGeom>
          <a:solidFill>
            <a:schemeClr val="bg1">
              <a:lumMod val="95000"/>
            </a:schemeClr>
          </a:solidFill>
        </p:spPr>
        <p:txBody>
          <a:bodyPr/>
          <a:lstStyle>
            <a:defPPr>
              <a:defRPr lang="el-GR"/>
            </a:defPPr>
            <a:lvl1pPr marL="0" algn="l" defTabSz="914400" rtl="0" eaLnBrk="1" latinLnBrk="0" hangingPunct="1">
              <a:defRPr sz="1200" b="0"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53C4726A-630D-4CB4-B088-BAB00F4188E9}" type="slidenum">
              <a:rPr lang="el-GR" smtClean="0">
                <a:solidFill>
                  <a:srgbClr val="5075BC"/>
                </a:solidFill>
              </a:rPr>
              <a:pPr algn="ctr"/>
              <a:t>‹#›</a:t>
            </a:fld>
            <a:endParaRPr lang="el-GR" dirty="0">
              <a:solidFill>
                <a:srgbClr val="5075BC"/>
              </a:solidFill>
            </a:endParaRPr>
          </a:p>
        </p:txBody>
      </p:sp>
      <p:sp>
        <p:nvSpPr>
          <p:cNvPr id="6" name="2 - Θέση υποσέλιδου" descr="[DECORATIVE]"/>
          <p:cNvSpPr txBox="1">
            <a:spLocks/>
          </p:cNvSpPr>
          <p:nvPr userDrawn="1"/>
        </p:nvSpPr>
        <p:spPr bwMode="auto">
          <a:xfrm>
            <a:off x="539552" y="6441600"/>
            <a:ext cx="7992887" cy="268139"/>
          </a:xfrm>
          <a:prstGeom prst="rect">
            <a:avLst/>
          </a:prstGeom>
          <a:solidFill>
            <a:schemeClr val="bg1">
              <a:lumMod val="95000"/>
            </a:schemeClr>
          </a:solidFill>
          <a:ln>
            <a:miter lim="800000"/>
            <a:headEnd/>
            <a:tailEnd/>
          </a:ln>
        </p:spPr>
        <p:txBody>
          <a:bodyPr anchor="ctr"/>
          <a:lstStyle/>
          <a:p>
            <a:pPr fontAlgn="auto">
              <a:spcBef>
                <a:spcPts val="0"/>
              </a:spcBef>
              <a:spcAft>
                <a:spcPts val="0"/>
              </a:spcAft>
              <a:defRPr/>
            </a:pPr>
            <a:r>
              <a:rPr lang="el-GR" sz="1000" dirty="0" smtClean="0">
                <a:solidFill>
                  <a:srgbClr val="5075BC"/>
                </a:solidFill>
              </a:rPr>
              <a:t>Μυθολογία</a:t>
            </a:r>
            <a:endParaRPr lang="en-US" sz="1000" dirty="0">
              <a:solidFill>
                <a:srgbClr val="5075BC"/>
              </a:solidFill>
              <a:ea typeface="ＭＳ Ｐゴシック" pitchFamily="34" charset="-128"/>
              <a:cs typeface="+mn-cs"/>
            </a:endParaRPr>
          </a:p>
        </p:txBody>
      </p:sp>
      <p:pic>
        <p:nvPicPr>
          <p:cNvPr id="7" name="Picture 6" descr="[DECORATIVE]"/>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8723" y="6255465"/>
            <a:ext cx="431834" cy="570020"/>
          </a:xfrm>
          <a:prstGeom prst="rect">
            <a:avLst/>
          </a:prstGeom>
        </p:spPr>
      </p:pic>
    </p:spTree>
    <p:extLst>
      <p:ext uri="{BB962C8B-B14F-4D97-AF65-F5344CB8AC3E}">
        <p14:creationId xmlns:p14="http://schemas.microsoft.com/office/powerpoint/2010/main" val="410507760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9838095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61" r:id="rId9"/>
    <p:sldLayoutId id="2147483658" r:id="rId10"/>
    <p:sldLayoutId id="2147483659" r:id="rId11"/>
  </p:sldLayoutIdLst>
  <p:timing>
    <p:tnLst>
      <p:par>
        <p:cTn id="1" dur="indefinite" restart="never" nodeType="tmRoot"/>
      </p:par>
    </p:tnLst>
  </p:timing>
  <p:hf hdr="0" ftr="0" dt="0"/>
  <p:txStyles>
    <p:titleStyle>
      <a:lvl1pPr algn="ctr" defTabSz="914400" rtl="0" eaLnBrk="1" latinLnBrk="0" hangingPunct="1">
        <a:spcBef>
          <a:spcPct val="0"/>
        </a:spcBef>
        <a:buNone/>
        <a:defRPr sz="4400" b="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21.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opencourses.uoa.gr/courses/ECD5/"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5" Type="http://schemas.openxmlformats.org/officeDocument/2006/relationships/image" Target="../media/image22.png"/><Relationship Id="rId4" Type="http://schemas.openxmlformats.org/officeDocument/2006/relationships/hyperlink" Target="%5b1%5d%20http:/creativecommons.org/licenses/by-nc-sa/4.0/"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biblionet.gr/book/65469/%CE%9A%CE%B1%CF%80%CE%BB%CE%AC%CE%BD%CE%BF%CE%B3%CE%BB%CE%BF%CF%85,_%CE%9C%CE%AC%CE%BD%CE%B9%CE%B1/%CE%97_%CE%B1%CF%83%CF%80%CE%AF%CE%B4%CE%B1_%CF%84%CE%B7%CF%82_%CE%B5%CE%B9%CF%81%CE%AE%CE%BD%CE%B7%CF%82"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6" descr="Λογότυπο Εθνικόν και Καποδιστριακόν Πανεπιστήμιον Αθηνών"/>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179388" y="404813"/>
            <a:ext cx="4148137" cy="81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Τίτλος 1"/>
          <p:cNvSpPr>
            <a:spLocks noGrp="1"/>
          </p:cNvSpPr>
          <p:nvPr>
            <p:ph type="ctrTitle"/>
          </p:nvPr>
        </p:nvSpPr>
        <p:spPr>
          <a:xfrm>
            <a:off x="685800" y="2006600"/>
            <a:ext cx="7772400" cy="1470025"/>
          </a:xfrm>
        </p:spPr>
        <p:txBody>
          <a:bodyPr/>
          <a:lstStyle/>
          <a:p>
            <a:r>
              <a:rPr lang="el-GR" altLang="en-US" sz="4000" dirty="0" smtClean="0"/>
              <a:t>Το Εικονογραφημένο Βιβλίο στην Προσχολική Εκπαίδευση</a:t>
            </a:r>
            <a:endParaRPr lang="el-GR" altLang="en-US" sz="4000"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fontAlgn="auto">
              <a:spcAft>
                <a:spcPts val="0"/>
              </a:spcAft>
              <a:defRPr/>
            </a:pPr>
            <a:r>
              <a:rPr lang="el-GR" sz="2800" dirty="0" smtClean="0">
                <a:solidFill>
                  <a:srgbClr val="5075BC"/>
                </a:solidFill>
                <a:latin typeface="+mj-lt"/>
                <a:ea typeface="+mj-ea"/>
                <a:cs typeface="+mj-cs"/>
              </a:rPr>
              <a:t>Ενότητα </a:t>
            </a:r>
            <a:r>
              <a:rPr lang="en-US" sz="2800" dirty="0" smtClean="0">
                <a:solidFill>
                  <a:srgbClr val="5075BC"/>
                </a:solidFill>
                <a:latin typeface="+mj-lt"/>
                <a:ea typeface="+mj-ea"/>
                <a:cs typeface="+mj-cs"/>
              </a:rPr>
              <a:t>2.1</a:t>
            </a:r>
            <a:r>
              <a:rPr lang="el-GR" sz="2800" dirty="0" smtClean="0">
                <a:solidFill>
                  <a:srgbClr val="5075BC"/>
                </a:solidFill>
                <a:latin typeface="+mj-lt"/>
                <a:ea typeface="+mj-ea"/>
                <a:cs typeface="+mj-cs"/>
              </a:rPr>
              <a:t>:</a:t>
            </a:r>
            <a:r>
              <a:rPr lang="en-US" sz="2800" dirty="0" smtClean="0">
                <a:solidFill>
                  <a:srgbClr val="5075BC"/>
                </a:solidFill>
                <a:latin typeface="+mj-lt"/>
                <a:ea typeface="+mj-ea"/>
                <a:cs typeface="+mj-cs"/>
              </a:rPr>
              <a:t> </a:t>
            </a:r>
            <a:r>
              <a:rPr lang="el-GR" sz="2800" dirty="0" smtClean="0"/>
              <a:t>Μυθολογία</a:t>
            </a:r>
            <a:endParaRPr lang="en-GB" sz="2800" dirty="0" smtClean="0"/>
          </a:p>
          <a:p>
            <a:pPr fontAlgn="auto">
              <a:spcAft>
                <a:spcPts val="0"/>
              </a:spcAft>
              <a:defRPr/>
            </a:pPr>
            <a:endParaRPr lang="el-GR" sz="2800" dirty="0" smtClean="0"/>
          </a:p>
          <a:p>
            <a:pPr fontAlgn="auto">
              <a:spcAft>
                <a:spcPts val="0"/>
              </a:spcAft>
              <a:defRPr/>
            </a:pPr>
            <a:r>
              <a:rPr lang="el-GR" sz="2800" dirty="0" smtClean="0"/>
              <a:t>Αγγελική Γιαννικοπούλου</a:t>
            </a:r>
          </a:p>
          <a:p>
            <a:pPr fontAlgn="auto">
              <a:spcAft>
                <a:spcPts val="0"/>
              </a:spcAft>
              <a:defRPr/>
            </a:pPr>
            <a:r>
              <a:rPr lang="el-GR" sz="2800" dirty="0" smtClean="0"/>
              <a:t>Τμήμα </a:t>
            </a:r>
            <a:r>
              <a:rPr lang="el-GR" sz="2800" dirty="0"/>
              <a:t>Εκπαίδευσης και Αγωγής στην Προσχολική Ηλικία (ΤΕΑΠΗ)</a:t>
            </a:r>
            <a:endParaRPr lang="en-US" sz="2800" dirty="0" smtClean="0"/>
          </a:p>
          <a:p>
            <a:pPr fontAlgn="auto">
              <a:spcAft>
                <a:spcPts val="0"/>
              </a:spcAft>
              <a:defRPr/>
            </a:pPr>
            <a:endParaRPr lang="el-GR" sz="2800" dirty="0" smtClean="0"/>
          </a:p>
        </p:txBody>
      </p:sp>
    </p:spTree>
    <p:custDataLst>
      <p:tags r:id="rId1"/>
    </p:custDataLst>
    <p:extLst>
      <p:ext uri="{BB962C8B-B14F-4D97-AF65-F5344CB8AC3E}">
        <p14:creationId xmlns:p14="http://schemas.microsoft.com/office/powerpoint/2010/main" val="33110309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Σκηνές από περίοδο ειρήνης που δημιούργησαν τα παιδιά (1/5)</a:t>
            </a:r>
            <a:endParaRPr lang="el-GR" dirty="0"/>
          </a:p>
        </p:txBody>
      </p:sp>
      <p:sp>
        <p:nvSpPr>
          <p:cNvPr id="8" name="Θέση κειμένου 7"/>
          <p:cNvSpPr>
            <a:spLocks noGrp="1"/>
          </p:cNvSpPr>
          <p:nvPr>
            <p:ph type="body" idx="1"/>
          </p:nvPr>
        </p:nvSpPr>
        <p:spPr/>
        <p:txBody>
          <a:bodyPr>
            <a:normAutofit/>
          </a:bodyPr>
          <a:lstStyle/>
          <a:p>
            <a:r>
              <a:rPr lang="el-GR" sz="2200" dirty="0"/>
              <a:t>Ζωάκια που παίζουν. </a:t>
            </a:r>
          </a:p>
        </p:txBody>
      </p:sp>
      <p:sp>
        <p:nvSpPr>
          <p:cNvPr id="10" name="Θέση κειμένου 9"/>
          <p:cNvSpPr>
            <a:spLocks noGrp="1"/>
          </p:cNvSpPr>
          <p:nvPr>
            <p:ph type="body" sz="quarter" idx="3"/>
          </p:nvPr>
        </p:nvSpPr>
        <p:spPr/>
        <p:txBody>
          <a:bodyPr>
            <a:normAutofit/>
          </a:bodyPr>
          <a:lstStyle/>
          <a:p>
            <a:r>
              <a:rPr lang="el-GR" sz="2200" dirty="0"/>
              <a:t>Το πλοίο της ειρήνης. </a:t>
            </a:r>
          </a:p>
        </p:txBody>
      </p:sp>
      <p:pic>
        <p:nvPicPr>
          <p:cNvPr id="12" name="3 - Θέση περιεχομένου" descr="Η ασπίδα των παιδιών."/>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a:fillRect/>
          </a:stretch>
        </p:blipFill>
        <p:spPr bwMode="auto">
          <a:xfrm>
            <a:off x="539551" y="2370632"/>
            <a:ext cx="3519065" cy="3700686"/>
          </a:xfrm>
          <a:prstGeom prst="rect">
            <a:avLst/>
          </a:prstGeom>
          <a:noFill/>
          <a:ln w="76200">
            <a:solidFill>
              <a:schemeClr val="bg1"/>
            </a:solidFill>
            <a:miter lim="800000"/>
            <a:headEnd/>
            <a:tailEnd/>
          </a:ln>
        </p:spPr>
      </p:pic>
      <p:pic>
        <p:nvPicPr>
          <p:cNvPr id="13" name="4 - Εικόνα" descr="Η ασπίδα των παιδιών."/>
          <p:cNvPicPr>
            <a:picLocks noGrp="1" noChangeAspect="1"/>
          </p:cNvPicPr>
          <p:nvPr>
            <p:ph sz="quarter" idx="4"/>
          </p:nvPr>
        </p:nvPicPr>
        <p:blipFill>
          <a:blip r:embed="rId3" cstate="screen">
            <a:extLst>
              <a:ext uri="{28A0092B-C50C-407E-A947-70E740481C1C}">
                <a14:useLocalDpi xmlns:a14="http://schemas.microsoft.com/office/drawing/2010/main"/>
              </a:ext>
            </a:extLst>
          </a:blip>
          <a:srcRect/>
          <a:stretch>
            <a:fillRect/>
          </a:stretch>
        </p:blipFill>
        <p:spPr bwMode="auto">
          <a:xfrm>
            <a:off x="4716016" y="2370632"/>
            <a:ext cx="3672408" cy="3722192"/>
          </a:xfrm>
          <a:prstGeom prst="rect">
            <a:avLst/>
          </a:prstGeom>
          <a:noFill/>
          <a:ln w="76200">
            <a:solidFill>
              <a:schemeClr val="bg1"/>
            </a:solidFill>
            <a:miter lim="800000"/>
            <a:headEnd/>
            <a:tailEnd/>
          </a:ln>
        </p:spPr>
      </p:pic>
    </p:spTree>
    <p:extLst>
      <p:ext uri="{BB962C8B-B14F-4D97-AF65-F5344CB8AC3E}">
        <p14:creationId xmlns:p14="http://schemas.microsoft.com/office/powerpoint/2010/main" val="2238915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Σκηνές από περίοδο ειρήνης που δημιούργησαν τα παιδιά </a:t>
            </a:r>
            <a:r>
              <a:rPr lang="el-GR" dirty="0" smtClean="0"/>
              <a:t>(2/5</a:t>
            </a:r>
            <a:r>
              <a:rPr lang="el-GR" dirty="0"/>
              <a:t>)</a:t>
            </a:r>
          </a:p>
        </p:txBody>
      </p:sp>
      <p:sp>
        <p:nvSpPr>
          <p:cNvPr id="10" name="Θέση κειμένου 9"/>
          <p:cNvSpPr>
            <a:spLocks noGrp="1"/>
          </p:cNvSpPr>
          <p:nvPr>
            <p:ph type="body" idx="1"/>
          </p:nvPr>
        </p:nvSpPr>
        <p:spPr>
          <a:xfrm>
            <a:off x="457200" y="1718270"/>
            <a:ext cx="4040188" cy="846634"/>
          </a:xfrm>
        </p:spPr>
        <p:txBody>
          <a:bodyPr anchor="t">
            <a:normAutofit/>
          </a:bodyPr>
          <a:lstStyle/>
          <a:p>
            <a:r>
              <a:rPr lang="el-GR" sz="2200" dirty="0"/>
              <a:t>Τα κοριτσάκια παίζουν στην αυλή</a:t>
            </a:r>
            <a:r>
              <a:rPr lang="el-GR" sz="2200" dirty="0" smtClean="0"/>
              <a:t>.</a:t>
            </a:r>
            <a:endParaRPr lang="el-GR" sz="2200" dirty="0"/>
          </a:p>
        </p:txBody>
      </p:sp>
      <p:pic>
        <p:nvPicPr>
          <p:cNvPr id="7" name="5 - Εικόνα" descr="Η ασπίδα των παιδιών."/>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bwMode="auto">
          <a:xfrm>
            <a:off x="539552" y="2564903"/>
            <a:ext cx="3528392" cy="3527921"/>
          </a:xfrm>
          <a:prstGeom prst="rect">
            <a:avLst/>
          </a:prstGeom>
          <a:noFill/>
          <a:ln w="76200">
            <a:solidFill>
              <a:schemeClr val="bg1"/>
            </a:solidFill>
            <a:miter lim="800000"/>
            <a:headEnd/>
            <a:tailEnd/>
          </a:ln>
        </p:spPr>
      </p:pic>
      <p:sp>
        <p:nvSpPr>
          <p:cNvPr id="11" name="Θέση κειμένου 10"/>
          <p:cNvSpPr>
            <a:spLocks noGrp="1"/>
          </p:cNvSpPr>
          <p:nvPr>
            <p:ph type="body" sz="quarter" idx="3"/>
          </p:nvPr>
        </p:nvSpPr>
        <p:spPr>
          <a:xfrm>
            <a:off x="4645025" y="1781126"/>
            <a:ext cx="4041775" cy="639762"/>
          </a:xfrm>
        </p:spPr>
        <p:txBody>
          <a:bodyPr anchor="t">
            <a:normAutofit fontScale="92500"/>
          </a:bodyPr>
          <a:lstStyle/>
          <a:p>
            <a:r>
              <a:rPr lang="el-GR" dirty="0"/>
              <a:t>Το προβατάκι βόσκει </a:t>
            </a:r>
            <a:r>
              <a:rPr lang="el-GR" dirty="0" smtClean="0"/>
              <a:t>στο λιβάδι.</a:t>
            </a:r>
            <a:endParaRPr lang="el-GR" dirty="0"/>
          </a:p>
        </p:txBody>
      </p:sp>
      <p:pic>
        <p:nvPicPr>
          <p:cNvPr id="8" name="8 - Εικόνα" descr="Η ασπίδα των παιδιών."/>
          <p:cNvPicPr>
            <a:picLocks noGrp="1" noChangeAspect="1"/>
          </p:cNvPicPr>
          <p:nvPr>
            <p:ph sz="quarter" idx="4"/>
          </p:nvPr>
        </p:nvPicPr>
        <p:blipFill>
          <a:blip r:embed="rId3" cstate="screen">
            <a:extLst>
              <a:ext uri="{28A0092B-C50C-407E-A947-70E740481C1C}">
                <a14:useLocalDpi xmlns:a14="http://schemas.microsoft.com/office/drawing/2010/main"/>
              </a:ext>
            </a:extLst>
          </a:blip>
          <a:stretch>
            <a:fillRect/>
          </a:stretch>
        </p:blipFill>
        <p:spPr bwMode="auto">
          <a:xfrm>
            <a:off x="4716016" y="2564903"/>
            <a:ext cx="3744416" cy="3527922"/>
          </a:xfrm>
          <a:prstGeom prst="rect">
            <a:avLst/>
          </a:prstGeom>
          <a:noFill/>
          <a:ln w="76200">
            <a:solidFill>
              <a:schemeClr val="bg1"/>
            </a:solidFill>
            <a:miter lim="800000"/>
            <a:headEnd/>
            <a:tailEnd/>
          </a:ln>
        </p:spPr>
      </p:pic>
    </p:spTree>
    <p:extLst>
      <p:ext uri="{BB962C8B-B14F-4D97-AF65-F5344CB8AC3E}">
        <p14:creationId xmlns:p14="http://schemas.microsoft.com/office/powerpoint/2010/main" val="14325738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Σκηνές από περίοδο ειρήνης που δημιούργησαν τα παιδιά </a:t>
            </a:r>
            <a:r>
              <a:rPr lang="el-GR" dirty="0" smtClean="0"/>
              <a:t>(3/5</a:t>
            </a:r>
            <a:r>
              <a:rPr lang="el-GR" dirty="0"/>
              <a:t>)</a:t>
            </a:r>
          </a:p>
        </p:txBody>
      </p:sp>
      <p:sp>
        <p:nvSpPr>
          <p:cNvPr id="10" name="Θέση κειμένου 9"/>
          <p:cNvSpPr>
            <a:spLocks noGrp="1"/>
          </p:cNvSpPr>
          <p:nvPr>
            <p:ph type="body" idx="1"/>
          </p:nvPr>
        </p:nvSpPr>
        <p:spPr>
          <a:xfrm>
            <a:off x="457200" y="1718270"/>
            <a:ext cx="4040188" cy="846634"/>
          </a:xfrm>
        </p:spPr>
        <p:txBody>
          <a:bodyPr anchor="t">
            <a:normAutofit/>
          </a:bodyPr>
          <a:lstStyle/>
          <a:p>
            <a:r>
              <a:rPr lang="el-GR" sz="2200" dirty="0" smtClean="0"/>
              <a:t>Ο αγρότης οργώνει το χωράφι του.</a:t>
            </a:r>
            <a:endParaRPr lang="el-GR" sz="2200" dirty="0"/>
          </a:p>
        </p:txBody>
      </p:sp>
      <p:sp>
        <p:nvSpPr>
          <p:cNvPr id="11" name="Θέση κειμένου 10"/>
          <p:cNvSpPr>
            <a:spLocks noGrp="1"/>
          </p:cNvSpPr>
          <p:nvPr>
            <p:ph type="body" sz="quarter" idx="3"/>
          </p:nvPr>
        </p:nvSpPr>
        <p:spPr>
          <a:xfrm>
            <a:off x="4645025" y="1718270"/>
            <a:ext cx="4041775" cy="783778"/>
          </a:xfrm>
        </p:spPr>
        <p:txBody>
          <a:bodyPr anchor="t">
            <a:noAutofit/>
          </a:bodyPr>
          <a:lstStyle/>
          <a:p>
            <a:pPr>
              <a:spcBef>
                <a:spcPts val="0"/>
              </a:spcBef>
            </a:pPr>
            <a:r>
              <a:rPr lang="el-GR" sz="2200" dirty="0"/>
              <a:t>Τα παιδάκια παίζουν και σκαρφαλώνουν στα δέντρα. </a:t>
            </a:r>
          </a:p>
        </p:txBody>
      </p:sp>
      <p:pic>
        <p:nvPicPr>
          <p:cNvPr id="13" name="9 - Εικόνα" descr="Η ασπίδα των παιδιών."/>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a:fillRect/>
          </a:stretch>
        </p:blipFill>
        <p:spPr bwMode="auto">
          <a:xfrm>
            <a:off x="539552" y="2708920"/>
            <a:ext cx="3816424" cy="3383358"/>
          </a:xfrm>
          <a:prstGeom prst="rect">
            <a:avLst/>
          </a:prstGeom>
          <a:noFill/>
          <a:ln w="76200">
            <a:solidFill>
              <a:schemeClr val="bg1"/>
            </a:solidFill>
            <a:miter lim="800000"/>
            <a:headEnd/>
            <a:tailEnd/>
          </a:ln>
        </p:spPr>
      </p:pic>
      <p:pic>
        <p:nvPicPr>
          <p:cNvPr id="14" name="10 - Εικόνα" descr="Η ασπίδα των παιδιών."/>
          <p:cNvPicPr>
            <a:picLocks noGrp="1" noChangeAspect="1"/>
          </p:cNvPicPr>
          <p:nvPr>
            <p:ph sz="quarter" idx="4"/>
          </p:nvPr>
        </p:nvPicPr>
        <p:blipFill>
          <a:blip r:embed="rId3" cstate="screen">
            <a:extLst>
              <a:ext uri="{28A0092B-C50C-407E-A947-70E740481C1C}">
                <a14:useLocalDpi xmlns:a14="http://schemas.microsoft.com/office/drawing/2010/main"/>
              </a:ext>
            </a:extLst>
          </a:blip>
          <a:srcRect/>
          <a:stretch>
            <a:fillRect/>
          </a:stretch>
        </p:blipFill>
        <p:spPr bwMode="auto">
          <a:xfrm>
            <a:off x="4716016" y="2708920"/>
            <a:ext cx="3816424" cy="3384550"/>
          </a:xfrm>
          <a:prstGeom prst="rect">
            <a:avLst/>
          </a:prstGeom>
          <a:noFill/>
          <a:ln w="76200">
            <a:solidFill>
              <a:schemeClr val="bg1"/>
            </a:solidFill>
            <a:miter lim="800000"/>
            <a:headEnd/>
            <a:tailEnd/>
          </a:ln>
        </p:spPr>
      </p:pic>
    </p:spTree>
    <p:extLst>
      <p:ext uri="{BB962C8B-B14F-4D97-AF65-F5344CB8AC3E}">
        <p14:creationId xmlns:p14="http://schemas.microsoft.com/office/powerpoint/2010/main" val="8721925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Σκηνές από περίοδο ειρήνης που δημιούργησαν τα παιδιά </a:t>
            </a:r>
            <a:r>
              <a:rPr lang="el-GR" dirty="0" smtClean="0"/>
              <a:t>(4/5</a:t>
            </a:r>
            <a:r>
              <a:rPr lang="el-GR" dirty="0"/>
              <a:t>)</a:t>
            </a:r>
          </a:p>
        </p:txBody>
      </p:sp>
      <p:sp>
        <p:nvSpPr>
          <p:cNvPr id="10" name="Θέση κειμένου 9"/>
          <p:cNvSpPr>
            <a:spLocks noGrp="1"/>
          </p:cNvSpPr>
          <p:nvPr>
            <p:ph type="body" idx="1"/>
          </p:nvPr>
        </p:nvSpPr>
        <p:spPr>
          <a:xfrm>
            <a:off x="457200" y="1718270"/>
            <a:ext cx="4040188" cy="846634"/>
          </a:xfrm>
        </p:spPr>
        <p:txBody>
          <a:bodyPr anchor="t">
            <a:normAutofit/>
          </a:bodyPr>
          <a:lstStyle/>
          <a:p>
            <a:r>
              <a:rPr lang="el-GR" sz="2000" dirty="0"/>
              <a:t>Ηφαίστειο - Οι  άνθρωποι τρέχουν  να γλυτώσουν </a:t>
            </a:r>
            <a:r>
              <a:rPr lang="el-GR" sz="2000" dirty="0" smtClean="0"/>
              <a:t>από τη </a:t>
            </a:r>
            <a:r>
              <a:rPr lang="el-GR" sz="2000" dirty="0"/>
              <a:t>λάβα.</a:t>
            </a:r>
          </a:p>
        </p:txBody>
      </p:sp>
      <p:sp>
        <p:nvSpPr>
          <p:cNvPr id="11" name="Θέση κειμένου 10"/>
          <p:cNvSpPr>
            <a:spLocks noGrp="1"/>
          </p:cNvSpPr>
          <p:nvPr>
            <p:ph type="body" sz="quarter" idx="3"/>
          </p:nvPr>
        </p:nvSpPr>
        <p:spPr>
          <a:xfrm>
            <a:off x="4645025" y="1718270"/>
            <a:ext cx="4041775" cy="783778"/>
          </a:xfrm>
        </p:spPr>
        <p:txBody>
          <a:bodyPr anchor="t">
            <a:noAutofit/>
          </a:bodyPr>
          <a:lstStyle/>
          <a:p>
            <a:r>
              <a:rPr lang="el-GR" sz="2000" dirty="0"/>
              <a:t>Καπετάνιος που ταξιδεύει στους ωκεανούς.</a:t>
            </a:r>
          </a:p>
        </p:txBody>
      </p:sp>
      <p:pic>
        <p:nvPicPr>
          <p:cNvPr id="9" name="3 - Θέση περιεχομένου" descr="Η ασπίδα των παιδιών."/>
          <p:cNvPicPr>
            <a:picLocks noGrp="1" noChangeAspect="1"/>
          </p:cNvPicPr>
          <p:nvPr>
            <p:ph sz="half" idx="2"/>
          </p:nvPr>
        </p:nvPicPr>
        <p:blipFill>
          <a:blip r:embed="rId2"/>
          <a:srcRect/>
          <a:stretch>
            <a:fillRect/>
          </a:stretch>
        </p:blipFill>
        <p:spPr bwMode="auto">
          <a:xfrm>
            <a:off x="457200" y="2564904"/>
            <a:ext cx="4040188" cy="3518825"/>
          </a:xfrm>
          <a:prstGeom prst="rect">
            <a:avLst/>
          </a:prstGeom>
          <a:noFill/>
          <a:ln w="76200">
            <a:solidFill>
              <a:schemeClr val="bg1"/>
            </a:solidFill>
            <a:miter lim="800000"/>
            <a:headEnd/>
            <a:tailEnd/>
          </a:ln>
        </p:spPr>
      </p:pic>
      <p:pic>
        <p:nvPicPr>
          <p:cNvPr id="12" name="4 - Εικόνα" descr="Η ασπίδα των παιδιών."/>
          <p:cNvPicPr>
            <a:picLocks noGrp="1" noChangeAspect="1"/>
          </p:cNvPicPr>
          <p:nvPr>
            <p:ph sz="quarter" idx="4"/>
          </p:nvPr>
        </p:nvPicPr>
        <p:blipFill>
          <a:blip r:embed="rId3" cstate="screen">
            <a:extLst>
              <a:ext uri="{28A0092B-C50C-407E-A947-70E740481C1C}">
                <a14:useLocalDpi xmlns:a14="http://schemas.microsoft.com/office/drawing/2010/main"/>
              </a:ext>
            </a:extLst>
          </a:blip>
          <a:srcRect/>
          <a:stretch>
            <a:fillRect/>
          </a:stretch>
        </p:blipFill>
        <p:spPr bwMode="auto">
          <a:xfrm>
            <a:off x="4716016" y="2564904"/>
            <a:ext cx="3670482" cy="3518825"/>
          </a:xfrm>
          <a:prstGeom prst="rect">
            <a:avLst/>
          </a:prstGeom>
          <a:noFill/>
          <a:ln w="76200">
            <a:solidFill>
              <a:schemeClr val="bg1"/>
            </a:solidFill>
            <a:miter lim="800000"/>
            <a:headEnd/>
            <a:tailEnd/>
          </a:ln>
        </p:spPr>
      </p:pic>
    </p:spTree>
    <p:extLst>
      <p:ext uri="{BB962C8B-B14F-4D97-AF65-F5344CB8AC3E}">
        <p14:creationId xmlns:p14="http://schemas.microsoft.com/office/powerpoint/2010/main" val="3604160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5 - Εικόνα" descr="Η ασπίδα των παιδιών."/>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a:stretch/>
        </p:blipFill>
        <p:spPr bwMode="auto">
          <a:xfrm>
            <a:off x="2195736" y="2060848"/>
            <a:ext cx="4320480" cy="3165433"/>
          </a:xfrm>
          <a:prstGeom prst="rect">
            <a:avLst/>
          </a:prstGeom>
          <a:noFill/>
          <a:ln w="76200">
            <a:solidFill>
              <a:schemeClr val="bg1"/>
            </a:solidFill>
            <a:miter lim="800000"/>
            <a:headEnd/>
            <a:tailEnd/>
          </a:ln>
        </p:spPr>
      </p:pic>
      <p:sp>
        <p:nvSpPr>
          <p:cNvPr id="3" name="Θέση κειμένου 2"/>
          <p:cNvSpPr>
            <a:spLocks noGrp="1"/>
          </p:cNvSpPr>
          <p:nvPr>
            <p:ph type="body" sz="half" idx="2"/>
          </p:nvPr>
        </p:nvSpPr>
        <p:spPr>
          <a:xfrm>
            <a:off x="2114931" y="5445224"/>
            <a:ext cx="4401285" cy="720080"/>
          </a:xfrm>
        </p:spPr>
        <p:txBody>
          <a:bodyPr>
            <a:noAutofit/>
          </a:bodyPr>
          <a:lstStyle/>
          <a:p>
            <a:r>
              <a:rPr lang="el-GR" sz="2000" b="1" dirty="0" smtClean="0"/>
              <a:t>Ήλιος λαμπερός - </a:t>
            </a:r>
            <a:r>
              <a:rPr lang="el-GR" sz="2000" b="1" dirty="0"/>
              <a:t>Η πεταλούδα πετάει στα </a:t>
            </a:r>
            <a:r>
              <a:rPr lang="el-GR" sz="2000" b="1" dirty="0" smtClean="0"/>
              <a:t>λουλουδάκια.</a:t>
            </a:r>
            <a:endParaRPr lang="el-GR" sz="2000" b="1" dirty="0"/>
          </a:p>
        </p:txBody>
      </p:sp>
      <p:sp>
        <p:nvSpPr>
          <p:cNvPr id="2" name="Τίτλος 1"/>
          <p:cNvSpPr>
            <a:spLocks noGrp="1"/>
          </p:cNvSpPr>
          <p:nvPr>
            <p:ph type="title"/>
          </p:nvPr>
        </p:nvSpPr>
        <p:spPr/>
        <p:txBody>
          <a:bodyPr>
            <a:normAutofit fontScale="90000"/>
          </a:bodyPr>
          <a:lstStyle/>
          <a:p>
            <a:r>
              <a:rPr lang="el-GR" dirty="0"/>
              <a:t>Σκηνές από περίοδο ειρήνης που δημιούργησαν τα παιδιά </a:t>
            </a:r>
            <a:r>
              <a:rPr lang="el-GR" dirty="0" smtClean="0"/>
              <a:t>(5/5</a:t>
            </a:r>
            <a:r>
              <a:rPr lang="el-GR" dirty="0"/>
              <a:t>)</a:t>
            </a:r>
          </a:p>
        </p:txBody>
      </p:sp>
    </p:spTree>
    <p:extLst>
      <p:ext uri="{BB962C8B-B14F-4D97-AF65-F5344CB8AC3E}">
        <p14:creationId xmlns:p14="http://schemas.microsoft.com/office/powerpoint/2010/main" val="21446398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a:t>Το τελικό </a:t>
            </a:r>
            <a:r>
              <a:rPr lang="el-GR" dirty="0" smtClean="0"/>
              <a:t>αποτέλεσμα</a:t>
            </a:r>
            <a:endParaRPr lang="el-GR" dirty="0"/>
          </a:p>
        </p:txBody>
      </p:sp>
      <p:pic>
        <p:nvPicPr>
          <p:cNvPr id="6" name="3 - Εικόνα" descr="Οι ασπίδες των παιδιών."/>
          <p:cNvPicPr>
            <a:picLocks noGrp="1" noChangeAspect="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1172810" y="1557338"/>
            <a:ext cx="6811079" cy="4525962"/>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3361553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Πανεπιστήμιο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19672" y="4653136"/>
            <a:ext cx="5501640" cy="1386840"/>
          </a:xfrm>
          <a:prstGeom prst="rect">
            <a:avLst/>
          </a:prstGeom>
        </p:spPr>
      </p:pic>
    </p:spTree>
    <p:custDataLst>
      <p:tags r:id="rId1"/>
    </p:custDataLst>
    <p:extLst>
      <p:ext uri="{BB962C8B-B14F-4D97-AF65-F5344CB8AC3E}">
        <p14:creationId xmlns:p14="http://schemas.microsoft.com/office/powerpoint/2010/main" val="38064584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l-GR" sz="4400" dirty="0" smtClean="0"/>
              <a:t>Σημειώματα</a:t>
            </a:r>
            <a:endParaRPr lang="el-GR" sz="4400" dirty="0"/>
          </a:p>
        </p:txBody>
      </p:sp>
      <p:sp>
        <p:nvSpPr>
          <p:cNvPr id="5" name="Text Placeholder 4"/>
          <p:cNvSpPr>
            <a:spLocks noGrp="1"/>
          </p:cNvSpPr>
          <p:nvPr>
            <p:ph type="body" idx="1"/>
          </p:nvPr>
        </p:nvSpPr>
        <p:spPr/>
        <p:txBody>
          <a:bodyPr/>
          <a:lstStyle/>
          <a:p>
            <a:endParaRPr lang="el-GR"/>
          </a:p>
        </p:txBody>
      </p:sp>
    </p:spTree>
    <p:extLst>
      <p:ext uri="{BB962C8B-B14F-4D97-AF65-F5344CB8AC3E}">
        <p14:creationId xmlns:p14="http://schemas.microsoft.com/office/powerpoint/2010/main" val="22485747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l-GR" dirty="0"/>
              <a:t>Σημείωμα Ιστορικού </a:t>
            </a:r>
            <a:r>
              <a:rPr lang="el-GR" dirty="0" smtClean="0"/>
              <a:t>Εκδόσεων</a:t>
            </a:r>
            <a:r>
              <a:rPr lang="en-US" dirty="0" smtClean="0"/>
              <a:t> </a:t>
            </a:r>
            <a:r>
              <a:rPr lang="el-GR" dirty="0" smtClean="0"/>
              <a:t>Έργου</a:t>
            </a:r>
            <a:endParaRPr lang="el-GR" dirty="0"/>
          </a:p>
        </p:txBody>
      </p:sp>
      <p:sp>
        <p:nvSpPr>
          <p:cNvPr id="5" name="Content Placeholder 4"/>
          <p:cNvSpPr>
            <a:spLocks noGrp="1"/>
          </p:cNvSpPr>
          <p:nvPr>
            <p:ph idx="1"/>
          </p:nvPr>
        </p:nvSpPr>
        <p:spPr/>
        <p:txBody>
          <a:bodyPr>
            <a:normAutofit/>
          </a:bodyPr>
          <a:lstStyle/>
          <a:p>
            <a:pPr marL="0" indent="0">
              <a:buNone/>
            </a:pPr>
            <a:r>
              <a:rPr lang="el-GR" sz="2000" dirty="0" smtClean="0"/>
              <a:t>Το </a:t>
            </a:r>
            <a:r>
              <a:rPr lang="el-GR" sz="2000" dirty="0"/>
              <a:t>παρόν έργο αποτελεί την έκδοση </a:t>
            </a:r>
            <a:r>
              <a:rPr lang="el-GR" sz="2000" dirty="0" smtClean="0"/>
              <a:t>1.0.  </a:t>
            </a:r>
            <a:endParaRPr lang="el-GR" sz="2000" dirty="0"/>
          </a:p>
        </p:txBody>
      </p:sp>
    </p:spTree>
    <p:extLst>
      <p:ext uri="{BB962C8B-B14F-4D97-AF65-F5344CB8AC3E}">
        <p14:creationId xmlns:p14="http://schemas.microsoft.com/office/powerpoint/2010/main" val="19648179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l-GR" altLang="en-US" smtClean="0"/>
              <a:t>Σημείωμα Αναφοράς</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a:buNone/>
              <a:defRPr/>
            </a:pPr>
            <a:r>
              <a:rPr lang="el-GR" sz="2000" dirty="0" smtClean="0"/>
              <a:t>Copyright </a:t>
            </a:r>
            <a:r>
              <a:rPr lang="el-GR" sz="2000" dirty="0" err="1" smtClean="0"/>
              <a:t>Εθνικόν</a:t>
            </a:r>
            <a:r>
              <a:rPr lang="el-GR" sz="2000" dirty="0" smtClean="0"/>
              <a:t> και </a:t>
            </a:r>
            <a:r>
              <a:rPr lang="el-GR" sz="2000" dirty="0" err="1" smtClean="0"/>
              <a:t>Καποδιστριακόν</a:t>
            </a:r>
            <a:r>
              <a:rPr lang="el-GR" sz="2000" dirty="0" smtClean="0"/>
              <a:t> </a:t>
            </a:r>
            <a:r>
              <a:rPr lang="el-GR" sz="2000" dirty="0" err="1" smtClean="0"/>
              <a:t>Πανεπιστήμιον</a:t>
            </a:r>
            <a:r>
              <a:rPr lang="el-GR" sz="2000" dirty="0" smtClean="0"/>
              <a:t> Αθηνών</a:t>
            </a:r>
            <a:r>
              <a:rPr lang="en-US" sz="2000" dirty="0" smtClean="0"/>
              <a:t>, </a:t>
            </a:r>
            <a:r>
              <a:rPr lang="el-GR" sz="2000" dirty="0" smtClean="0"/>
              <a:t>Αγγελική </a:t>
            </a:r>
            <a:r>
              <a:rPr lang="el-GR" sz="2000" dirty="0" err="1" smtClean="0"/>
              <a:t>Γιαννικοπούλου</a:t>
            </a:r>
            <a:r>
              <a:rPr lang="el-GR" sz="2000" dirty="0" smtClean="0"/>
              <a:t> 2015. </a:t>
            </a:r>
            <a:r>
              <a:rPr lang="el-GR" altLang="en-US" sz="2000" dirty="0" err="1"/>
              <a:t>Βιολέττα</a:t>
            </a:r>
            <a:r>
              <a:rPr lang="el-GR" altLang="en-US" sz="2000" dirty="0"/>
              <a:t> </a:t>
            </a:r>
            <a:r>
              <a:rPr lang="el-GR" altLang="en-US" sz="2000" dirty="0" err="1" smtClean="0"/>
              <a:t>Ρουσάκου</a:t>
            </a:r>
            <a:r>
              <a:rPr lang="el-GR" altLang="en-US" sz="2000" dirty="0" smtClean="0"/>
              <a:t>, </a:t>
            </a:r>
            <a:r>
              <a:rPr lang="el-GR" sz="2000" dirty="0" smtClean="0"/>
              <a:t>Αγγελική </a:t>
            </a:r>
            <a:r>
              <a:rPr lang="el-GR" sz="2000" dirty="0" err="1" smtClean="0"/>
              <a:t>Γιαννικοπούλου</a:t>
            </a:r>
            <a:r>
              <a:rPr lang="el-GR" sz="2000" dirty="0"/>
              <a:t>. «Το Εικονογραφημένο Βιβλίο στην Προσχολική </a:t>
            </a:r>
            <a:r>
              <a:rPr lang="el-GR" sz="2000" dirty="0" smtClean="0"/>
              <a:t>Εκπαίδευση. </a:t>
            </a:r>
            <a:r>
              <a:rPr lang="el-GR" sz="2000" dirty="0"/>
              <a:t>Μυθολογία. Η ασπίδα της ειρήνης». Έκδοση: </a:t>
            </a:r>
            <a:r>
              <a:rPr lang="el-GR" sz="2000" dirty="0" smtClean="0"/>
              <a:t>1.0</a:t>
            </a:r>
            <a:r>
              <a:rPr lang="el-GR" sz="2000" dirty="0"/>
              <a:t>. Αθήνα </a:t>
            </a:r>
            <a:r>
              <a:rPr lang="el-GR" sz="2000" dirty="0" smtClean="0"/>
              <a:t>2015. </a:t>
            </a:r>
            <a:r>
              <a:rPr lang="el-GR" sz="2000" dirty="0"/>
              <a:t>Διαθέσιμο από τη δικτυακή διεύθυνση: </a:t>
            </a:r>
            <a:r>
              <a:rPr lang="en-GB" sz="2000" dirty="0">
                <a:hlinkClick r:id="rId3" tooltip="Ανοιχτό Μάθημα: Το Εικονογραφημένο Βιβλίο στην Προσχολική Εκπαίδευση"/>
              </a:rPr>
              <a:t>http://opencourses.uoa.gr/courses/ECD5/</a:t>
            </a:r>
            <a:r>
              <a:rPr lang="el-GR" sz="2000" dirty="0" smtClean="0"/>
              <a:t>.</a:t>
            </a:r>
            <a:endParaRPr lang="el-GR" sz="2000" dirty="0"/>
          </a:p>
          <a:p>
            <a:pPr fontAlgn="auto">
              <a:spcAft>
                <a:spcPts val="0"/>
              </a:spcAft>
              <a:defRPr/>
            </a:pPr>
            <a:endParaRPr lang="el-GR" sz="2000" dirty="0"/>
          </a:p>
        </p:txBody>
      </p:sp>
    </p:spTree>
    <p:extLst>
      <p:ext uri="{BB962C8B-B14F-4D97-AF65-F5344CB8AC3E}">
        <p14:creationId xmlns:p14="http://schemas.microsoft.com/office/powerpoint/2010/main" val="6224149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l-GR" altLang="en-US" dirty="0"/>
              <a:t>Διδακτική Πρακτική</a:t>
            </a:r>
            <a:endParaRPr lang="en-GB" dirty="0"/>
          </a:p>
        </p:txBody>
      </p:sp>
      <p:sp>
        <p:nvSpPr>
          <p:cNvPr id="7" name="Θέση περιεχομένου 6"/>
          <p:cNvSpPr>
            <a:spLocks noGrp="1"/>
          </p:cNvSpPr>
          <p:nvPr>
            <p:ph sz="half" idx="1"/>
          </p:nvPr>
        </p:nvSpPr>
        <p:spPr>
          <a:xfrm>
            <a:off x="457200" y="1600200"/>
            <a:ext cx="4690864" cy="4525963"/>
          </a:xfrm>
        </p:spPr>
        <p:txBody>
          <a:bodyPr>
            <a:noAutofit/>
          </a:bodyPr>
          <a:lstStyle/>
          <a:p>
            <a:pPr marL="0" indent="0">
              <a:buNone/>
            </a:pPr>
            <a:r>
              <a:rPr lang="el-GR" sz="2400" b="1" dirty="0"/>
              <a:t>Διδακτική </a:t>
            </a:r>
            <a:r>
              <a:rPr lang="el-GR" sz="2400" b="1" dirty="0" smtClean="0"/>
              <a:t>πρακτική</a:t>
            </a:r>
            <a:r>
              <a:rPr lang="en-GB" sz="2400" dirty="0" smtClean="0"/>
              <a:t>:</a:t>
            </a:r>
            <a:r>
              <a:rPr lang="el-GR" sz="2400" dirty="0" smtClean="0"/>
              <a:t> </a:t>
            </a:r>
          </a:p>
          <a:p>
            <a:pPr marL="0" indent="0">
              <a:spcBef>
                <a:spcPts val="0"/>
              </a:spcBef>
              <a:buNone/>
            </a:pPr>
            <a:r>
              <a:rPr lang="el-GR" altLang="en-US" sz="2400" dirty="0" err="1"/>
              <a:t>Βιολέττα</a:t>
            </a:r>
            <a:r>
              <a:rPr lang="el-GR" altLang="en-US" sz="2400" dirty="0"/>
              <a:t> </a:t>
            </a:r>
            <a:r>
              <a:rPr lang="el-GR" altLang="en-US" sz="2400" dirty="0" err="1" smtClean="0"/>
              <a:t>Ρουσάκου</a:t>
            </a:r>
            <a:r>
              <a:rPr lang="el-GR" altLang="en-US" sz="2400" dirty="0" smtClean="0"/>
              <a:t>.</a:t>
            </a:r>
            <a:endParaRPr lang="el-GR" altLang="en-US" sz="2400" dirty="0"/>
          </a:p>
          <a:p>
            <a:pPr marL="0" indent="0">
              <a:spcBef>
                <a:spcPts val="1000"/>
              </a:spcBef>
              <a:buNone/>
            </a:pPr>
            <a:r>
              <a:rPr lang="el-GR" sz="2400" b="1" dirty="0" smtClean="0"/>
              <a:t>Μυθολογικό θέμα</a:t>
            </a:r>
            <a:r>
              <a:rPr lang="el-GR" sz="2400" dirty="0" smtClean="0"/>
              <a:t>: Ήφαιστος, Αχιλλέας, Η </a:t>
            </a:r>
            <a:r>
              <a:rPr lang="el-GR" sz="2400" dirty="0"/>
              <a:t>ασπίδα της </a:t>
            </a:r>
            <a:r>
              <a:rPr lang="el-GR" sz="2400" dirty="0" smtClean="0"/>
              <a:t>ειρήνης.</a:t>
            </a:r>
          </a:p>
          <a:p>
            <a:pPr marL="0" indent="0">
              <a:spcBef>
                <a:spcPts val="1200"/>
              </a:spcBef>
              <a:buNone/>
            </a:pPr>
            <a:r>
              <a:rPr lang="el-GR" altLang="en-US" sz="2400" b="1" dirty="0" smtClean="0"/>
              <a:t>Βιβλίο</a:t>
            </a:r>
            <a:r>
              <a:rPr lang="el-GR" altLang="en-US" sz="2400" dirty="0" smtClean="0"/>
              <a:t>: </a:t>
            </a:r>
            <a:r>
              <a:rPr lang="el-GR" sz="2400" dirty="0" err="1"/>
              <a:t>Καπλάνογλου</a:t>
            </a:r>
            <a:r>
              <a:rPr lang="el-GR" sz="2400" dirty="0"/>
              <a:t>, Μάνια. </a:t>
            </a:r>
            <a:r>
              <a:rPr lang="el-GR" sz="2400" b="1" dirty="0"/>
              <a:t>Η ασπίδα της </a:t>
            </a:r>
            <a:r>
              <a:rPr lang="el-GR" sz="2400" b="1" dirty="0" smtClean="0"/>
              <a:t>ειρήνης </a:t>
            </a:r>
            <a:r>
              <a:rPr lang="el-GR" sz="2400" dirty="0" smtClean="0"/>
              <a:t>/ </a:t>
            </a:r>
            <a:r>
              <a:rPr lang="el-GR" sz="2400" dirty="0"/>
              <a:t>Μάνια </a:t>
            </a:r>
            <a:r>
              <a:rPr lang="el-GR" sz="2400" dirty="0" err="1"/>
              <a:t>Καπλάνογλου</a:t>
            </a:r>
            <a:r>
              <a:rPr lang="el-GR" sz="2400" dirty="0"/>
              <a:t> · εικονογράφηση Νικόλας Ανδρικόπουλος · επιμέλεια σειράς Καίτη Ι. </a:t>
            </a:r>
            <a:r>
              <a:rPr lang="el-GR" sz="2400" dirty="0" err="1"/>
              <a:t>Τοπάλη</a:t>
            </a:r>
            <a:r>
              <a:rPr lang="el-GR" sz="2400" dirty="0"/>
              <a:t>. - 1η </a:t>
            </a:r>
            <a:r>
              <a:rPr lang="el-GR" sz="2400" dirty="0" err="1"/>
              <a:t>έκδ</a:t>
            </a:r>
            <a:r>
              <a:rPr lang="el-GR" sz="2400" dirty="0"/>
              <a:t>. - </a:t>
            </a:r>
            <a:r>
              <a:rPr lang="el-GR" sz="2400" dirty="0" smtClean="0"/>
              <a:t>Αθήνα: </a:t>
            </a:r>
            <a:r>
              <a:rPr lang="el-GR" sz="2400" dirty="0"/>
              <a:t>Ελληνικά Γράμματα, 2001.</a:t>
            </a:r>
            <a:endParaRPr lang="en-GB" sz="2400" dirty="0"/>
          </a:p>
        </p:txBody>
      </p:sp>
      <p:pic>
        <p:nvPicPr>
          <p:cNvPr id="6" name="3 - Εικόνα" descr="Εξώφυλλο του βιβλίου."/>
          <p:cNvPicPr>
            <a:picLocks noGrp="1" noChangeAspect="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5436096" y="1892862"/>
            <a:ext cx="3250704" cy="3940638"/>
          </a:xfrm>
          <a:prstGeom prst="rect">
            <a:avLst/>
          </a:prstGeom>
          <a:noFill/>
          <a:ln w="9525">
            <a:solidFill>
              <a:schemeClr val="bg1"/>
            </a:solidFill>
            <a:miter lim="800000"/>
            <a:headEnd/>
            <a:tailEnd/>
          </a:ln>
        </p:spPr>
      </p:pic>
      <p:sp>
        <p:nvSpPr>
          <p:cNvPr id="5" name="TextBox 4"/>
          <p:cNvSpPr txBox="1"/>
          <p:nvPr/>
        </p:nvSpPr>
        <p:spPr>
          <a:xfrm>
            <a:off x="5436096" y="5877272"/>
            <a:ext cx="472173" cy="360040"/>
          </a:xfrm>
          <a:prstGeom prst="rect">
            <a:avLst/>
          </a:prstGeom>
        </p:spPr>
        <p:txBody>
          <a:bodyPr vert="horz" wrap="square" lIns="91440" tIns="45720" rIns="91440" bIns="45720" rtlCol="0" anchor="ctr">
            <a:noAutofit/>
          </a:bodyPr>
          <a:lstStyle/>
          <a:p>
            <a:r>
              <a:rPr lang="el-GR" b="1" dirty="0" smtClean="0">
                <a:latin typeface="+mj-lt"/>
              </a:rPr>
              <a:t>[1]</a:t>
            </a:r>
          </a:p>
        </p:txBody>
      </p:sp>
    </p:spTree>
    <p:custDataLst>
      <p:tags r:id="rId1"/>
    </p:custDataLst>
    <p:extLst>
      <p:ext uri="{BB962C8B-B14F-4D97-AF65-F5344CB8AC3E}">
        <p14:creationId xmlns:p14="http://schemas.microsoft.com/office/powerpoint/2010/main" val="6753713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457200" y="-161925"/>
            <a:ext cx="8229600" cy="1143000"/>
          </a:xfrm>
        </p:spPr>
        <p:txBody>
          <a:bodyPr/>
          <a:lstStyle/>
          <a:p>
            <a:r>
              <a:rPr lang="el-GR" altLang="en-US" smtClean="0"/>
              <a:t>Σημείωμα Αδειοδότησης</a:t>
            </a:r>
          </a:p>
        </p:txBody>
      </p:sp>
      <p:sp>
        <p:nvSpPr>
          <p:cNvPr id="34819" name="Content Placeholder 2"/>
          <p:cNvSpPr>
            <a:spLocks noGrp="1"/>
          </p:cNvSpPr>
          <p:nvPr>
            <p:ph idx="1"/>
          </p:nvPr>
        </p:nvSpPr>
        <p:spPr>
          <a:xfrm>
            <a:off x="107950" y="765175"/>
            <a:ext cx="8928100" cy="1439863"/>
          </a:xfrm>
        </p:spPr>
        <p:txBody>
          <a:bodyPr>
            <a:normAutofit fontScale="92500" lnSpcReduction="10000"/>
          </a:bodyPr>
          <a:lstStyle/>
          <a:p>
            <a:pPr marL="0" indent="0">
              <a:buFont typeface="Arial" panose="020B0604020202020204" pitchFamily="34" charset="0"/>
              <a:buNone/>
            </a:pPr>
            <a:r>
              <a:rPr lang="el-GR" altLang="en-US" sz="2000" smtClean="0"/>
              <a:t>Το 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                     </a:t>
            </a:r>
          </a:p>
          <a:p>
            <a:pPr marL="0" indent="0">
              <a:buFont typeface="Arial" panose="020B0604020202020204" pitchFamily="34" charset="0"/>
              <a:buNone/>
            </a:pPr>
            <a:endParaRPr lang="el-GR" altLang="en-US" sz="2000" smtClean="0"/>
          </a:p>
        </p:txBody>
      </p:sp>
      <p:pic>
        <p:nvPicPr>
          <p:cNvPr id="34820" name="Picture 22" descr="Λογότυπο για Άδειες χρήσης Creative Commons BY-NC-ND">
            <a:hlinkClick r:id="rId4"/>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p>
            <a:pPr eaLnBrk="1" fontAlgn="auto" hangingPunct="1">
              <a:spcBef>
                <a:spcPts val="0"/>
              </a:spcBef>
              <a:spcAft>
                <a:spcPts val="0"/>
              </a:spcAft>
              <a:defRPr/>
            </a:pPr>
            <a:r>
              <a:rPr lang="el-GR" dirty="0">
                <a:latin typeface="+mn-lt"/>
              </a:rPr>
              <a:t>[1] http://creativecommons.org/licenses/by-nc-sa/4.0/ </a:t>
            </a:r>
            <a:endParaRPr lang="en-US" dirty="0">
              <a:latin typeface="+mn-lt"/>
            </a:endParaRPr>
          </a:p>
          <a:p>
            <a:pPr eaLnBrk="1" fontAlgn="auto" hangingPunct="1">
              <a:spcBef>
                <a:spcPts val="0"/>
              </a:spcBef>
              <a:spcAft>
                <a:spcPts val="0"/>
              </a:spcAft>
              <a:defRPr/>
            </a:pPr>
            <a:endParaRPr lang="el-GR" dirty="0">
              <a:latin typeface="+mn-lt"/>
            </a:endParaRPr>
          </a:p>
          <a:p>
            <a:pPr eaLnBrk="1" fontAlgn="auto" hangingPunct="1">
              <a:spcBef>
                <a:spcPts val="0"/>
              </a:spcBef>
              <a:spcAft>
                <a:spcPts val="0"/>
              </a:spcAft>
              <a:defRPr/>
            </a:pPr>
            <a:r>
              <a:rPr lang="el-GR" dirty="0">
                <a:latin typeface="+mn-lt"/>
              </a:rPr>
              <a:t>Ως </a:t>
            </a:r>
            <a:r>
              <a:rPr lang="el-GR" b="1" dirty="0">
                <a:latin typeface="+mn-lt"/>
              </a:rPr>
              <a:t>Μη Εμπορική</a:t>
            </a:r>
            <a:r>
              <a:rPr lang="el-GR" dirty="0">
                <a:latin typeface="+mn-lt"/>
              </a:rPr>
              <a:t> ορίζεται η χρήση:</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 δεν περιλαμβάνει άμεσο ή έμμεσο οικονομικό όφελος από τη χρήση του έργου, για τον διανομέα του έργου και </a:t>
            </a:r>
            <a:r>
              <a:rPr lang="el-GR" dirty="0" err="1">
                <a:latin typeface="+mn-lt"/>
              </a:rPr>
              <a:t>αδειοδόχο</a:t>
            </a:r>
            <a:r>
              <a:rPr lang="el-GR" dirty="0">
                <a:latin typeface="+mn-lt"/>
              </a:rPr>
              <a:t>.</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indent="-342900" eaLnBrk="1" fontAlgn="auto" hangingPunct="1">
              <a:spcBef>
                <a:spcPts val="0"/>
              </a:spcBef>
              <a:spcAft>
                <a:spcPts val="0"/>
              </a:spcAft>
              <a:buFont typeface="Arial" panose="020B0604020202020204" pitchFamily="34" charset="0"/>
              <a:buChar char="•"/>
              <a:defRPr/>
            </a:pPr>
            <a:r>
              <a:rPr lang="el-GR" dirty="0">
                <a:latin typeface="+mn-lt"/>
              </a:rPr>
              <a:t>που</a:t>
            </a:r>
            <a:r>
              <a:rPr lang="en-GB" dirty="0">
                <a:latin typeface="+mn-lt"/>
              </a:rPr>
              <a:t> </a:t>
            </a:r>
            <a:r>
              <a:rPr lang="el-GR" dirty="0">
                <a:latin typeface="+mn-lt"/>
              </a:rPr>
              <a:t>δεν προσπορίζει στον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τόπο.</a:t>
            </a:r>
            <a:endParaRPr lang="en-US" dirty="0">
              <a:latin typeface="+mn-lt"/>
            </a:endParaRPr>
          </a:p>
          <a:p>
            <a:pPr marL="342900" indent="-342900" eaLnBrk="1" fontAlgn="auto" hangingPunct="1">
              <a:spcBef>
                <a:spcPts val="0"/>
              </a:spcBef>
              <a:spcAft>
                <a:spcPts val="0"/>
              </a:spcAft>
              <a:buFont typeface="Arial" panose="020B0604020202020204" pitchFamily="34" charset="0"/>
              <a:buChar char="•"/>
              <a:defRPr/>
            </a:pPr>
            <a:endParaRPr lang="el-GR" dirty="0">
              <a:latin typeface="+mn-lt"/>
            </a:endParaRPr>
          </a:p>
          <a:p>
            <a:pPr eaLnBrk="1" fontAlgn="auto" hangingPunct="1">
              <a:spcBef>
                <a:spcPts val="0"/>
              </a:spcBef>
              <a:spcAft>
                <a:spcPts val="0"/>
              </a:spcAft>
              <a:defRPr/>
            </a:pPr>
            <a:r>
              <a:rPr lang="el-GR" dirty="0">
                <a:latin typeface="+mn-lt"/>
              </a:rPr>
              <a:t>Ο 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p>
        </p:txBody>
      </p:sp>
    </p:spTree>
    <p:custDataLst>
      <p:tags r:id="rId1"/>
    </p:custDataLst>
    <p:extLst>
      <p:ext uri="{BB962C8B-B14F-4D97-AF65-F5344CB8AC3E}">
        <p14:creationId xmlns:p14="http://schemas.microsoft.com/office/powerpoint/2010/main" val="11711367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l-GR" altLang="en-US" smtClean="0"/>
              <a:t>Διατήρηση Σημειωμάτων</a:t>
            </a:r>
          </a:p>
        </p:txBody>
      </p:sp>
      <p:sp>
        <p:nvSpPr>
          <p:cNvPr id="3" name="Content Placeholder 2"/>
          <p:cNvSpPr>
            <a:spLocks noGrp="1"/>
          </p:cNvSpPr>
          <p:nvPr>
            <p:ph idx="1"/>
          </p:nvPr>
        </p:nvSpPr>
        <p:spPr>
          <a:xfrm>
            <a:off x="463550" y="1557338"/>
            <a:ext cx="8229600" cy="4525962"/>
          </a:xfrm>
        </p:spPr>
        <p:txBody>
          <a:bodyPr rtlCol="0">
            <a:normAutofit/>
          </a:bodyPr>
          <a:lstStyle/>
          <a:p>
            <a:pPr marL="0" indent="0" fontAlgn="auto">
              <a:spcAft>
                <a:spcPts val="0"/>
              </a:spcAft>
              <a:buFont typeface="Arial" panose="020B0604020202020204" pitchFamily="34" charset="0"/>
              <a:buNone/>
              <a:defRPr/>
            </a:pPr>
            <a:r>
              <a:rPr lang="el-GR" sz="2400" dirty="0" smtClean="0"/>
              <a:t>Οποιαδήποτε </a:t>
            </a:r>
            <a:r>
              <a:rPr lang="el-GR" sz="2400" dirty="0"/>
              <a:t>αναπαραγωγή ή διασκευή του υλικού θα πρέπει να συμπεριλαμβάνει:</a:t>
            </a:r>
          </a:p>
          <a:p>
            <a:pPr lvl="1" fontAlgn="auto">
              <a:spcAft>
                <a:spcPts val="0"/>
              </a:spcAft>
              <a:buFont typeface="Wingdings" panose="05000000000000000000" pitchFamily="2" charset="2"/>
              <a:buChar char="§"/>
              <a:defRPr/>
            </a:pPr>
            <a:r>
              <a:rPr lang="el-GR" sz="2000" dirty="0" smtClean="0"/>
              <a:t>το Σημείωμα Αν</a:t>
            </a:r>
            <a:r>
              <a:rPr lang="en-US" sz="2000" dirty="0" smtClean="0"/>
              <a:t>α</a:t>
            </a:r>
            <a:r>
              <a:rPr lang="el-GR" sz="2000" dirty="0" smtClean="0"/>
              <a:t>φοράς,</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a:t>
            </a:r>
            <a:r>
              <a:rPr lang="el-GR" sz="2000" dirty="0" err="1" smtClean="0"/>
              <a:t>Αδειοδότησης</a:t>
            </a:r>
            <a:r>
              <a:rPr lang="el-GR" sz="2000" dirty="0" smtClean="0"/>
              <a:t>,</a:t>
            </a:r>
            <a:endParaRPr lang="el-GR" sz="2000" dirty="0"/>
          </a:p>
          <a:p>
            <a:pPr lvl="1" fontAlgn="auto">
              <a:spcAft>
                <a:spcPts val="0"/>
              </a:spcAft>
              <a:buFont typeface="Wingdings" panose="05000000000000000000" pitchFamily="2" charset="2"/>
              <a:buChar char="§"/>
              <a:defRPr/>
            </a:pPr>
            <a:r>
              <a:rPr lang="el-GR" sz="2000" dirty="0" smtClean="0"/>
              <a:t>τη δήλωση Διατήρησης Σημειωμάτων,</a:t>
            </a:r>
            <a:endParaRPr lang="el-GR" sz="2000" dirty="0"/>
          </a:p>
          <a:p>
            <a:pPr lvl="1" fontAlgn="auto">
              <a:spcAft>
                <a:spcPts val="0"/>
              </a:spcAft>
              <a:buFont typeface="Wingdings" panose="05000000000000000000" pitchFamily="2" charset="2"/>
              <a:buChar char="§"/>
              <a:defRPr/>
            </a:pPr>
            <a:r>
              <a:rPr lang="el-GR" sz="2000" dirty="0"/>
              <a:t>τ</a:t>
            </a:r>
            <a:r>
              <a:rPr lang="el-GR" sz="2000" dirty="0" smtClean="0"/>
              <a:t>ο Σημείωμα Χρήσης Έργων Τρίτων </a:t>
            </a:r>
            <a:r>
              <a:rPr lang="el-GR" sz="2000" dirty="0"/>
              <a:t>(εφόσον υπάρχει</a:t>
            </a:r>
            <a:r>
              <a:rPr lang="el-GR" sz="2000" dirty="0" smtClean="0"/>
              <a:t>),</a:t>
            </a:r>
            <a:endParaRPr lang="el-GR" sz="2000" dirty="0"/>
          </a:p>
          <a:p>
            <a:pPr marL="0" indent="0" fontAlgn="auto">
              <a:spcAft>
                <a:spcPts val="0"/>
              </a:spcAft>
              <a:buFont typeface="Arial" panose="020B0604020202020204" pitchFamily="34" charset="0"/>
              <a:buNone/>
              <a:defRPr/>
            </a:pPr>
            <a:r>
              <a:rPr lang="el-GR" sz="2400" dirty="0"/>
              <a:t>μαζί με τους </a:t>
            </a:r>
            <a:r>
              <a:rPr lang="el-GR" sz="2400" dirty="0" smtClean="0"/>
              <a:t>συνοδευτικούς </a:t>
            </a:r>
            <a:r>
              <a:rPr lang="el-GR" sz="2400" dirty="0" err="1" smtClean="0"/>
              <a:t>υπερσυνδέσμους</a:t>
            </a:r>
            <a:r>
              <a:rPr lang="el-GR" sz="2400" dirty="0"/>
              <a:t>.</a:t>
            </a:r>
          </a:p>
          <a:p>
            <a:pPr fontAlgn="auto">
              <a:spcAft>
                <a:spcPts val="0"/>
              </a:spcAft>
              <a:defRPr/>
            </a:pPr>
            <a:endParaRPr lang="el-GR" sz="2000" dirty="0"/>
          </a:p>
        </p:txBody>
      </p:sp>
    </p:spTree>
    <p:extLst>
      <p:ext uri="{BB962C8B-B14F-4D97-AF65-F5344CB8AC3E}">
        <p14:creationId xmlns:p14="http://schemas.microsoft.com/office/powerpoint/2010/main" val="30465600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p:txBody>
          <a:bodyPr>
            <a:noAutofit/>
          </a:bodyPr>
          <a:lstStyle/>
          <a:p>
            <a:pPr marL="0" indent="0">
              <a:buNone/>
            </a:pPr>
            <a:r>
              <a:rPr lang="el-GR" sz="2000" dirty="0" smtClean="0"/>
              <a:t>Το </a:t>
            </a:r>
            <a:r>
              <a:rPr lang="el-GR" sz="2000" dirty="0"/>
              <a:t>Έργο αυτό κάνει χρήση των ακόλουθων έργων</a:t>
            </a:r>
            <a:r>
              <a:rPr lang="el-GR" sz="2000" dirty="0" smtClean="0"/>
              <a:t>:</a:t>
            </a:r>
          </a:p>
          <a:p>
            <a:pPr marL="0" indent="0">
              <a:buNone/>
            </a:pPr>
            <a:r>
              <a:rPr lang="el-GR" sz="2000" dirty="0"/>
              <a:t>Εικόνα 1: </a:t>
            </a:r>
            <a:r>
              <a:rPr lang="el-GR" sz="2000" dirty="0" smtClean="0"/>
              <a:t>Εξώφυλλο του βιβλίου «</a:t>
            </a:r>
            <a:r>
              <a:rPr lang="el-GR" sz="2000" dirty="0" smtClean="0">
                <a:hlinkClick r:id="rId3"/>
              </a:rPr>
              <a:t>Η </a:t>
            </a:r>
            <a:r>
              <a:rPr lang="el-GR" sz="2000" dirty="0">
                <a:hlinkClick r:id="rId3"/>
              </a:rPr>
              <a:t>ασπίδα της ειρήνης: Ο Ήφαιστος και η ασπίδα του </a:t>
            </a:r>
            <a:r>
              <a:rPr lang="el-GR" sz="2000" dirty="0" smtClean="0">
                <a:hlinkClick r:id="rId3"/>
              </a:rPr>
              <a:t>Αχιλλέα</a:t>
            </a:r>
            <a:r>
              <a:rPr lang="el-GR" sz="2000" dirty="0" smtClean="0"/>
              <a:t>» </a:t>
            </a:r>
            <a:r>
              <a:rPr lang="el-GR" sz="2000" dirty="0"/>
              <a:t>/ </a:t>
            </a:r>
            <a:r>
              <a:rPr lang="el-GR" sz="2000" dirty="0" err="1"/>
              <a:t>Μάνια</a:t>
            </a:r>
            <a:r>
              <a:rPr lang="el-GR" sz="2000" dirty="0"/>
              <a:t> </a:t>
            </a:r>
            <a:r>
              <a:rPr lang="el-GR" sz="2000" dirty="0" err="1"/>
              <a:t>Καπλάνογλου</a:t>
            </a:r>
            <a:r>
              <a:rPr lang="el-GR" sz="2000" dirty="0"/>
              <a:t> · εικονογράφηση Νικόλας Ανδρικόπουλος · επιμέλεια σειράς Καίτη Ι. </a:t>
            </a:r>
            <a:r>
              <a:rPr lang="el-GR" sz="2000" dirty="0" err="1"/>
              <a:t>Τοπάλη</a:t>
            </a:r>
            <a:r>
              <a:rPr lang="el-GR" sz="2000" dirty="0"/>
              <a:t>. - 1η </a:t>
            </a:r>
            <a:r>
              <a:rPr lang="el-GR" sz="2000" dirty="0" err="1"/>
              <a:t>έκδ</a:t>
            </a:r>
            <a:r>
              <a:rPr lang="el-GR" sz="2000" dirty="0"/>
              <a:t>. - Αθήνα: Ελληνικά Γράμματα, 2001</a:t>
            </a:r>
            <a:r>
              <a:rPr lang="el-GR" sz="2000" dirty="0" smtClean="0"/>
              <a:t>. </a:t>
            </a:r>
            <a:r>
              <a:rPr lang="en-GB" sz="2000" dirty="0" err="1" smtClean="0"/>
              <a:t>Biblionet</a:t>
            </a:r>
            <a:r>
              <a:rPr lang="en-GB" sz="2000" dirty="0" smtClean="0"/>
              <a:t>.</a:t>
            </a:r>
            <a:endParaRPr lang="el-GR" sz="2000" dirty="0"/>
          </a:p>
          <a:p>
            <a:pPr marL="0" indent="0">
              <a:buNone/>
            </a:pPr>
            <a:endParaRPr lang="el-GR" sz="2000" dirty="0"/>
          </a:p>
        </p:txBody>
      </p:sp>
    </p:spTree>
    <p:extLst>
      <p:ext uri="{BB962C8B-B14F-4D97-AF65-F5344CB8AC3E}">
        <p14:creationId xmlns:p14="http://schemas.microsoft.com/office/powerpoint/2010/main" val="23530459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smtClean="0"/>
              <a:t>O μύθος της ασπίδας της ειρήνης (1/3)</a:t>
            </a:r>
            <a:endParaRPr lang="el-GR" dirty="0"/>
          </a:p>
        </p:txBody>
      </p:sp>
      <p:sp>
        <p:nvSpPr>
          <p:cNvPr id="5" name="Θέση περιεχομένου 4"/>
          <p:cNvSpPr>
            <a:spLocks noGrp="1"/>
          </p:cNvSpPr>
          <p:nvPr>
            <p:ph sz="half" idx="1"/>
          </p:nvPr>
        </p:nvSpPr>
        <p:spPr/>
        <p:txBody>
          <a:bodyPr>
            <a:noAutofit/>
          </a:bodyPr>
          <a:lstStyle/>
          <a:p>
            <a:pPr marL="0" indent="0">
              <a:buNone/>
            </a:pPr>
            <a:r>
              <a:rPr lang="el-GR" dirty="0"/>
              <a:t>Ο Ήφαιστος, ο ξακουστός θεός της φωτιάς, γεννήθηκε στον Όλυμπο, αλλά τον μεγάλωσαν στο νησί της Λήμνου οι δυο όμορφες </a:t>
            </a:r>
            <a:r>
              <a:rPr lang="el-GR" dirty="0" err="1"/>
              <a:t>Νηρηίδες</a:t>
            </a:r>
            <a:r>
              <a:rPr lang="el-GR" dirty="0"/>
              <a:t>, η Θέτιδα και η Ευρυνόμη. Ήταν άσχημος αλλά έφτιαχνε όμορφα πράγματα. </a:t>
            </a:r>
          </a:p>
        </p:txBody>
      </p:sp>
      <p:sp>
        <p:nvSpPr>
          <p:cNvPr id="6" name="Θέση περιεχομένου 5"/>
          <p:cNvSpPr>
            <a:spLocks noGrp="1"/>
          </p:cNvSpPr>
          <p:nvPr>
            <p:ph sz="half" idx="2"/>
          </p:nvPr>
        </p:nvSpPr>
        <p:spPr/>
        <p:txBody>
          <a:bodyPr>
            <a:normAutofit lnSpcReduction="10000"/>
          </a:bodyPr>
          <a:lstStyle/>
          <a:p>
            <a:pPr marL="0" indent="0">
              <a:buNone/>
            </a:pPr>
            <a:r>
              <a:rPr lang="el-GR" dirty="0"/>
              <a:t>Κι όταν η Θέτιδα του ζήτησε να φτιάξει μια ασπίδα για τον γιό της τον Αχιλλέα, αυτός αντί να σχεδιάσει πάνω της μάχες και αλληλοσκοτωμούς, τη γέμισε αστέρια, ουρανούς, ωκεανούς και ανθρώπους που οργώνουν τη γη και χορεύουν. </a:t>
            </a:r>
            <a:endParaRPr lang="en-US" dirty="0"/>
          </a:p>
          <a:p>
            <a:endParaRPr lang="el-GR" dirty="0"/>
          </a:p>
        </p:txBody>
      </p:sp>
    </p:spTree>
    <p:extLst>
      <p:ext uri="{BB962C8B-B14F-4D97-AF65-F5344CB8AC3E}">
        <p14:creationId xmlns:p14="http://schemas.microsoft.com/office/powerpoint/2010/main" val="11210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normAutofit fontScale="90000"/>
          </a:bodyPr>
          <a:lstStyle/>
          <a:p>
            <a:r>
              <a:rPr lang="el-GR" dirty="0" smtClean="0"/>
              <a:t>O μύθος της ασπίδας της ειρήνης (2/3)</a:t>
            </a:r>
            <a:endParaRPr lang="el-GR" dirty="0"/>
          </a:p>
        </p:txBody>
      </p:sp>
      <p:sp>
        <p:nvSpPr>
          <p:cNvPr id="3" name="Θέση περιεχομένου 2"/>
          <p:cNvSpPr>
            <a:spLocks noGrp="1"/>
          </p:cNvSpPr>
          <p:nvPr>
            <p:ph sz="half" idx="1"/>
          </p:nvPr>
        </p:nvSpPr>
        <p:spPr/>
        <p:txBody>
          <a:bodyPr>
            <a:noAutofit/>
          </a:bodyPr>
          <a:lstStyle/>
          <a:p>
            <a:pPr marL="0" indent="0">
              <a:buNone/>
            </a:pPr>
            <a:r>
              <a:rPr lang="el-GR" sz="2600" dirty="0" smtClean="0"/>
              <a:t>Αυτός</a:t>
            </a:r>
            <a:r>
              <a:rPr lang="el-GR" sz="2600" dirty="0"/>
              <a:t>, λοιπόν, είναι ο μύθος μιας ασπίδας που θα προτιμούσε να βρίσκεται όχι στο πεδίο της μάχης, αλλά πάνω σ’ ένα τραπέζι, στην άκρη μιας αυλής. Ήταν το πρώτο και μοναδικό όπλο που φτιάχτηκε όχι για τον πόλεμο, αλλά για την ειρήνη. </a:t>
            </a:r>
          </a:p>
          <a:p>
            <a:pPr marL="0" indent="0">
              <a:buNone/>
            </a:pPr>
            <a:endParaRPr lang="el-GR" sz="2600" dirty="0"/>
          </a:p>
        </p:txBody>
      </p:sp>
      <p:pic>
        <p:nvPicPr>
          <p:cNvPr id="7" name="5 - Εικόνα" descr="[DECORATIVE]"/>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a:fillRect/>
          </a:stretch>
        </p:blipFill>
        <p:spPr bwMode="auto">
          <a:xfrm>
            <a:off x="4860032" y="1600200"/>
            <a:ext cx="3600399" cy="4525963"/>
          </a:xfrm>
          <a:prstGeom prst="rect">
            <a:avLst/>
          </a:prstGeom>
          <a:noFill/>
          <a:ln w="9525">
            <a:solidFill>
              <a:schemeClr val="bg1"/>
            </a:solidFill>
            <a:miter lim="800000"/>
            <a:headEnd/>
            <a:tailEnd/>
          </a:ln>
        </p:spPr>
      </p:pic>
    </p:spTree>
    <p:extLst>
      <p:ext uri="{BB962C8B-B14F-4D97-AF65-F5344CB8AC3E}">
        <p14:creationId xmlns:p14="http://schemas.microsoft.com/office/powerpoint/2010/main" val="34315860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l-GR" dirty="0" smtClean="0"/>
              <a:t>O μύθος της ασπίδας της ειρήνης (3/3)</a:t>
            </a:r>
            <a:endParaRPr lang="el-GR" dirty="0"/>
          </a:p>
        </p:txBody>
      </p:sp>
      <p:sp>
        <p:nvSpPr>
          <p:cNvPr id="5" name="Θέση περιεχομένου 4"/>
          <p:cNvSpPr>
            <a:spLocks noGrp="1"/>
          </p:cNvSpPr>
          <p:nvPr>
            <p:ph sz="half" idx="1"/>
          </p:nvPr>
        </p:nvSpPr>
        <p:spPr/>
        <p:txBody>
          <a:bodyPr/>
          <a:lstStyle/>
          <a:p>
            <a:pPr marL="0" indent="0">
              <a:buNone/>
            </a:pPr>
            <a:r>
              <a:rPr lang="el-GR" dirty="0"/>
              <a:t>Συζήτηση για τον Ήφαιστο, τον Αχιλλέα και για την ασπίδα ως αμυντικό όπλο, δηλαδή όπλο που </a:t>
            </a:r>
            <a:r>
              <a:rPr lang="el-GR" b="1" dirty="0"/>
              <a:t>προστατεύει</a:t>
            </a:r>
            <a:r>
              <a:rPr lang="el-GR" dirty="0"/>
              <a:t>, με αφορμή την ασπίδα ενός παιδιού που τις </a:t>
            </a:r>
            <a:r>
              <a:rPr lang="el-GR" dirty="0" err="1"/>
              <a:t>απόκριες</a:t>
            </a:r>
            <a:r>
              <a:rPr lang="el-GR" dirty="0"/>
              <a:t> είχε ντυθεί </a:t>
            </a:r>
            <a:r>
              <a:rPr lang="el-GR" dirty="0" smtClean="0"/>
              <a:t>«Αχιλλέας»</a:t>
            </a:r>
            <a:r>
              <a:rPr lang="el-GR" i="1" dirty="0" smtClean="0"/>
              <a:t>. </a:t>
            </a:r>
            <a:endParaRPr lang="el-GR" dirty="0"/>
          </a:p>
          <a:p>
            <a:endParaRPr lang="el-GR" dirty="0"/>
          </a:p>
        </p:txBody>
      </p:sp>
      <p:pic>
        <p:nvPicPr>
          <p:cNvPr id="7" name="Θέση περιεχομένου 6" descr="Η νηπιαγωγός κρατά μια ασπίδα."/>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flipH="1">
            <a:off x="4788024" y="1844824"/>
            <a:ext cx="3862538" cy="3744416"/>
          </a:xfrm>
          <a:prstGeom prst="rect">
            <a:avLst/>
          </a:prstGeom>
        </p:spPr>
      </p:pic>
    </p:spTree>
    <p:extLst>
      <p:ext uri="{BB962C8B-B14F-4D97-AF65-F5344CB8AC3E}">
        <p14:creationId xmlns:p14="http://schemas.microsoft.com/office/powerpoint/2010/main" val="3792815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Ανάγνωση του βιβλίου</a:t>
            </a:r>
          </a:p>
        </p:txBody>
      </p:sp>
      <p:pic>
        <p:nvPicPr>
          <p:cNvPr id="6" name="Θέση περιεχομένου 5" descr="Η νηπιαγωγός διαβάζει το βιβλίο."/>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220811" y="1557338"/>
            <a:ext cx="6715077" cy="4525962"/>
          </a:xfrm>
          <a:prstGeom prst="rect">
            <a:avLst/>
          </a:prstGeom>
        </p:spPr>
      </p:pic>
    </p:spTree>
    <p:extLst>
      <p:ext uri="{BB962C8B-B14F-4D97-AF65-F5344CB8AC3E}">
        <p14:creationId xmlns:p14="http://schemas.microsoft.com/office/powerpoint/2010/main" val="3456262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l-GR" dirty="0" smtClean="0"/>
              <a:t>Μετά την ανάγνωση (1/2)</a:t>
            </a:r>
            <a:endParaRPr lang="el-GR" dirty="0"/>
          </a:p>
        </p:txBody>
      </p:sp>
      <p:sp>
        <p:nvSpPr>
          <p:cNvPr id="5" name="Θέση περιεχομένου 4"/>
          <p:cNvSpPr>
            <a:spLocks noGrp="1"/>
          </p:cNvSpPr>
          <p:nvPr>
            <p:ph sz="half" idx="1"/>
          </p:nvPr>
        </p:nvSpPr>
        <p:spPr>
          <a:xfrm>
            <a:off x="457200" y="1600200"/>
            <a:ext cx="2458616" cy="4525963"/>
          </a:xfrm>
        </p:spPr>
        <p:txBody>
          <a:bodyPr>
            <a:normAutofit/>
          </a:bodyPr>
          <a:lstStyle/>
          <a:p>
            <a:pPr marL="0" indent="0">
              <a:buNone/>
            </a:pPr>
            <a:r>
              <a:rPr lang="el-GR" sz="2600" dirty="0"/>
              <a:t>Προβολή των εικόνων του βιβλίου για να ξαναθυμηθούμε την ιστορία.</a:t>
            </a:r>
          </a:p>
          <a:p>
            <a:endParaRPr lang="el-GR" sz="2600" dirty="0"/>
          </a:p>
        </p:txBody>
      </p:sp>
      <p:pic>
        <p:nvPicPr>
          <p:cNvPr id="7" name="Θέση περιεχομένου 6" descr="Η νηπιαγωγός παρουσιάζει εικόνες του βιβλίου."/>
          <p:cNvPicPr>
            <a:picLocks noGrp="1" noChangeAspect="1"/>
          </p:cNvPicPr>
          <p:nvPr>
            <p:ph sz="half" idx="2"/>
          </p:nvPr>
        </p:nvPicPr>
        <p:blipFill rotWithShape="1">
          <a:blip r:embed="rId2" cstate="screen">
            <a:extLst>
              <a:ext uri="{28A0092B-C50C-407E-A947-70E740481C1C}">
                <a14:useLocalDpi xmlns:a14="http://schemas.microsoft.com/office/drawing/2010/main"/>
              </a:ext>
            </a:extLst>
          </a:blip>
          <a:srcRect/>
          <a:stretch/>
        </p:blipFill>
        <p:spPr>
          <a:xfrm>
            <a:off x="3050400" y="1772816"/>
            <a:ext cx="5636400" cy="3600400"/>
          </a:xfrm>
        </p:spPr>
      </p:pic>
    </p:spTree>
    <p:extLst>
      <p:ext uri="{BB962C8B-B14F-4D97-AF65-F5344CB8AC3E}">
        <p14:creationId xmlns:p14="http://schemas.microsoft.com/office/powerpoint/2010/main" val="25493862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Μετά την </a:t>
            </a:r>
            <a:r>
              <a:rPr lang="el-GR" dirty="0" smtClean="0"/>
              <a:t>ανάγνωση (2/2)</a:t>
            </a:r>
            <a:endParaRPr lang="el-GR" dirty="0"/>
          </a:p>
        </p:txBody>
      </p:sp>
      <p:sp>
        <p:nvSpPr>
          <p:cNvPr id="3" name="Θέση περιεχομένου 2" descr="Η νηπιαγωγός δείχνει την περίφημη ασπίδα του Αχιλλέα. &#10;"/>
          <p:cNvSpPr>
            <a:spLocks noGrp="1"/>
          </p:cNvSpPr>
          <p:nvPr>
            <p:ph sz="half" idx="1"/>
          </p:nvPr>
        </p:nvSpPr>
        <p:spPr/>
        <p:txBody>
          <a:bodyPr>
            <a:normAutofit/>
          </a:bodyPr>
          <a:lstStyle/>
          <a:p>
            <a:pPr marL="0" indent="0">
              <a:buNone/>
            </a:pPr>
            <a:r>
              <a:rPr lang="el-GR" sz="2600" dirty="0"/>
              <a:t>Εικόνες από τις σκηνές που </a:t>
            </a:r>
            <a:r>
              <a:rPr lang="el-GR" sz="2600" dirty="0" smtClean="0"/>
              <a:t>αναπαρίστανται </a:t>
            </a:r>
            <a:r>
              <a:rPr lang="el-GR" sz="2600" dirty="0"/>
              <a:t>στην Ασπίδα της </a:t>
            </a:r>
            <a:r>
              <a:rPr lang="el-GR" sz="2600" dirty="0" smtClean="0"/>
              <a:t>ειρήνης ή </a:t>
            </a:r>
            <a:r>
              <a:rPr lang="el-GR" sz="2600" dirty="0"/>
              <a:t>αλλιώς, την περίφημη ασπίδα του Αχιλλέα. </a:t>
            </a:r>
          </a:p>
          <a:p>
            <a:endParaRPr lang="el-GR" sz="2600" dirty="0"/>
          </a:p>
        </p:txBody>
      </p:sp>
      <p:pic>
        <p:nvPicPr>
          <p:cNvPr id="5" name="3 - Εικόνα" descr="Η νηπιαγωγός δείχνει την περίφημη ασπίδα του Αχιλλέα. &#10;"/>
          <p:cNvPicPr>
            <a:picLocks noGrp="1" noChangeAspect="1"/>
          </p:cNvPicPr>
          <p:nvPr>
            <p:ph sz="half" idx="2"/>
          </p:nvPr>
        </p:nvPicPr>
        <p:blipFill>
          <a:blip r:embed="rId2" cstate="screen">
            <a:extLst>
              <a:ext uri="{28A0092B-C50C-407E-A947-70E740481C1C}">
                <a14:useLocalDpi xmlns:a14="http://schemas.microsoft.com/office/drawing/2010/main"/>
              </a:ext>
            </a:extLst>
          </a:blip>
          <a:srcRect/>
          <a:stretch>
            <a:fillRect/>
          </a:stretch>
        </p:blipFill>
        <p:spPr bwMode="auto">
          <a:xfrm>
            <a:off x="4716016" y="1600200"/>
            <a:ext cx="3595513" cy="4525963"/>
          </a:xfrm>
          <a:prstGeom prst="rect">
            <a:avLst/>
          </a:prstGeom>
          <a:noFill/>
          <a:ln w="9525">
            <a:noFill/>
            <a:miter lim="800000"/>
            <a:headEnd/>
            <a:tailEnd/>
          </a:ln>
        </p:spPr>
      </p:pic>
    </p:spTree>
    <p:extLst>
      <p:ext uri="{BB962C8B-B14F-4D97-AF65-F5344CB8AC3E}">
        <p14:creationId xmlns:p14="http://schemas.microsoft.com/office/powerpoint/2010/main" val="8500748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dirty="0"/>
              <a:t>Δημιουργώντας τις δικές μας ασπίδες της ειρήνης</a:t>
            </a:r>
          </a:p>
        </p:txBody>
      </p:sp>
      <p:pic>
        <p:nvPicPr>
          <p:cNvPr id="8" name="Θέση περιεχομένου 7" descr="Τα παιδιά φτιάχνουν τις ασπίδες τους."/>
          <p:cNvPicPr>
            <a:picLocks noGrp="1" noChangeAspect="1"/>
          </p:cNvPicPr>
          <p:nvPr>
            <p:ph sz="half" idx="2"/>
          </p:nvPr>
        </p:nvPicPr>
        <p:blipFill>
          <a:blip r:embed="rId2" cstate="screen">
            <a:extLst>
              <a:ext uri="{28A0092B-C50C-407E-A947-70E740481C1C}">
                <a14:useLocalDpi xmlns:a14="http://schemas.microsoft.com/office/drawing/2010/main"/>
              </a:ext>
            </a:extLst>
          </a:blip>
          <a:stretch>
            <a:fillRect/>
          </a:stretch>
        </p:blipFill>
        <p:spPr>
          <a:xfrm>
            <a:off x="4716016" y="1600200"/>
            <a:ext cx="3970784" cy="4525963"/>
          </a:xfrm>
          <a:prstGeom prst="rect">
            <a:avLst/>
          </a:prstGeom>
        </p:spPr>
      </p:pic>
      <p:pic>
        <p:nvPicPr>
          <p:cNvPr id="11" name="Θέση περιεχομένου 10" descr="Τα παιδιά φτιάχνουν τις ασπίδες τους."/>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457200" y="1600200"/>
            <a:ext cx="4114799" cy="4525963"/>
          </a:xfrm>
          <a:prstGeom prst="rect">
            <a:avLst/>
          </a:prstGeom>
        </p:spPr>
      </p:pic>
    </p:spTree>
    <p:extLst>
      <p:ext uri="{BB962C8B-B14F-4D97-AF65-F5344CB8AC3E}">
        <p14:creationId xmlns:p14="http://schemas.microsoft.com/office/powerpoint/2010/main" val="410928076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ZHAW.ACCESSIBILITYADDIN.CHECKTIMEDATE" val="10/6/2015 3:01:25 PM"/>
</p:tagLst>
</file>

<file path=ppt/tags/tag2.xml><?xml version="1.0" encoding="utf-8"?>
<p:tagLst xmlns:a="http://schemas.openxmlformats.org/drawingml/2006/main" xmlns:r="http://schemas.openxmlformats.org/officeDocument/2006/relationships" xmlns:p="http://schemas.openxmlformats.org/presentationml/2006/main">
  <p:tag name="ZHAW.ACCESSIBILITYADDIN.READINGORDER" val="10242,10243,3,"/>
</p:tagLst>
</file>

<file path=ppt/tags/tag3.xml><?xml version="1.0" encoding="utf-8"?>
<p:tagLst xmlns:a="http://schemas.openxmlformats.org/drawingml/2006/main" xmlns:r="http://schemas.openxmlformats.org/officeDocument/2006/relationships" xmlns:p="http://schemas.openxmlformats.org/presentationml/2006/main">
  <p:tag name="ZHAW.ACCESSIBILITYADDIN.READINGORDER" val="4,7,6,5,"/>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2,3,7,"/>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34818,34819,34820,6,"/>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CE578998-A37A-4F58-A6DA-F0A92988D17A}">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2223</TotalTime>
  <Words>793</Words>
  <Application>Microsoft Office PowerPoint</Application>
  <PresentationFormat>On-screen Show (4:3)</PresentationFormat>
  <Paragraphs>76</Paragraphs>
  <Slides>22</Slides>
  <Notes>8</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Θέμα του Office</vt:lpstr>
      <vt:lpstr>Το Εικονογραφημένο Βιβλίο στην Προσχολική Εκπαίδευση</vt:lpstr>
      <vt:lpstr>Διδακτική Πρακτική</vt:lpstr>
      <vt:lpstr>O μύθος της ασπίδας της ειρήνης (1/3)</vt:lpstr>
      <vt:lpstr>O μύθος της ασπίδας της ειρήνης (2/3)</vt:lpstr>
      <vt:lpstr>O μύθος της ασπίδας της ειρήνης (3/3)</vt:lpstr>
      <vt:lpstr>Ανάγνωση του βιβλίου</vt:lpstr>
      <vt:lpstr>Μετά την ανάγνωση (1/2)</vt:lpstr>
      <vt:lpstr>Μετά την ανάγνωση (2/2)</vt:lpstr>
      <vt:lpstr>Δημιουργώντας τις δικές μας ασπίδες της ειρήνης</vt:lpstr>
      <vt:lpstr>Σκηνές από περίοδο ειρήνης που δημιούργησαν τα παιδιά (1/5)</vt:lpstr>
      <vt:lpstr>Σκηνές από περίοδο ειρήνης που δημιούργησαν τα παιδιά (2/5)</vt:lpstr>
      <vt:lpstr>Σκηνές από περίοδο ειρήνης που δημιούργησαν τα παιδιά (3/5)</vt:lpstr>
      <vt:lpstr>Σκηνές από περίοδο ειρήνης που δημιούργησαν τα παιδιά (4/5)</vt:lpstr>
      <vt:lpstr>Σκηνές από περίοδο ειρήνης που δημιούργησαν τα παιδιά (5/5)</vt:lpstr>
      <vt:lpstr>Το τελικό αποτέλεσμα</vt:lpstr>
      <vt:lpstr>Χρηματοδότηση</vt:lpstr>
      <vt:lpstr>Σημειώματα</vt:lpstr>
      <vt:lpstr>Σημείωμα Ιστορικού Εκδόσεων Έργου</vt:lpstr>
      <vt:lpstr>Σημείωμα Αναφοράς</vt:lpstr>
      <vt:lpstr>Σημείωμα Αδειοδότησης</vt:lpstr>
      <vt:lpstr>Διατήρηση Σημειωμάτων</vt:lpstr>
      <vt:lpstr>Σημείωμα Χρήσης Έργων Τρίτων</vt:lpstr>
    </vt:vector>
  </TitlesOfParts>
  <Manager>Τμήμα Εκπαίδευσης και Αγωγής στην Προσχολική Ηλικία (ΤΕΑΠΗ)</Manager>
  <Company>ΕΚΠΑ</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Μυθολογία - Η ασπίδα της ειρήνης</dc:title>
  <dc:subject>Το Εικονογραφημένο Βιβλίο στην Προσχολική Εκπαίδευση</dc:subject>
  <dc:creator>Αγγελική Γιαννικοπούλου</dc:creator>
  <cp:lastModifiedBy>Smaragda Papadopoulou</cp:lastModifiedBy>
  <cp:revision>225</cp:revision>
  <dcterms:created xsi:type="dcterms:W3CDTF">2012-09-06T09:03:05Z</dcterms:created>
  <dcterms:modified xsi:type="dcterms:W3CDTF">2015-10-28T21:09:39Z</dcterms:modified>
  <cp:category>Λογοτεχνικά Είδη</cp:category>
</cp:coreProperties>
</file>