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8.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4"/>
  </p:notesMasterIdLst>
  <p:sldIdLst>
    <p:sldId id="338" r:id="rId3"/>
    <p:sldId id="308" r:id="rId4"/>
    <p:sldId id="322" r:id="rId5"/>
    <p:sldId id="323" r:id="rId6"/>
    <p:sldId id="324" r:id="rId7"/>
    <p:sldId id="325" r:id="rId8"/>
    <p:sldId id="326" r:id="rId9"/>
    <p:sldId id="327" r:id="rId10"/>
    <p:sldId id="328" r:id="rId11"/>
    <p:sldId id="329" r:id="rId12"/>
    <p:sldId id="330" r:id="rId13"/>
    <p:sldId id="331" r:id="rId14"/>
    <p:sldId id="332" r:id="rId15"/>
    <p:sldId id="333" r:id="rId16"/>
    <p:sldId id="290" r:id="rId17"/>
    <p:sldId id="295" r:id="rId18"/>
    <p:sldId id="299" r:id="rId19"/>
    <p:sldId id="335" r:id="rId20"/>
    <p:sldId id="336" r:id="rId21"/>
    <p:sldId id="337" r:id="rId22"/>
    <p:sldId id="293" r:id="rId23"/>
  </p:sldIdLst>
  <p:sldSz cx="9144000" cy="6858000" type="screen4x3"/>
  <p:notesSz cx="6858000" cy="9144000"/>
  <p:custDataLst>
    <p:tags r:id="rId25"/>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38"/>
            <p14:sldId id="308"/>
            <p14:sldId id="322"/>
            <p14:sldId id="323"/>
            <p14:sldId id="324"/>
            <p14:sldId id="325"/>
            <p14:sldId id="326"/>
            <p14:sldId id="327"/>
            <p14:sldId id="328"/>
            <p14:sldId id="329"/>
            <p14:sldId id="330"/>
            <p14:sldId id="331"/>
            <p14:sldId id="332"/>
            <p14:sldId id="333"/>
            <p14:sldId id="290"/>
            <p14:sldId id="295"/>
            <p14:sldId id="299"/>
            <p14:sldId id="335"/>
            <p14:sldId id="336"/>
            <p14:sldId id="337"/>
          </p14:sldIdLst>
        </p14:section>
        <p14:section name="Untitled Section" id="{0F1CB131-A6BD-43D0-B8D4-1F27CEF7A05E}">
          <p14:sldIdLst>
            <p14:sldId id="29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57" d="100"/>
          <a:sy n="57" d="100"/>
        </p:scale>
        <p:origin x="-201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a:p>
        </p:txBody>
      </p:sp>
    </p:spTree>
    <p:extLst>
      <p:ext uri="{BB962C8B-B14F-4D97-AF65-F5344CB8AC3E}">
        <p14:creationId xmlns:p14="http://schemas.microsoft.com/office/powerpoint/2010/main" val="290119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18</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19</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20</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opencourses.uoa.gr/courses/ECD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17.png"/><Relationship Id="rId4" Type="http://schemas.openxmlformats.org/officeDocument/2006/relationships/hyperlink" Target="%5b1%5d%20http:/creativecommons.org/licenses/by-nc-sa/4.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biblionet.gr/book/190538/%CE%9C%CE%B1%CE%BD%CE%B4%CE%B7%CE%BB%CE%B1%CF%81%CE%AC%CF%82,_%CE%A6%CE%AF%CE%BB%CE%B9%CF%80%CF%80%CE%BF%CF%82/%CE%94%CE%B9%CF%8C%CE%BD%CF%85%CF%83%CE%BF%CF%82,_%CE%BF_%CE%BA%CE%B5%CF%86%CE%AC%CF%84%CE%BF%CF%82_%CE%B8%CE%B5%CF%8C%CF%8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4.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2.1</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Μυθολογία</a:t>
            </a:r>
            <a:endParaRPr lang="en-GB" sz="2800" dirty="0" smtClean="0"/>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846847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Τα δικά </a:t>
            </a:r>
            <a:r>
              <a:rPr lang="el-GR" dirty="0"/>
              <a:t>μας </a:t>
            </a:r>
            <a:r>
              <a:rPr lang="el-GR" dirty="0" smtClean="0"/>
              <a:t>μπουκάλια με κρασί (1/4)</a:t>
            </a:r>
            <a:endParaRPr lang="en-US" dirty="0"/>
          </a:p>
        </p:txBody>
      </p:sp>
      <p:sp>
        <p:nvSpPr>
          <p:cNvPr id="3" name="Θέση περιεχομένου 2"/>
          <p:cNvSpPr>
            <a:spLocks noGrp="1"/>
          </p:cNvSpPr>
          <p:nvPr>
            <p:ph sz="half" idx="1"/>
          </p:nvPr>
        </p:nvSpPr>
        <p:spPr/>
        <p:txBody>
          <a:bodyPr/>
          <a:lstStyle/>
          <a:p>
            <a:pPr marL="0" indent="0">
              <a:buNone/>
            </a:pPr>
            <a:r>
              <a:rPr lang="el-GR" dirty="0" smtClean="0"/>
              <a:t>Στη </a:t>
            </a:r>
            <a:r>
              <a:rPr lang="el-GR" dirty="0"/>
              <a:t>συνέχεια όμως τα παιδιά μετάνιωσαν και έδωσαν το όνομά τους στο κρασί τους.</a:t>
            </a:r>
          </a:p>
          <a:p>
            <a:endParaRPr lang="en-US" dirty="0"/>
          </a:p>
        </p:txBody>
      </p:sp>
      <p:pic>
        <p:nvPicPr>
          <p:cNvPr id="5" name="Picture 2" descr="Ετικέτα κρασιού που έφτιαξε ένα παιδάκι."/>
          <p:cNvPicPr>
            <a:picLocks noGrp="1" noChangeAspect="1" noChangeArrowheads="1"/>
          </p:cNvPicPr>
          <p:nvPr>
            <p:ph sz="half" idx="2"/>
          </p:nvPr>
        </p:nvPicPr>
        <p:blipFill rotWithShape="1">
          <a:blip r:embed="rId3" cstate="screen">
            <a:extLst>
              <a:ext uri="{28A0092B-C50C-407E-A947-70E740481C1C}">
                <a14:useLocalDpi xmlns:a14="http://schemas.microsoft.com/office/drawing/2010/main"/>
              </a:ext>
            </a:extLst>
          </a:blip>
          <a:srcRect/>
          <a:stretch/>
        </p:blipFill>
        <p:spPr bwMode="auto">
          <a:xfrm>
            <a:off x="4499992" y="1772816"/>
            <a:ext cx="4182615" cy="3916996"/>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661368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δικά μας μπουκάλια με κρασί </a:t>
            </a:r>
            <a:r>
              <a:rPr lang="el-GR" dirty="0" smtClean="0"/>
              <a:t>(2/4</a:t>
            </a:r>
            <a:r>
              <a:rPr lang="el-GR" dirty="0"/>
              <a:t>)</a:t>
            </a:r>
            <a:endParaRPr lang="en-US" dirty="0"/>
          </a:p>
        </p:txBody>
      </p:sp>
      <p:sp>
        <p:nvSpPr>
          <p:cNvPr id="3" name="Θέση περιεχομένου 2"/>
          <p:cNvSpPr>
            <a:spLocks noGrp="1"/>
          </p:cNvSpPr>
          <p:nvPr>
            <p:ph sz="half" idx="1"/>
          </p:nvPr>
        </p:nvSpPr>
        <p:spPr>
          <a:xfrm>
            <a:off x="457200" y="1600200"/>
            <a:ext cx="2818656" cy="4525963"/>
          </a:xfrm>
        </p:spPr>
        <p:txBody>
          <a:bodyPr/>
          <a:lstStyle/>
          <a:p>
            <a:pPr marL="0" indent="0">
              <a:buNone/>
            </a:pPr>
            <a:r>
              <a:rPr lang="el-GR" dirty="0"/>
              <a:t>Κόλλησαν ετικέτες πάνω στα </a:t>
            </a:r>
            <a:r>
              <a:rPr lang="el-GR" dirty="0" smtClean="0"/>
              <a:t>μπουκάλια</a:t>
            </a:r>
            <a:r>
              <a:rPr lang="en-US" dirty="0" smtClean="0"/>
              <a:t>.</a:t>
            </a:r>
            <a:endParaRPr lang="el-GR" dirty="0"/>
          </a:p>
          <a:p>
            <a:endParaRPr lang="en-US" dirty="0"/>
          </a:p>
        </p:txBody>
      </p:sp>
      <p:pic>
        <p:nvPicPr>
          <p:cNvPr id="7" name="Picture 2" descr="Τα παιδιά κολλούν τις ετικέτες στα μπουκαλάκια τους."/>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3347864" y="1628800"/>
            <a:ext cx="5339010" cy="4004257"/>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3061329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δικά μας μπουκάλια με κρασί </a:t>
            </a:r>
            <a:r>
              <a:rPr lang="el-GR" dirty="0" smtClean="0"/>
              <a:t>(3/4</a:t>
            </a:r>
            <a:r>
              <a:rPr lang="el-GR" dirty="0"/>
              <a:t>)</a:t>
            </a:r>
            <a:endParaRPr lang="en-US" dirty="0"/>
          </a:p>
        </p:txBody>
      </p:sp>
      <p:sp>
        <p:nvSpPr>
          <p:cNvPr id="3" name="Θέση περιεχομένου 2"/>
          <p:cNvSpPr>
            <a:spLocks noGrp="1"/>
          </p:cNvSpPr>
          <p:nvPr>
            <p:ph sz="half" idx="1"/>
          </p:nvPr>
        </p:nvSpPr>
        <p:spPr>
          <a:xfrm>
            <a:off x="457200" y="1600200"/>
            <a:ext cx="2386608" cy="4525963"/>
          </a:xfrm>
        </p:spPr>
        <p:txBody>
          <a:bodyPr/>
          <a:lstStyle/>
          <a:p>
            <a:pPr marL="0" indent="0">
              <a:buNone/>
            </a:pPr>
            <a:r>
              <a:rPr lang="el-GR" dirty="0"/>
              <a:t>Μετά  άρχισε η εμφιάλωση.</a:t>
            </a:r>
          </a:p>
          <a:p>
            <a:endParaRPr lang="en-US" dirty="0"/>
          </a:p>
        </p:txBody>
      </p:sp>
      <p:pic>
        <p:nvPicPr>
          <p:cNvPr id="5" name="Picture 2" descr="Τα παιδιά γεμίζουν τα μπουκάλια τους με κρασί."/>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3275856" y="1772816"/>
            <a:ext cx="5410894" cy="405817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40747954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δικά μας μπουκάλια με κρασί </a:t>
            </a:r>
            <a:r>
              <a:rPr lang="el-GR" dirty="0" smtClean="0"/>
              <a:t>(4/4</a:t>
            </a:r>
            <a:r>
              <a:rPr lang="el-GR" dirty="0"/>
              <a:t>)</a:t>
            </a:r>
            <a:endParaRPr lang="en-US" dirty="0"/>
          </a:p>
        </p:txBody>
      </p:sp>
      <p:sp>
        <p:nvSpPr>
          <p:cNvPr id="3" name="Θέση περιεχομένου 2"/>
          <p:cNvSpPr>
            <a:spLocks noGrp="1"/>
          </p:cNvSpPr>
          <p:nvPr>
            <p:ph sz="half" idx="1"/>
          </p:nvPr>
        </p:nvSpPr>
        <p:spPr>
          <a:xfrm>
            <a:off x="457200" y="1600200"/>
            <a:ext cx="3034680" cy="4525963"/>
          </a:xfrm>
        </p:spPr>
        <p:txBody>
          <a:bodyPr/>
          <a:lstStyle/>
          <a:p>
            <a:pPr marL="0" indent="0">
              <a:buNone/>
            </a:pPr>
            <a:r>
              <a:rPr lang="el-GR" dirty="0"/>
              <a:t>Φυσικά </a:t>
            </a:r>
            <a:r>
              <a:rPr lang="el-GR" dirty="0" smtClean="0"/>
              <a:t>η εμφιάλωση έγινε από </a:t>
            </a:r>
            <a:r>
              <a:rPr lang="el-GR" dirty="0"/>
              <a:t>τα ίδια τα </a:t>
            </a:r>
            <a:r>
              <a:rPr lang="el-GR" dirty="0" smtClean="0"/>
              <a:t>παιδιά!</a:t>
            </a:r>
            <a:endParaRPr lang="el-GR" dirty="0"/>
          </a:p>
          <a:p>
            <a:endParaRPr lang="en-US" dirty="0"/>
          </a:p>
        </p:txBody>
      </p:sp>
      <p:pic>
        <p:nvPicPr>
          <p:cNvPr id="7" name="Picture 2" descr="Τα παιδιά γεμίζουν τα μπουκάλια τους με κρασί."/>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3923928" y="1772816"/>
            <a:ext cx="4762500" cy="3571875"/>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4029599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τελικό αποτέλεσμα</a:t>
            </a:r>
            <a:endParaRPr lang="en-US" dirty="0"/>
          </a:p>
        </p:txBody>
      </p:sp>
      <p:sp>
        <p:nvSpPr>
          <p:cNvPr id="3" name="Θέση περιεχομένου 2"/>
          <p:cNvSpPr>
            <a:spLocks noGrp="1"/>
          </p:cNvSpPr>
          <p:nvPr>
            <p:ph sz="half" idx="1"/>
          </p:nvPr>
        </p:nvSpPr>
        <p:spPr>
          <a:xfrm>
            <a:off x="457200" y="1600200"/>
            <a:ext cx="3250704" cy="4525963"/>
          </a:xfrm>
        </p:spPr>
        <p:txBody>
          <a:bodyPr/>
          <a:lstStyle/>
          <a:p>
            <a:pPr marL="0" indent="0">
              <a:buNone/>
            </a:pPr>
            <a:r>
              <a:rPr lang="el-GR" dirty="0"/>
              <a:t>Τα μπουκάλια ήταν έτοιμα πριν το μεσημέρι.</a:t>
            </a:r>
          </a:p>
          <a:p>
            <a:endParaRPr lang="en-US" dirty="0"/>
          </a:p>
        </p:txBody>
      </p:sp>
      <p:pic>
        <p:nvPicPr>
          <p:cNvPr id="5" name="Picture 2" descr="Τα μπουκαλάκια με το κρασί."/>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4067944" y="1628800"/>
            <a:ext cx="4619625" cy="3464718"/>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036600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defRPr/>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sz="2000" dirty="0"/>
              <a:t>Μαρία </a:t>
            </a:r>
            <a:r>
              <a:rPr lang="el-GR" sz="2000" dirty="0" smtClean="0"/>
              <a:t>Φράγκου, Αγγελική </a:t>
            </a:r>
            <a:r>
              <a:rPr lang="el-GR" sz="2000" dirty="0" err="1" smtClean="0"/>
              <a:t>Γιαννικοπούλου</a:t>
            </a:r>
            <a:r>
              <a:rPr lang="el-GR" sz="2000" dirty="0"/>
              <a:t>. «Το Εικονογραφημένο Βιβλίο στην Προσχολική </a:t>
            </a:r>
            <a:r>
              <a:rPr lang="el-GR" sz="2000" dirty="0" smtClean="0"/>
              <a:t>Εκπαίδευση. Μυθολογία. Διόνυσος».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διεύθυνση: </a:t>
            </a:r>
            <a:r>
              <a:rPr lang="en-GB" sz="2000" dirty="0">
                <a:hlinkClick r:id="rId3" tooltip="Ανοιχτό Μάθημα: Το Εικονογραφημένο Βιβλίο στην Προσχολική Εκπαίδευση"/>
              </a:rPr>
              <a:t>http://opencourses.uoa.gr/courses/ECD5/</a:t>
            </a:r>
            <a:r>
              <a:rPr lang="el-GR" sz="2000" dirty="0" smtClean="0"/>
              <a:t>.</a:t>
            </a:r>
            <a:endParaRPr lang="el-GR" sz="2000" dirty="0"/>
          </a:p>
          <a:p>
            <a:pPr fontAlgn="auto">
              <a:spcAft>
                <a:spcPts val="0"/>
              </a:spcAft>
              <a:defRPr/>
            </a:pPr>
            <a:endParaRPr lang="el-GR" sz="2000" dirty="0"/>
          </a:p>
        </p:txBody>
      </p:sp>
    </p:spTree>
    <p:extLst>
      <p:ext uri="{BB962C8B-B14F-4D97-AF65-F5344CB8AC3E}">
        <p14:creationId xmlns:p14="http://schemas.microsoft.com/office/powerpoint/2010/main" val="3923292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3959291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n-US" dirty="0"/>
              <a:t>Διδακτική Πρακτική</a:t>
            </a:r>
            <a:endParaRPr lang="en-GB" dirty="0"/>
          </a:p>
        </p:txBody>
      </p:sp>
      <p:sp>
        <p:nvSpPr>
          <p:cNvPr id="7" name="Θέση περιεχομένου 6"/>
          <p:cNvSpPr>
            <a:spLocks noGrp="1"/>
          </p:cNvSpPr>
          <p:nvPr>
            <p:ph sz="half" idx="1"/>
          </p:nvPr>
        </p:nvSpPr>
        <p:spPr>
          <a:xfrm>
            <a:off x="457200" y="1600200"/>
            <a:ext cx="4402832" cy="4525963"/>
          </a:xfrm>
        </p:spPr>
        <p:txBody>
          <a:bodyPr>
            <a:noAutofit/>
          </a:bodyPr>
          <a:lstStyle/>
          <a:p>
            <a:pPr marL="0" indent="0">
              <a:buNone/>
            </a:pPr>
            <a:r>
              <a:rPr lang="el-GR" sz="2400" b="1" dirty="0"/>
              <a:t>Διδακτική </a:t>
            </a:r>
            <a:r>
              <a:rPr lang="el-GR" sz="2400" b="1" dirty="0" smtClean="0"/>
              <a:t>πρακτική</a:t>
            </a:r>
            <a:r>
              <a:rPr lang="en-GB" sz="2400" dirty="0" smtClean="0"/>
              <a:t>:</a:t>
            </a:r>
            <a:r>
              <a:rPr lang="el-GR" sz="2400" dirty="0" smtClean="0"/>
              <a:t> </a:t>
            </a:r>
          </a:p>
          <a:p>
            <a:pPr marL="0" indent="0">
              <a:spcBef>
                <a:spcPts val="0"/>
              </a:spcBef>
              <a:buNone/>
            </a:pPr>
            <a:r>
              <a:rPr lang="el-GR" sz="2400" dirty="0" smtClean="0"/>
              <a:t>Μαρία Φράγκου.</a:t>
            </a:r>
          </a:p>
          <a:p>
            <a:pPr marL="0" indent="0">
              <a:spcBef>
                <a:spcPts val="1000"/>
              </a:spcBef>
              <a:buNone/>
            </a:pPr>
            <a:r>
              <a:rPr lang="el-GR" sz="2400" b="1" dirty="0" smtClean="0"/>
              <a:t>Μυθολογικό θέμα</a:t>
            </a:r>
            <a:r>
              <a:rPr lang="el-GR" sz="2400" dirty="0" smtClean="0"/>
              <a:t>: </a:t>
            </a:r>
          </a:p>
          <a:p>
            <a:pPr marL="0" indent="0">
              <a:spcBef>
                <a:spcPts val="0"/>
              </a:spcBef>
              <a:buNone/>
            </a:pPr>
            <a:r>
              <a:rPr lang="el-GR" altLang="en-US" sz="2400" dirty="0" smtClean="0"/>
              <a:t>Διόνυσος.</a:t>
            </a:r>
            <a:endParaRPr lang="el-GR" altLang="en-US" sz="2400" dirty="0"/>
          </a:p>
          <a:p>
            <a:pPr marL="0" indent="0">
              <a:spcBef>
                <a:spcPts val="1000"/>
              </a:spcBef>
              <a:buNone/>
            </a:pPr>
            <a:r>
              <a:rPr lang="el-GR" altLang="en-US" sz="2400" b="1" dirty="0" smtClean="0"/>
              <a:t>Βιβλίο</a:t>
            </a:r>
            <a:r>
              <a:rPr lang="el-GR" altLang="en-US" sz="2400" dirty="0" smtClean="0"/>
              <a:t>: </a:t>
            </a:r>
            <a:r>
              <a:rPr lang="el-GR" sz="2400" dirty="0" err="1"/>
              <a:t>Μανδηλαράς</a:t>
            </a:r>
            <a:r>
              <a:rPr lang="el-GR" sz="2400" dirty="0"/>
              <a:t>, Φίλιππος. </a:t>
            </a:r>
            <a:r>
              <a:rPr lang="el-GR" sz="2400" b="1" dirty="0"/>
              <a:t>Διόνυσος, ο κεφάτος θεός </a:t>
            </a:r>
            <a:r>
              <a:rPr lang="el-GR" sz="2400" dirty="0"/>
              <a:t>/ Φίλιππος </a:t>
            </a:r>
            <a:r>
              <a:rPr lang="el-GR" sz="2400" dirty="0" err="1"/>
              <a:t>Μανδηλαράς</a:t>
            </a:r>
            <a:r>
              <a:rPr lang="el-GR" sz="2400" dirty="0"/>
              <a:t> · εικονογράφηση Ναταλία </a:t>
            </a:r>
            <a:r>
              <a:rPr lang="el-GR" sz="2400" dirty="0" err="1"/>
              <a:t>Καπατσούλια</a:t>
            </a:r>
            <a:r>
              <a:rPr lang="el-GR" sz="2400" dirty="0"/>
              <a:t>. - 1η </a:t>
            </a:r>
            <a:r>
              <a:rPr lang="el-GR" sz="2400" dirty="0" err="1"/>
              <a:t>έκδ</a:t>
            </a:r>
            <a:r>
              <a:rPr lang="el-GR" sz="2400" dirty="0"/>
              <a:t>. - </a:t>
            </a:r>
            <a:r>
              <a:rPr lang="el-GR" sz="2400" dirty="0" smtClean="0"/>
              <a:t>Αθήνα: </a:t>
            </a:r>
            <a:r>
              <a:rPr lang="el-GR" sz="2400" dirty="0"/>
              <a:t>Εκδόσεις Παπαδόπουλος, 2013.</a:t>
            </a:r>
            <a:endParaRPr lang="en-GB" sz="2400" dirty="0"/>
          </a:p>
        </p:txBody>
      </p:sp>
      <p:pic>
        <p:nvPicPr>
          <p:cNvPr id="6" name="Θέση περιεχομένου 5" descr="Εξώφυλλο του βιβλίου: Διόνυσος, ο κεφάτος θεός."/>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5175370" y="1819651"/>
            <a:ext cx="3511429" cy="3553566"/>
          </a:xfrm>
        </p:spPr>
      </p:pic>
      <p:sp>
        <p:nvSpPr>
          <p:cNvPr id="5" name="TextBox 4"/>
          <p:cNvSpPr txBox="1"/>
          <p:nvPr/>
        </p:nvSpPr>
        <p:spPr>
          <a:xfrm>
            <a:off x="8348299" y="5445224"/>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675371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extLst>
      <p:ext uri="{BB962C8B-B14F-4D97-AF65-F5344CB8AC3E}">
        <p14:creationId xmlns:p14="http://schemas.microsoft.com/office/powerpoint/2010/main" val="20840898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smtClean="0"/>
              <a:t>Εικόνα 1: Εξώφυλλο του βιβλίου «</a:t>
            </a:r>
            <a:r>
              <a:rPr lang="el-GR" sz="2000" dirty="0" smtClean="0">
                <a:hlinkClick r:id="rId3"/>
              </a:rPr>
              <a:t>Διόνυσος</a:t>
            </a:r>
            <a:r>
              <a:rPr lang="el-GR" sz="2000" dirty="0">
                <a:hlinkClick r:id="rId3"/>
              </a:rPr>
              <a:t>, ο κεφάτος </a:t>
            </a:r>
            <a:r>
              <a:rPr lang="el-GR" sz="2000" dirty="0" smtClean="0">
                <a:hlinkClick r:id="rId3"/>
              </a:rPr>
              <a:t>θεός</a:t>
            </a:r>
            <a:r>
              <a:rPr lang="el-GR" sz="2000" dirty="0" smtClean="0"/>
              <a:t>» </a:t>
            </a:r>
            <a:r>
              <a:rPr lang="el-GR" sz="2000" dirty="0"/>
              <a:t>/ Φίλιππος </a:t>
            </a:r>
            <a:r>
              <a:rPr lang="el-GR" sz="2000" dirty="0" err="1"/>
              <a:t>Μανδηλαράς</a:t>
            </a:r>
            <a:r>
              <a:rPr lang="el-GR" sz="2000" dirty="0"/>
              <a:t> · εικονογράφηση Ναταλία </a:t>
            </a:r>
            <a:r>
              <a:rPr lang="el-GR" sz="2000" dirty="0" err="1"/>
              <a:t>Καπατσούλια</a:t>
            </a:r>
            <a:r>
              <a:rPr lang="el-GR" sz="2000" dirty="0"/>
              <a:t>. - 1η </a:t>
            </a:r>
            <a:r>
              <a:rPr lang="el-GR" sz="2000" dirty="0" err="1"/>
              <a:t>έκδ</a:t>
            </a:r>
            <a:r>
              <a:rPr lang="el-GR" sz="2000" dirty="0"/>
              <a:t>. - Αθήνα: Εκδόσεις Παπαδόπουλος, 2013</a:t>
            </a:r>
            <a:r>
              <a:rPr lang="el-GR" sz="2000" dirty="0" smtClean="0"/>
              <a:t>. </a:t>
            </a:r>
            <a:r>
              <a:rPr lang="en-GB" sz="2000" dirty="0" err="1" smtClean="0"/>
              <a:t>Biblionet</a:t>
            </a:r>
            <a:r>
              <a:rPr lang="en-GB" sz="2000" dirty="0" smtClean="0"/>
              <a:t>.</a:t>
            </a:r>
            <a:endParaRPr lang="el-GR" sz="2000" dirty="0"/>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Πριν </a:t>
            </a:r>
            <a:r>
              <a:rPr lang="el-GR" dirty="0"/>
              <a:t>την </a:t>
            </a:r>
            <a:r>
              <a:rPr lang="el-GR" dirty="0" smtClean="0"/>
              <a:t>ανάγνωση – Συζήτηση (1/4)</a:t>
            </a:r>
            <a:endParaRPr lang="en-US" dirty="0"/>
          </a:p>
        </p:txBody>
      </p:sp>
      <p:sp>
        <p:nvSpPr>
          <p:cNvPr id="3" name="Θέση περιεχομένου 2"/>
          <p:cNvSpPr>
            <a:spLocks noGrp="1"/>
          </p:cNvSpPr>
          <p:nvPr>
            <p:ph sz="half" idx="1"/>
          </p:nvPr>
        </p:nvSpPr>
        <p:spPr>
          <a:xfrm>
            <a:off x="457200" y="1600200"/>
            <a:ext cx="4258816" cy="4525963"/>
          </a:xfrm>
        </p:spPr>
        <p:txBody>
          <a:bodyPr/>
          <a:lstStyle/>
          <a:p>
            <a:pPr marL="0" indent="0">
              <a:buNone/>
            </a:pPr>
            <a:r>
              <a:rPr lang="el-GR" dirty="0"/>
              <a:t>Πριν την ανάγνωση του βιβλίου άρχισε η συζήτηση</a:t>
            </a:r>
            <a:r>
              <a:rPr lang="en-US" dirty="0" smtClean="0"/>
              <a:t>:</a:t>
            </a:r>
            <a:endParaRPr lang="el-GR" dirty="0" smtClean="0"/>
          </a:p>
          <a:p>
            <a:r>
              <a:rPr lang="el-GR" dirty="0"/>
              <a:t>Για ποιο λόγο ταβέρνες και κέντρα διασκέδασης ονομάστηκαν </a:t>
            </a:r>
            <a:r>
              <a:rPr lang="el-GR" dirty="0" smtClean="0"/>
              <a:t>«Διόνυσος»;</a:t>
            </a:r>
            <a:endParaRPr lang="el-GR" dirty="0"/>
          </a:p>
          <a:p>
            <a:pPr marL="0" indent="0">
              <a:buNone/>
            </a:pPr>
            <a:endParaRPr lang="el-GR" dirty="0" smtClean="0"/>
          </a:p>
          <a:p>
            <a:endParaRPr lang="en-US" dirty="0"/>
          </a:p>
        </p:txBody>
      </p:sp>
      <p:pic>
        <p:nvPicPr>
          <p:cNvPr id="5" name="Picture 2" descr="Τα παιδιά βλέπουν εικόνες."/>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tretch>
            <a:fillRect/>
          </a:stretch>
        </p:blipFill>
        <p:spPr bwMode="auto">
          <a:xfrm>
            <a:off x="4929132" y="1700809"/>
            <a:ext cx="3753476" cy="252028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2434693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Πριν την ανάγνωση – Συζήτηση </a:t>
            </a:r>
            <a:r>
              <a:rPr lang="el-GR" dirty="0" smtClean="0"/>
              <a:t>(2/4</a:t>
            </a:r>
            <a:r>
              <a:rPr lang="el-GR" dirty="0"/>
              <a:t>)</a:t>
            </a:r>
            <a:endParaRPr lang="en-US" dirty="0"/>
          </a:p>
        </p:txBody>
      </p:sp>
      <p:sp>
        <p:nvSpPr>
          <p:cNvPr id="3" name="Θέση περιεχομένου 2"/>
          <p:cNvSpPr>
            <a:spLocks noGrp="1"/>
          </p:cNvSpPr>
          <p:nvPr>
            <p:ph sz="half" idx="1"/>
          </p:nvPr>
        </p:nvSpPr>
        <p:spPr/>
        <p:txBody>
          <a:bodyPr/>
          <a:lstStyle/>
          <a:p>
            <a:r>
              <a:rPr lang="el-GR" dirty="0"/>
              <a:t>Γιατί ο θεός Διόνυσος εμφανίζεται με </a:t>
            </a:r>
            <a:r>
              <a:rPr lang="el-GR" dirty="0" smtClean="0"/>
              <a:t>στεφάνι από </a:t>
            </a:r>
            <a:r>
              <a:rPr lang="el-GR" dirty="0"/>
              <a:t>τσαμπιά σταφύλι;</a:t>
            </a:r>
          </a:p>
          <a:p>
            <a:endParaRPr lang="en-US" dirty="0"/>
          </a:p>
        </p:txBody>
      </p:sp>
      <p:pic>
        <p:nvPicPr>
          <p:cNvPr id="5" name="Picture 2" descr="Τα παιδιά βλέπουν εικόνες."/>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4644008" y="1700808"/>
            <a:ext cx="4038600" cy="302895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767271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Πριν την ανάγνωση – Συζήτηση </a:t>
            </a:r>
            <a:r>
              <a:rPr lang="el-GR" dirty="0" smtClean="0"/>
              <a:t>(3/4</a:t>
            </a:r>
            <a:r>
              <a:rPr lang="el-GR" dirty="0"/>
              <a:t>)</a:t>
            </a:r>
            <a:endParaRPr lang="en-US" dirty="0"/>
          </a:p>
        </p:txBody>
      </p:sp>
      <p:sp>
        <p:nvSpPr>
          <p:cNvPr id="3" name="Θέση περιεχομένου 2"/>
          <p:cNvSpPr>
            <a:spLocks noGrp="1"/>
          </p:cNvSpPr>
          <p:nvPr>
            <p:ph sz="half" idx="1"/>
          </p:nvPr>
        </p:nvSpPr>
        <p:spPr>
          <a:xfrm>
            <a:off x="457200" y="1600200"/>
            <a:ext cx="3322712" cy="4525963"/>
          </a:xfrm>
        </p:spPr>
        <p:txBody>
          <a:bodyPr/>
          <a:lstStyle/>
          <a:p>
            <a:r>
              <a:rPr lang="el-GR" dirty="0"/>
              <a:t>Πώς φτιάχνετε  το κρασί;</a:t>
            </a:r>
          </a:p>
          <a:p>
            <a:endParaRPr lang="en-US" dirty="0"/>
          </a:p>
        </p:txBody>
      </p:sp>
      <p:pic>
        <p:nvPicPr>
          <p:cNvPr id="5" name="Picture 2" descr="Τα παιδιά βλέπουν εικόνες."/>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4362128" y="1772816"/>
            <a:ext cx="4320480" cy="324036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3018736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Πριν την ανάγνωση – Συζήτηση </a:t>
            </a:r>
            <a:r>
              <a:rPr lang="el-GR" dirty="0" smtClean="0"/>
              <a:t>(4/4</a:t>
            </a:r>
            <a:r>
              <a:rPr lang="el-GR" dirty="0"/>
              <a:t>)</a:t>
            </a:r>
            <a:endParaRPr lang="en-US" dirty="0"/>
          </a:p>
        </p:txBody>
      </p:sp>
      <p:sp>
        <p:nvSpPr>
          <p:cNvPr id="3" name="Θέση περιεχομένου 2"/>
          <p:cNvSpPr>
            <a:spLocks noGrp="1"/>
          </p:cNvSpPr>
          <p:nvPr>
            <p:ph sz="half" idx="1"/>
          </p:nvPr>
        </p:nvSpPr>
        <p:spPr/>
        <p:txBody>
          <a:bodyPr/>
          <a:lstStyle/>
          <a:p>
            <a:r>
              <a:rPr lang="el-GR" dirty="0"/>
              <a:t>Γιατί η περιοχή </a:t>
            </a:r>
            <a:r>
              <a:rPr lang="el-GR" dirty="0" smtClean="0"/>
              <a:t>«Διόνυσος» </a:t>
            </a:r>
            <a:r>
              <a:rPr lang="el-GR" dirty="0"/>
              <a:t>ονομάστηκε έτσι;</a:t>
            </a:r>
          </a:p>
          <a:p>
            <a:endParaRPr lang="en-US" dirty="0"/>
          </a:p>
        </p:txBody>
      </p:sp>
      <p:pic>
        <p:nvPicPr>
          <p:cNvPr id="5" name="Picture 2" descr="Τα παιδιά βλέπουν εικόνες."/>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4644008" y="1628800"/>
            <a:ext cx="4038600" cy="302895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4197682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Πριν την </a:t>
            </a:r>
            <a:r>
              <a:rPr lang="el-GR" dirty="0" smtClean="0"/>
              <a:t>ανάγνωση</a:t>
            </a:r>
            <a:endParaRPr lang="en-US" dirty="0"/>
          </a:p>
        </p:txBody>
      </p:sp>
      <p:sp>
        <p:nvSpPr>
          <p:cNvPr id="3" name="Θέση περιεχομένου 2"/>
          <p:cNvSpPr>
            <a:spLocks noGrp="1"/>
          </p:cNvSpPr>
          <p:nvPr>
            <p:ph sz="half" idx="1"/>
          </p:nvPr>
        </p:nvSpPr>
        <p:spPr/>
        <p:txBody>
          <a:bodyPr/>
          <a:lstStyle/>
          <a:p>
            <a:pPr marL="0" indent="0">
              <a:buNone/>
            </a:pPr>
            <a:r>
              <a:rPr lang="el-GR" dirty="0"/>
              <a:t>Στη συνέχεια είδαμε και βιβλία που αναφέρονται στο θεό Διόνυσο.</a:t>
            </a:r>
          </a:p>
          <a:p>
            <a:endParaRPr lang="en-US" dirty="0"/>
          </a:p>
        </p:txBody>
      </p:sp>
      <p:pic>
        <p:nvPicPr>
          <p:cNvPr id="5" name="Picture 2" descr="Τα παιδιά βλέπουν εικόνες."/>
          <p:cNvPicPr>
            <a:picLocks noGrp="1" noChangeAspect="1" noChangeArrowheads="1"/>
          </p:cNvPicPr>
          <p:nvPr>
            <p:ph sz="half" idx="2"/>
          </p:nvPr>
        </p:nvPicPr>
        <p:blipFill rotWithShape="1">
          <a:blip r:embed="rId3" cstate="screen">
            <a:extLst>
              <a:ext uri="{28A0092B-C50C-407E-A947-70E740481C1C}">
                <a14:useLocalDpi xmlns:a14="http://schemas.microsoft.com/office/drawing/2010/main"/>
              </a:ext>
            </a:extLst>
          </a:blip>
          <a:srcRect/>
          <a:stretch/>
        </p:blipFill>
        <p:spPr bwMode="auto">
          <a:xfrm>
            <a:off x="4788024" y="1700808"/>
            <a:ext cx="3865488" cy="3809582"/>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3496456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Ανάγνωση του βιβλίου</a:t>
            </a:r>
            <a:endParaRPr lang="en-US" dirty="0"/>
          </a:p>
        </p:txBody>
      </p:sp>
      <p:sp>
        <p:nvSpPr>
          <p:cNvPr id="3" name="Θέση περιεχομένου 2"/>
          <p:cNvSpPr>
            <a:spLocks noGrp="1"/>
          </p:cNvSpPr>
          <p:nvPr>
            <p:ph sz="half" idx="1"/>
          </p:nvPr>
        </p:nvSpPr>
        <p:spPr>
          <a:xfrm>
            <a:off x="457200" y="1600200"/>
            <a:ext cx="2962672" cy="4525963"/>
          </a:xfrm>
        </p:spPr>
        <p:txBody>
          <a:bodyPr/>
          <a:lstStyle/>
          <a:p>
            <a:pPr marL="0" indent="0">
              <a:buNone/>
            </a:pPr>
            <a:r>
              <a:rPr lang="el-GR" dirty="0"/>
              <a:t>Διαβάσαμε το βιβλίο </a:t>
            </a:r>
            <a:r>
              <a:rPr lang="el-GR" dirty="0" smtClean="0"/>
              <a:t>«Διόνυσος </a:t>
            </a:r>
            <a:r>
              <a:rPr lang="el-GR" dirty="0"/>
              <a:t>ο Κεφάτος </a:t>
            </a:r>
            <a:r>
              <a:rPr lang="el-GR" dirty="0" smtClean="0"/>
              <a:t>Θεός».</a:t>
            </a:r>
            <a:endParaRPr lang="el-GR" dirty="0"/>
          </a:p>
          <a:p>
            <a:endParaRPr lang="en-US" dirty="0"/>
          </a:p>
        </p:txBody>
      </p:sp>
      <p:pic>
        <p:nvPicPr>
          <p:cNvPr id="5" name="Picture 2" descr="Η νηπιαγωγός διαβάζει το βιβλίο."/>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3690053" y="1700808"/>
            <a:ext cx="4992555" cy="4032448"/>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646434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Μετά την ανάγνωση</a:t>
            </a:r>
            <a:endParaRPr lang="en-US" dirty="0"/>
          </a:p>
        </p:txBody>
      </p:sp>
      <p:sp>
        <p:nvSpPr>
          <p:cNvPr id="3" name="Θέση περιεχομένου 2"/>
          <p:cNvSpPr>
            <a:spLocks noGrp="1"/>
          </p:cNvSpPr>
          <p:nvPr>
            <p:ph sz="half" idx="1"/>
          </p:nvPr>
        </p:nvSpPr>
        <p:spPr>
          <a:xfrm>
            <a:off x="457200" y="1600200"/>
            <a:ext cx="4618856" cy="4525963"/>
          </a:xfrm>
        </p:spPr>
        <p:txBody>
          <a:bodyPr>
            <a:noAutofit/>
          </a:bodyPr>
          <a:lstStyle/>
          <a:p>
            <a:pPr marL="0" indent="0">
              <a:buNone/>
            </a:pPr>
            <a:r>
              <a:rPr lang="el-GR" sz="2600" dirty="0"/>
              <a:t>Μετά την ανάγνωση του βιβλίου παρουσίασα στα παιδιά ένα μπουκάλι κρασί και, δεδομένου ότι ήταν Τσικνοπέμπτη, είπαμε με τα παιδιά να ετοιμάσουμε το δικό μας μπουκάλι κρασί και να το ονομάσουμε ΔΙΟΝΥΣΟΣ προς τιμήν του θεού του. </a:t>
            </a:r>
            <a:endParaRPr lang="el-GR" sz="2600" dirty="0" smtClean="0"/>
          </a:p>
          <a:p>
            <a:pPr marL="0" indent="0">
              <a:buNone/>
            </a:pPr>
            <a:r>
              <a:rPr lang="el-GR" sz="2600" dirty="0" smtClean="0"/>
              <a:t>Να </a:t>
            </a:r>
            <a:r>
              <a:rPr lang="el-GR" sz="2600" dirty="0"/>
              <a:t>φτιάξουμε και την ετικέτα και το μεσημέρι να το πάρουμε μαζί μας στο σπίτι.</a:t>
            </a:r>
          </a:p>
          <a:p>
            <a:endParaRPr lang="en-US" sz="2600" dirty="0"/>
          </a:p>
        </p:txBody>
      </p:sp>
      <p:pic>
        <p:nvPicPr>
          <p:cNvPr id="5" name="Picture 2" descr="Η νηπιαγωγός με ένα μπουκάλι κρασί."/>
          <p:cNvPicPr>
            <a:picLocks noGrp="1" noChangeAspect="1" noChangeArrowheads="1"/>
          </p:cNvPicPr>
          <p:nvPr>
            <p:ph sz="half" idx="2"/>
          </p:nvPr>
        </p:nvPicPr>
        <p:blipFill rotWithShape="1">
          <a:blip r:embed="rId3" cstate="screen">
            <a:extLst>
              <a:ext uri="{28A0092B-C50C-407E-A947-70E740481C1C}">
                <a14:useLocalDpi xmlns:a14="http://schemas.microsoft.com/office/drawing/2010/main"/>
              </a:ext>
            </a:extLst>
          </a:blip>
          <a:srcRect/>
          <a:stretch/>
        </p:blipFill>
        <p:spPr bwMode="auto">
          <a:xfrm>
            <a:off x="5580112" y="1772816"/>
            <a:ext cx="3056467" cy="4248472"/>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8554895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2"/>
  <p:tag name="ZHAW.ACCESSIBILITYADDIN.CHECKTIMEDATE" val="10/29/2015 12:45:51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4,7,6,5,"/>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 t r u e < / C h e c k T e x t S i z e >  
     < C h e c k S c r e e n T i p > t r u e < / C h e c k S c r e e n T i p >  
     < S h o w S h a p e N a m e C o l u m n > f a l s e < / S h o w S h a p e N a m e C o l u m n >  
     < S h o w I s s u e D e s c r i p t i o n > t r u e < / S h o w I s s u e D e s c r i p t i o n >  
 < / D o c u m e n t S e t t i n g s > 
</file>

<file path=customXml/itemProps1.xml><?xml version="1.0" encoding="utf-8"?>
<ds:datastoreItem xmlns:ds="http://schemas.openxmlformats.org/officeDocument/2006/customXml" ds:itemID="{2EA76633-36D7-4F1D-841A-8165FE7DB1AF}">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2038</TotalTime>
  <Words>644</Words>
  <Application>Microsoft Office PowerPoint</Application>
  <PresentationFormat>On-screen Show (4:3)</PresentationFormat>
  <Paragraphs>75</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Θέμα του Office</vt:lpstr>
      <vt:lpstr>Το Εικονογραφημένο Βιβλίο στην Προσχολική Εκπαίδευση</vt:lpstr>
      <vt:lpstr>Διδακτική Πρακτική</vt:lpstr>
      <vt:lpstr>Πριν την ανάγνωση – Συζήτηση (1/4)</vt:lpstr>
      <vt:lpstr>Πριν την ανάγνωση – Συζήτηση (2/4)</vt:lpstr>
      <vt:lpstr>Πριν την ανάγνωση – Συζήτηση (3/4)</vt:lpstr>
      <vt:lpstr>Πριν την ανάγνωση – Συζήτηση (4/4)</vt:lpstr>
      <vt:lpstr>Πριν την ανάγνωση</vt:lpstr>
      <vt:lpstr>Ανάγνωση του βιβλίου</vt:lpstr>
      <vt:lpstr>Μετά την ανάγνωση</vt:lpstr>
      <vt:lpstr>Τα δικά μας μπουκάλια με κρασί (1/4)</vt:lpstr>
      <vt:lpstr>Τα δικά μας μπουκάλια με κρασί (2/4)</vt:lpstr>
      <vt:lpstr>Τα δικά μας μπουκάλια με κρασί (3/4)</vt:lpstr>
      <vt:lpstr>Τα δικά μας μπουκάλια με κρασί (4/4)</vt:lpstr>
      <vt:lpstr>Το τελικό αποτέλεσμα</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Μυθολογία - Διόνυσος</dc:title>
  <dc:subject>Το Εικονογραφημένο Βιβλίο στην Προσχολική Εκπαίδευση</dc:subject>
  <dc:creator> Αγγελική Γιαννικοπούλου</dc:creator>
  <cp:lastModifiedBy>Smaragda Papadopoulou</cp:lastModifiedBy>
  <cp:revision>224</cp:revision>
  <dcterms:created xsi:type="dcterms:W3CDTF">2012-09-06T09:03:05Z</dcterms:created>
  <dcterms:modified xsi:type="dcterms:W3CDTF">2015-10-28T22:46:11Z</dcterms:modified>
  <cp:category>Λογοτεχνικά είδη</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75875C63-FD4C-4373-8024-A8E1145B79A2</vt:lpwstr>
  </property>
  <property fmtid="{D5CDD505-2E9C-101B-9397-08002B2CF9AE}" pid="3" name="ArticulatePath">
    <vt:lpwstr>New</vt:lpwstr>
  </property>
</Properties>
</file>