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tags/tag4.xml" ContentType="application/vnd.openxmlformats-officedocument.presentationml.tags+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tags/tag5.xml" ContentType="application/vnd.openxmlformats-officedocument.presentationml.tags+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2"/>
  </p:sldMasterIdLst>
  <p:notesMasterIdLst>
    <p:notesMasterId r:id="rId22"/>
  </p:notesMasterIdLst>
  <p:sldIdLst>
    <p:sldId id="331" r:id="rId3"/>
    <p:sldId id="332" r:id="rId4"/>
    <p:sldId id="319" r:id="rId5"/>
    <p:sldId id="321" r:id="rId6"/>
    <p:sldId id="322" r:id="rId7"/>
    <p:sldId id="323" r:id="rId8"/>
    <p:sldId id="324" r:id="rId9"/>
    <p:sldId id="325" r:id="rId10"/>
    <p:sldId id="326" r:id="rId11"/>
    <p:sldId id="327" r:id="rId12"/>
    <p:sldId id="328" r:id="rId13"/>
    <p:sldId id="330" r:id="rId14"/>
    <p:sldId id="290" r:id="rId15"/>
    <p:sldId id="295" r:id="rId16"/>
    <p:sldId id="333" r:id="rId17"/>
    <p:sldId id="334" r:id="rId18"/>
    <p:sldId id="335" r:id="rId19"/>
    <p:sldId id="336" r:id="rId20"/>
    <p:sldId id="293" r:id="rId21"/>
  </p:sldIdLst>
  <p:sldSz cx="9144000" cy="6858000" type="screen4x3"/>
  <p:notesSz cx="6858000" cy="9144000"/>
  <p:custDataLst>
    <p:tags r:id="rId23"/>
  </p:custDataLst>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7512F115-2FCC-49EE-8759-A71F26F5819E}">
          <p14:sldIdLst>
            <p14:sldId id="331"/>
            <p14:sldId id="332"/>
            <p14:sldId id="319"/>
            <p14:sldId id="321"/>
            <p14:sldId id="322"/>
            <p14:sldId id="323"/>
            <p14:sldId id="324"/>
            <p14:sldId id="325"/>
            <p14:sldId id="326"/>
            <p14:sldId id="327"/>
            <p14:sldId id="328"/>
            <p14:sldId id="330"/>
            <p14:sldId id="290"/>
            <p14:sldId id="295"/>
            <p14:sldId id="333"/>
            <p14:sldId id="334"/>
            <p14:sldId id="335"/>
            <p14:sldId id="336"/>
          </p14:sldIdLst>
        </p14:section>
        <p14:section name="Untitled Section" id="{0F1CB131-A6BD-43D0-B8D4-1F27CEF7A05E}">
          <p14:sldIdLst>
            <p14:sldId id="293"/>
          </p14:sldIdLst>
        </p14:section>
      </p14:sectionLst>
    </p:ex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user" initials="u"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075BC"/>
    <a:srgbClr val="4F81BD"/>
    <a:srgbClr val="50ABB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377" autoAdjust="0"/>
    <p:restoredTop sz="99309" autoAdjust="0"/>
  </p:normalViewPr>
  <p:slideViewPr>
    <p:cSldViewPr>
      <p:cViewPr varScale="1">
        <p:scale>
          <a:sx n="57" d="100"/>
          <a:sy n="57" d="100"/>
        </p:scale>
        <p:origin x="-2532" y="-7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viewProps" Target="view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presProps" Target="presProps.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commentAuthors" Target="commentAuthor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ags" Target="tags/tag1.xml"/><Relationship Id="rId28"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notesMaster" Target="notesMasters/notesMaster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17A379C-B41D-45E1-80CB-01FC82FDADA9}" type="datetimeFigureOut">
              <a:rPr lang="el-GR" smtClean="0"/>
              <a:t>29/10/2015</a:t>
            </a:fld>
            <a:endParaRPr lang="el-GR"/>
          </a:p>
        </p:txBody>
      </p:sp>
      <p:sp>
        <p:nvSpPr>
          <p:cNvPr id="4" name="Θέση εικόνας διαφάνειας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Θέση υποσέλιδου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Θέση αριθμού διαφάνειας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BA60D4E-153C-481E-9C52-31B1E4926C1F}" type="slidenum">
              <a:rPr lang="el-GR" smtClean="0"/>
              <a:t>‹#›</a:t>
            </a:fld>
            <a:endParaRPr lang="el-GR"/>
          </a:p>
        </p:txBody>
      </p:sp>
    </p:spTree>
    <p:extLst>
      <p:ext uri="{BB962C8B-B14F-4D97-AF65-F5344CB8AC3E}">
        <p14:creationId xmlns:p14="http://schemas.microsoft.com/office/powerpoint/2010/main" val="39553540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Θέση εικόνας διαφάνειας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267" name="Θέση σημειώσεων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71450" indent="-171450">
              <a:spcBef>
                <a:spcPct val="0"/>
              </a:spcBef>
              <a:buFontTx/>
              <a:buChar char="•"/>
            </a:pPr>
            <a:endParaRPr lang="en-US" altLang="en-US" smtClean="0">
              <a:solidFill>
                <a:srgbClr val="FF0000"/>
              </a:solidFill>
            </a:endParaRPr>
          </a:p>
        </p:txBody>
      </p:sp>
      <p:sp>
        <p:nvSpPr>
          <p:cNvPr id="11268" name="Θέση αριθμού διαφάνειας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1100EA80-8CC4-4187-A2BA-9FA8D171ECDD}" type="slidenum">
              <a:rPr lang="el-GR" altLang="en-US"/>
              <a:pPr fontAlgn="base">
                <a:spcBef>
                  <a:spcPct val="0"/>
                </a:spcBef>
                <a:spcAft>
                  <a:spcPct val="0"/>
                </a:spcAft>
              </a:pPr>
              <a:t>1</a:t>
            </a:fld>
            <a:endParaRPr lang="el-GR" altLang="en-US"/>
          </a:p>
        </p:txBody>
      </p:sp>
    </p:spTree>
    <p:extLst>
      <p:ext uri="{BB962C8B-B14F-4D97-AF65-F5344CB8AC3E}">
        <p14:creationId xmlns:p14="http://schemas.microsoft.com/office/powerpoint/2010/main" val="29011986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pPr marL="171450" indent="-171450">
              <a:buFont typeface="Arial" pitchFamily="34" charset="0"/>
              <a:buChar char="•"/>
            </a:pP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13</a:t>
            </a:fld>
            <a:endParaRPr lang="el-GR"/>
          </a:p>
        </p:txBody>
      </p:sp>
    </p:spTree>
    <p:extLst>
      <p:ext uri="{BB962C8B-B14F-4D97-AF65-F5344CB8AC3E}">
        <p14:creationId xmlns:p14="http://schemas.microsoft.com/office/powerpoint/2010/main" val="24459846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t>14</a:t>
            </a:fld>
            <a:endParaRPr lang="el-GR"/>
          </a:p>
        </p:txBody>
      </p:sp>
    </p:spTree>
    <p:extLst>
      <p:ext uri="{BB962C8B-B14F-4D97-AF65-F5344CB8AC3E}">
        <p14:creationId xmlns:p14="http://schemas.microsoft.com/office/powerpoint/2010/main" val="27497211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t>15</a:t>
            </a:fld>
            <a:endParaRPr lang="el-GR"/>
          </a:p>
        </p:txBody>
      </p:sp>
    </p:spTree>
    <p:extLst>
      <p:ext uri="{BB962C8B-B14F-4D97-AF65-F5344CB8AC3E}">
        <p14:creationId xmlns:p14="http://schemas.microsoft.com/office/powerpoint/2010/main" val="40518073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smtClean="0"/>
          </a:p>
        </p:txBody>
      </p:sp>
      <p:sp>
        <p:nvSpPr>
          <p:cNvPr id="337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D7220AF9-E629-48ED-BFC2-6E03C5A63111}" type="slidenum">
              <a:rPr lang="el-GR" altLang="en-US"/>
              <a:pPr fontAlgn="base">
                <a:spcBef>
                  <a:spcPct val="0"/>
                </a:spcBef>
                <a:spcAft>
                  <a:spcPct val="0"/>
                </a:spcAft>
              </a:pPr>
              <a:t>16</a:t>
            </a:fld>
            <a:endParaRPr lang="el-GR" altLang="en-US"/>
          </a:p>
        </p:txBody>
      </p:sp>
    </p:spTree>
    <p:extLst>
      <p:ext uri="{BB962C8B-B14F-4D97-AF65-F5344CB8AC3E}">
        <p14:creationId xmlns:p14="http://schemas.microsoft.com/office/powerpoint/2010/main" val="117153419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smtClean="0"/>
          </a:p>
        </p:txBody>
      </p:sp>
      <p:sp>
        <p:nvSpPr>
          <p:cNvPr id="3584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34F57B82-55D5-48B6-A7B9-861FC58016DE}" type="slidenum">
              <a:rPr lang="el-GR" altLang="en-US"/>
              <a:pPr fontAlgn="base">
                <a:spcBef>
                  <a:spcPct val="0"/>
                </a:spcBef>
                <a:spcAft>
                  <a:spcPct val="0"/>
                </a:spcAft>
              </a:pPr>
              <a:t>17</a:t>
            </a:fld>
            <a:endParaRPr lang="el-GR" altLang="en-US"/>
          </a:p>
        </p:txBody>
      </p:sp>
    </p:spTree>
    <p:extLst>
      <p:ext uri="{BB962C8B-B14F-4D97-AF65-F5344CB8AC3E}">
        <p14:creationId xmlns:p14="http://schemas.microsoft.com/office/powerpoint/2010/main" val="115099668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smtClean="0"/>
          </a:p>
        </p:txBody>
      </p:sp>
      <p:sp>
        <p:nvSpPr>
          <p:cNvPr id="3789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86550092-985A-4DAB-B8BD-652609C8C1CA}" type="slidenum">
              <a:rPr lang="el-GR" altLang="en-US"/>
              <a:pPr fontAlgn="base">
                <a:spcBef>
                  <a:spcPct val="0"/>
                </a:spcBef>
                <a:spcAft>
                  <a:spcPct val="0"/>
                </a:spcAft>
              </a:pPr>
              <a:t>18</a:t>
            </a:fld>
            <a:endParaRPr lang="el-GR" altLang="en-US"/>
          </a:p>
        </p:txBody>
      </p:sp>
    </p:spTree>
    <p:extLst>
      <p:ext uri="{BB962C8B-B14F-4D97-AF65-F5344CB8AC3E}">
        <p14:creationId xmlns:p14="http://schemas.microsoft.com/office/powerpoint/2010/main" val="360576437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t>19</a:t>
            </a:fld>
            <a:endParaRPr lang="el-GR"/>
          </a:p>
        </p:txBody>
      </p:sp>
    </p:spTree>
    <p:extLst>
      <p:ext uri="{BB962C8B-B14F-4D97-AF65-F5344CB8AC3E}">
        <p14:creationId xmlns:p14="http://schemas.microsoft.com/office/powerpoint/2010/main" val="21451231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685800" y="2130425"/>
            <a:ext cx="7772400" cy="1470025"/>
          </a:xfrm>
        </p:spPr>
        <p:txBody>
          <a:bodyPr/>
          <a:lstStyle>
            <a:lvl1pPr>
              <a:defRPr>
                <a:solidFill>
                  <a:schemeClr val="accent1"/>
                </a:solidFill>
              </a:defRPr>
            </a:lvl1pPr>
          </a:lstStyle>
          <a:p>
            <a:r>
              <a:rPr lang="el-GR" dirty="0" smtClean="0"/>
              <a:t>Στυλ κύριου τίτλου</a:t>
            </a:r>
            <a:endParaRPr lang="el-GR" dirty="0"/>
          </a:p>
        </p:txBody>
      </p:sp>
      <p:sp>
        <p:nvSpPr>
          <p:cNvPr id="3" name="Υπότιτλος 2"/>
          <p:cNvSpPr>
            <a:spLocks noGrp="1"/>
          </p:cNvSpPr>
          <p:nvPr>
            <p:ph type="subTitle" idx="1"/>
          </p:nvPr>
        </p:nvSpPr>
        <p:spPr>
          <a:xfrm>
            <a:off x="683568" y="3886200"/>
            <a:ext cx="7776864" cy="1752600"/>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dirty="0" smtClean="0"/>
              <a:t>Στυλ κύριου υπότιτλου</a:t>
            </a:r>
            <a:endParaRPr lang="el-GR" dirty="0"/>
          </a:p>
        </p:txBody>
      </p:sp>
    </p:spTree>
    <p:extLst>
      <p:ext uri="{BB962C8B-B14F-4D97-AF65-F5344CB8AC3E}">
        <p14:creationId xmlns:p14="http://schemas.microsoft.com/office/powerpoint/2010/main" val="424524772"/>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chemeClr val="accent1"/>
                </a:solidFill>
              </a:defRPr>
            </a:lvl1pPr>
          </a:lstStyle>
          <a:p>
            <a:r>
              <a:rPr lang="el-GR" dirty="0" smtClean="0"/>
              <a:t>Στυλ κύριου τίτλου</a:t>
            </a:r>
            <a:endParaRPr lang="el-GR" dirty="0"/>
          </a:p>
        </p:txBody>
      </p:sp>
      <p:sp>
        <p:nvSpPr>
          <p:cNvPr id="3" name="Θέση κατακόρυφου κειμένου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5"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Μυθολογία</a:t>
            </a:r>
            <a:endParaRPr lang="en-US" sz="1000" dirty="0">
              <a:solidFill>
                <a:srgbClr val="5075BC"/>
              </a:solidFill>
              <a:ea typeface="ＭＳ Ｐゴシック" pitchFamily="34" charset="-128"/>
              <a:cs typeface="+mn-cs"/>
            </a:endParaRPr>
          </a:p>
        </p:txBody>
      </p:sp>
      <p:pic>
        <p:nvPicPr>
          <p:cNvPr id="6" name="Picture 5"/>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8723" y="6255465"/>
            <a:ext cx="431834" cy="570020"/>
          </a:xfrm>
          <a:prstGeom prst="rect">
            <a:avLst/>
          </a:prstGeom>
        </p:spPr>
      </p:pic>
    </p:spTree>
    <p:extLst>
      <p:ext uri="{BB962C8B-B14F-4D97-AF65-F5344CB8AC3E}">
        <p14:creationId xmlns:p14="http://schemas.microsoft.com/office/powerpoint/2010/main" val="2458615667"/>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6629400" y="274638"/>
            <a:ext cx="2057400" cy="5851525"/>
          </a:xfrm>
        </p:spPr>
        <p:txBody>
          <a:bodyPr vert="eaVert"/>
          <a:lstStyle>
            <a:lvl1pPr>
              <a:defRPr b="0">
                <a:solidFill>
                  <a:srgbClr val="5075BC"/>
                </a:solidFill>
              </a:defRPr>
            </a:lvl1pPr>
          </a:lstStyle>
          <a:p>
            <a:r>
              <a:rPr lang="el-GR" dirty="0" smtClean="0"/>
              <a:t>Στυλ κύριου τίτλου</a:t>
            </a:r>
            <a:endParaRPr lang="el-GR" dirty="0"/>
          </a:p>
        </p:txBody>
      </p:sp>
      <p:sp>
        <p:nvSpPr>
          <p:cNvPr id="3" name="Θέση κατακόρυφου κειμένου 2"/>
          <p:cNvSpPr>
            <a:spLocks noGrp="1"/>
          </p:cNvSpPr>
          <p:nvPr>
            <p:ph type="body" orient="vert" idx="1"/>
          </p:nvPr>
        </p:nvSpPr>
        <p:spPr>
          <a:xfrm>
            <a:off x="457200" y="274638"/>
            <a:ext cx="6019800" cy="5851525"/>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Tree>
    <p:extLst>
      <p:ext uri="{BB962C8B-B14F-4D97-AF65-F5344CB8AC3E}">
        <p14:creationId xmlns:p14="http://schemas.microsoft.com/office/powerpoint/2010/main" val="423861268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rgbClr val="5075BC"/>
                </a:solidFill>
              </a:defRPr>
            </a:lvl1pPr>
          </a:lstStyle>
          <a:p>
            <a:r>
              <a:rPr lang="el-GR" dirty="0" smtClean="0"/>
              <a:t>Στυλ κύριου τίτλου</a:t>
            </a:r>
            <a:endParaRPr lang="el-GR" dirty="0"/>
          </a:p>
        </p:txBody>
      </p:sp>
      <p:sp>
        <p:nvSpPr>
          <p:cNvPr id="3" name="Θέση περιεχομένου 2"/>
          <p:cNvSpPr>
            <a:spLocks noGrp="1"/>
          </p:cNvSpPr>
          <p:nvPr>
            <p:ph idx="1"/>
          </p:nvPr>
        </p:nvSpPr>
        <p:spPr>
          <a:xfrm>
            <a:off x="464156" y="1556792"/>
            <a:ext cx="8229600" cy="4525963"/>
          </a:xfrm>
        </p:spPr>
        <p:txBody>
          <a:bodyPr/>
          <a:lstStyle>
            <a:lvl1pPr>
              <a:spcBef>
                <a:spcPts val="1200"/>
              </a:spcBef>
              <a:defRPr/>
            </a:lvl1pPr>
            <a:lvl2pPr>
              <a:spcBef>
                <a:spcPts val="1200"/>
              </a:spcBef>
              <a:defRPr/>
            </a:lvl2pPr>
            <a:lvl3pPr>
              <a:spcBef>
                <a:spcPts val="1200"/>
              </a:spcBef>
              <a:defRPr/>
            </a:lvl3pPr>
            <a:lvl4pPr>
              <a:spcBef>
                <a:spcPts val="1200"/>
              </a:spcBef>
              <a:defRPr/>
            </a:lvl4pPr>
            <a:lvl5pPr>
              <a:spcBef>
                <a:spcPts val="1200"/>
              </a:spcBef>
              <a:defRPr/>
            </a:lvl5pPr>
          </a:lstStyle>
          <a:p>
            <a:pPr lvl="0"/>
            <a:r>
              <a:rPr lang="el-GR" dirty="0" smtClean="0"/>
              <a:t>Στυλ υποδείγματος κειμένου</a:t>
            </a:r>
          </a:p>
          <a:p>
            <a:pPr lvl="1"/>
            <a:r>
              <a:rPr lang="el-GR" dirty="0" smtClean="0"/>
              <a:t>Δεύτερου επιπέδου</a:t>
            </a:r>
          </a:p>
          <a:p>
            <a:pPr lvl="2"/>
            <a:r>
              <a:rPr lang="el-GR" dirty="0" smtClean="0"/>
              <a:t>Τρίτου επιπέδου</a:t>
            </a:r>
          </a:p>
          <a:p>
            <a:pPr lvl="3"/>
            <a:r>
              <a:rPr lang="el-GR" dirty="0" smtClean="0"/>
              <a:t>Τέταρτου επιπέδου</a:t>
            </a:r>
          </a:p>
          <a:p>
            <a:pPr lvl="4"/>
            <a:r>
              <a:rPr lang="el-GR" dirty="0" smtClean="0"/>
              <a:t>Πέμπτου επιπέδου</a:t>
            </a:r>
            <a:endParaRPr lang="el-GR" dirty="0"/>
          </a:p>
        </p:txBody>
      </p:sp>
      <p:sp>
        <p:nvSpPr>
          <p:cNvPr id="4" name="Θέση αριθμού διαφάνειας 5" descr="[DECORATIVE]"/>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5" name="2 - Θέση υποσέλιδου" descr="[DECORATIVE]"/>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Μυθολογία</a:t>
            </a:r>
            <a:endParaRPr lang="en-US" sz="1000" dirty="0">
              <a:solidFill>
                <a:srgbClr val="5075BC"/>
              </a:solidFill>
              <a:ea typeface="ＭＳ Ｐゴシック" pitchFamily="34" charset="-128"/>
              <a:cs typeface="+mn-cs"/>
            </a:endParaRPr>
          </a:p>
        </p:txBody>
      </p:sp>
      <p:pic>
        <p:nvPicPr>
          <p:cNvPr id="6" name="Picture 5" descr="[DECORATIVE]"/>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8723" y="6255465"/>
            <a:ext cx="431834" cy="570020"/>
          </a:xfrm>
          <a:prstGeom prst="rect">
            <a:avLst/>
          </a:prstGeom>
        </p:spPr>
      </p:pic>
    </p:spTree>
    <p:extLst>
      <p:ext uri="{BB962C8B-B14F-4D97-AF65-F5344CB8AC3E}">
        <p14:creationId xmlns:p14="http://schemas.microsoft.com/office/powerpoint/2010/main" val="3637518809"/>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722313" y="4406900"/>
            <a:ext cx="7772400" cy="1362075"/>
          </a:xfrm>
        </p:spPr>
        <p:txBody>
          <a:bodyPr anchor="t"/>
          <a:lstStyle>
            <a:lvl1pPr algn="l">
              <a:defRPr sz="4000" b="0" cap="none" baseline="0">
                <a:solidFill>
                  <a:srgbClr val="5075BC"/>
                </a:solidFill>
              </a:defRPr>
            </a:lvl1pPr>
          </a:lstStyle>
          <a:p>
            <a:r>
              <a:rPr lang="el-GR" dirty="0" smtClean="0"/>
              <a:t>Στυλ κύριου τίτλου</a:t>
            </a:r>
            <a:endParaRPr lang="el-GR" dirty="0"/>
          </a:p>
        </p:txBody>
      </p:sp>
      <p:sp>
        <p:nvSpPr>
          <p:cNvPr id="3" name="Θέση κειμένου 2"/>
          <p:cNvSpPr>
            <a:spLocks noGrp="1"/>
          </p:cNvSpPr>
          <p:nvPr>
            <p:ph type="body" idx="1"/>
          </p:nvPr>
        </p:nvSpPr>
        <p:spPr>
          <a:xfrm>
            <a:off x="722313" y="2906713"/>
            <a:ext cx="7772400" cy="1500187"/>
          </a:xfrm>
        </p:spPr>
        <p:txBody>
          <a:bodyPr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dirty="0" smtClean="0"/>
              <a:t>Στυλ υποδείγματος κειμένου</a:t>
            </a:r>
          </a:p>
        </p:txBody>
      </p:sp>
    </p:spTree>
    <p:extLst>
      <p:ext uri="{BB962C8B-B14F-4D97-AF65-F5344CB8AC3E}">
        <p14:creationId xmlns:p14="http://schemas.microsoft.com/office/powerpoint/2010/main" val="1212086127"/>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rgbClr val="5075BC"/>
                </a:solidFill>
              </a:defRPr>
            </a:lvl1pPr>
          </a:lstStyle>
          <a:p>
            <a:r>
              <a:rPr lang="el-GR" dirty="0" smtClean="0"/>
              <a:t>Στυλ κύριου τίτλου</a:t>
            </a:r>
            <a:endParaRPr lang="el-GR" dirty="0"/>
          </a:p>
        </p:txBody>
      </p:sp>
      <p:sp>
        <p:nvSpPr>
          <p:cNvPr id="3" name="Θέση περιεχομένου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περιεχομένου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αριθμού διαφάνειας 5" descr="[DECORATIVE]"/>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6" name="2 - Θέση υποσέλιδου" descr="[DECORATIVE]"/>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Μυθολογία</a:t>
            </a:r>
            <a:endParaRPr lang="en-US" sz="1000" dirty="0">
              <a:solidFill>
                <a:srgbClr val="5075BC"/>
              </a:solidFill>
              <a:ea typeface="ＭＳ Ｐゴシック" pitchFamily="34" charset="-128"/>
              <a:cs typeface="+mn-cs"/>
            </a:endParaRPr>
          </a:p>
        </p:txBody>
      </p:sp>
      <p:pic>
        <p:nvPicPr>
          <p:cNvPr id="7" name="Picture 6" descr="[DECORATIVE]"/>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8723" y="6255465"/>
            <a:ext cx="431834" cy="570020"/>
          </a:xfrm>
          <a:prstGeom prst="rect">
            <a:avLst/>
          </a:prstGeom>
        </p:spPr>
      </p:pic>
    </p:spTree>
    <p:extLst>
      <p:ext uri="{BB962C8B-B14F-4D97-AF65-F5344CB8AC3E}">
        <p14:creationId xmlns:p14="http://schemas.microsoft.com/office/powerpoint/2010/main" val="3283250921"/>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a:solidFill>
                  <a:srgbClr val="5075BC"/>
                </a:solidFill>
              </a:defRPr>
            </a:lvl1pPr>
          </a:lstStyle>
          <a:p>
            <a:r>
              <a:rPr lang="el-GR" dirty="0" smtClean="0"/>
              <a:t>Στυλ κύριου τίτλου</a:t>
            </a:r>
            <a:endParaRPr lang="el-GR" dirty="0"/>
          </a:p>
        </p:txBody>
      </p:sp>
      <p:sp>
        <p:nvSpPr>
          <p:cNvPr id="3" name="Θέση κειμένου 2"/>
          <p:cNvSpPr>
            <a:spLocks noGrp="1"/>
          </p:cNvSpPr>
          <p:nvPr>
            <p:ph type="body" idx="1"/>
          </p:nvPr>
        </p:nvSpPr>
        <p:spPr>
          <a:xfrm>
            <a:off x="457200" y="1574254"/>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Θέση περιεχομένου 3"/>
          <p:cNvSpPr>
            <a:spLocks noGrp="1"/>
          </p:cNvSpPr>
          <p:nvPr>
            <p:ph sz="half" idx="2"/>
          </p:nvPr>
        </p:nvSpPr>
        <p:spPr>
          <a:xfrm>
            <a:off x="457200" y="2214016"/>
            <a:ext cx="4040188" cy="38792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κειμένου 4"/>
          <p:cNvSpPr>
            <a:spLocks noGrp="1"/>
          </p:cNvSpPr>
          <p:nvPr>
            <p:ph type="body" sz="quarter" idx="3"/>
          </p:nvPr>
        </p:nvSpPr>
        <p:spPr>
          <a:xfrm>
            <a:off x="4645025" y="1574254"/>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Θέση περιεχομένου 5"/>
          <p:cNvSpPr>
            <a:spLocks noGrp="1"/>
          </p:cNvSpPr>
          <p:nvPr>
            <p:ph sz="quarter" idx="4"/>
          </p:nvPr>
        </p:nvSpPr>
        <p:spPr>
          <a:xfrm>
            <a:off x="4645025" y="2214016"/>
            <a:ext cx="4041775" cy="38792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8"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Μυθολογία</a:t>
            </a:r>
            <a:endParaRPr lang="en-US" sz="1000" dirty="0">
              <a:solidFill>
                <a:srgbClr val="5075BC"/>
              </a:solidFill>
              <a:ea typeface="ＭＳ Ｐゴシック" pitchFamily="34" charset="-128"/>
              <a:cs typeface="+mn-cs"/>
            </a:endParaRPr>
          </a:p>
        </p:txBody>
      </p:sp>
      <p:pic>
        <p:nvPicPr>
          <p:cNvPr id="9" name="Picture 8"/>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8723" y="6255465"/>
            <a:ext cx="431834" cy="570020"/>
          </a:xfrm>
          <a:prstGeom prst="rect">
            <a:avLst/>
          </a:prstGeom>
        </p:spPr>
      </p:pic>
    </p:spTree>
    <p:extLst>
      <p:ext uri="{BB962C8B-B14F-4D97-AF65-F5344CB8AC3E}">
        <p14:creationId xmlns:p14="http://schemas.microsoft.com/office/powerpoint/2010/main" val="1076112759"/>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chemeClr val="accent1"/>
                </a:solidFill>
              </a:defRPr>
            </a:lvl1pPr>
          </a:lstStyle>
          <a:p>
            <a:r>
              <a:rPr lang="el-GR" dirty="0" smtClean="0"/>
              <a:t>Στυλ κύριου τίτλου</a:t>
            </a:r>
            <a:endParaRPr lang="el-GR" dirty="0"/>
          </a:p>
        </p:txBody>
      </p:sp>
      <p:sp>
        <p:nvSpPr>
          <p:cNvPr id="3"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4"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Μυθολογία</a:t>
            </a:r>
            <a:endParaRPr lang="en-US" sz="1000" dirty="0">
              <a:solidFill>
                <a:srgbClr val="5075BC"/>
              </a:solidFill>
              <a:ea typeface="ＭＳ Ｐゴシック" pitchFamily="34" charset="-128"/>
              <a:cs typeface="+mn-cs"/>
            </a:endParaRPr>
          </a:p>
        </p:txBody>
      </p:sp>
      <p:pic>
        <p:nvPicPr>
          <p:cNvPr id="5" name="Picture 4"/>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8723" y="6255465"/>
            <a:ext cx="431834" cy="570020"/>
          </a:xfrm>
          <a:prstGeom prst="rect">
            <a:avLst/>
          </a:prstGeom>
        </p:spPr>
      </p:pic>
    </p:spTree>
    <p:extLst>
      <p:ext uri="{BB962C8B-B14F-4D97-AF65-F5344CB8AC3E}">
        <p14:creationId xmlns:p14="http://schemas.microsoft.com/office/powerpoint/2010/main" val="1315794605"/>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Tree>
    <p:extLst>
      <p:ext uri="{BB962C8B-B14F-4D97-AF65-F5344CB8AC3E}">
        <p14:creationId xmlns:p14="http://schemas.microsoft.com/office/powerpoint/2010/main" val="2009620217"/>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Περιεχόμενο με λεζάντα">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3575050" y="1556792"/>
            <a:ext cx="5111750" cy="460851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κειμένου 3"/>
          <p:cNvSpPr>
            <a:spLocks noGrp="1"/>
          </p:cNvSpPr>
          <p:nvPr>
            <p:ph type="body" sz="half" idx="2"/>
          </p:nvPr>
        </p:nvSpPr>
        <p:spPr>
          <a:xfrm>
            <a:off x="457200" y="1556792"/>
            <a:ext cx="3008313" cy="4608512"/>
          </a:xfrm>
        </p:spPr>
        <p:txBody>
          <a:bodyPr>
            <a:normAutofit/>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dirty="0" smtClean="0"/>
              <a:t>Στυλ υποδείγματος κειμένου</a:t>
            </a:r>
          </a:p>
        </p:txBody>
      </p:sp>
      <p:sp>
        <p:nvSpPr>
          <p:cNvPr id="6" name="Τίτλος 1"/>
          <p:cNvSpPr>
            <a:spLocks noGrp="1"/>
          </p:cNvSpPr>
          <p:nvPr>
            <p:ph type="title"/>
          </p:nvPr>
        </p:nvSpPr>
        <p:spPr>
          <a:xfrm>
            <a:off x="457200" y="273600"/>
            <a:ext cx="8229600" cy="1144800"/>
          </a:xfrm>
        </p:spPr>
        <p:txBody>
          <a:bodyPr vert="horz" lIns="91440" tIns="45720" rIns="91440" bIns="45720" rtlCol="0" anchor="ctr">
            <a:normAutofit/>
          </a:bodyPr>
          <a:lstStyle>
            <a:lvl1pPr>
              <a:defRPr lang="el-GR" b="0">
                <a:solidFill>
                  <a:schemeClr val="accent1"/>
                </a:solidFill>
              </a:defRPr>
            </a:lvl1pPr>
          </a:lstStyle>
          <a:p>
            <a:pPr lvl="0"/>
            <a:r>
              <a:rPr lang="el-GR" dirty="0" smtClean="0"/>
              <a:t>Στυλ κύριου τίτλου</a:t>
            </a:r>
            <a:endParaRPr lang="el-GR" dirty="0"/>
          </a:p>
        </p:txBody>
      </p:sp>
      <p:sp>
        <p:nvSpPr>
          <p:cNvPr id="5"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7"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Μυθολογία</a:t>
            </a:r>
            <a:endParaRPr lang="en-US" sz="1000" dirty="0">
              <a:solidFill>
                <a:srgbClr val="5075BC"/>
              </a:solidFill>
              <a:ea typeface="ＭＳ Ｐゴシック" pitchFamily="34" charset="-128"/>
              <a:cs typeface="+mn-cs"/>
            </a:endParaRPr>
          </a:p>
        </p:txBody>
      </p:sp>
      <p:pic>
        <p:nvPicPr>
          <p:cNvPr id="8" name="Picture 7"/>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8723" y="6255465"/>
            <a:ext cx="431834" cy="570020"/>
          </a:xfrm>
          <a:prstGeom prst="rect">
            <a:avLst/>
          </a:prstGeom>
        </p:spPr>
      </p:pic>
    </p:spTree>
    <p:extLst>
      <p:ext uri="{BB962C8B-B14F-4D97-AF65-F5344CB8AC3E}">
        <p14:creationId xmlns:p14="http://schemas.microsoft.com/office/powerpoint/2010/main" val="3423171522"/>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Εικόνα με λεζάντα">
    <p:spTree>
      <p:nvGrpSpPr>
        <p:cNvPr id="1" name=""/>
        <p:cNvGrpSpPr/>
        <p:nvPr/>
      </p:nvGrpSpPr>
      <p:grpSpPr>
        <a:xfrm>
          <a:off x="0" y="0"/>
          <a:ext cx="0" cy="0"/>
          <a:chOff x="0" y="0"/>
          <a:chExt cx="0" cy="0"/>
        </a:xfrm>
      </p:grpSpPr>
      <p:sp>
        <p:nvSpPr>
          <p:cNvPr id="3" name="Θέση εικόνας 2"/>
          <p:cNvSpPr>
            <a:spLocks noGrp="1"/>
          </p:cNvSpPr>
          <p:nvPr>
            <p:ph type="pic" idx="1"/>
          </p:nvPr>
        </p:nvSpPr>
        <p:spPr>
          <a:xfrm>
            <a:off x="1792288" y="1556792"/>
            <a:ext cx="5486400" cy="3456384"/>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dirty="0"/>
          </a:p>
        </p:txBody>
      </p:sp>
      <p:sp>
        <p:nvSpPr>
          <p:cNvPr id="4" name="Θέση κειμένου 3"/>
          <p:cNvSpPr>
            <a:spLocks noGrp="1"/>
          </p:cNvSpPr>
          <p:nvPr>
            <p:ph type="body" sz="half" idx="2"/>
          </p:nvPr>
        </p:nvSpPr>
        <p:spPr>
          <a:xfrm>
            <a:off x="1792288" y="5157192"/>
            <a:ext cx="5486400" cy="1015008"/>
          </a:xfrm>
        </p:spPr>
        <p:txBody>
          <a:bodyPr>
            <a:normAutofit/>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dirty="0" smtClean="0"/>
              <a:t>Στυλ υποδείγματος κειμένου</a:t>
            </a:r>
          </a:p>
        </p:txBody>
      </p:sp>
      <p:sp>
        <p:nvSpPr>
          <p:cNvPr id="9" name="Τίτλος 1"/>
          <p:cNvSpPr>
            <a:spLocks noGrp="1"/>
          </p:cNvSpPr>
          <p:nvPr>
            <p:ph type="title"/>
          </p:nvPr>
        </p:nvSpPr>
        <p:spPr>
          <a:xfrm>
            <a:off x="457200" y="273600"/>
            <a:ext cx="8229600" cy="1144800"/>
          </a:xfrm>
        </p:spPr>
        <p:txBody>
          <a:bodyPr vert="horz" lIns="91440" tIns="45720" rIns="91440" bIns="45720" rtlCol="0" anchor="ctr">
            <a:normAutofit/>
          </a:bodyPr>
          <a:lstStyle>
            <a:lvl1pPr>
              <a:defRPr lang="el-GR" b="0">
                <a:solidFill>
                  <a:schemeClr val="accent1"/>
                </a:solidFill>
              </a:defRPr>
            </a:lvl1pPr>
          </a:lstStyle>
          <a:p>
            <a:pPr lvl="0"/>
            <a:r>
              <a:rPr lang="el-GR" dirty="0" smtClean="0"/>
              <a:t>Στυλ κύριου τίτλου</a:t>
            </a:r>
            <a:endParaRPr lang="el-GR" dirty="0"/>
          </a:p>
        </p:txBody>
      </p:sp>
      <p:sp>
        <p:nvSpPr>
          <p:cNvPr id="5" name="Θέση αριθμού διαφάνειας 5" descr="[DECORATIVE]"/>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6" name="2 - Θέση υποσέλιδου" descr="[DECORATIVE]"/>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Μυθολογία</a:t>
            </a:r>
            <a:endParaRPr lang="en-US" sz="1000" dirty="0">
              <a:solidFill>
                <a:srgbClr val="5075BC"/>
              </a:solidFill>
              <a:ea typeface="ＭＳ Ｐゴシック" pitchFamily="34" charset="-128"/>
              <a:cs typeface="+mn-cs"/>
            </a:endParaRPr>
          </a:p>
        </p:txBody>
      </p:sp>
      <p:pic>
        <p:nvPicPr>
          <p:cNvPr id="7" name="Picture 6" descr="[DECORATIVE]"/>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8723" y="6255465"/>
            <a:ext cx="431834" cy="570020"/>
          </a:xfrm>
          <a:prstGeom prst="rect">
            <a:avLst/>
          </a:prstGeom>
        </p:spPr>
      </p:pic>
    </p:spTree>
    <p:extLst>
      <p:ext uri="{BB962C8B-B14F-4D97-AF65-F5344CB8AC3E}">
        <p14:creationId xmlns:p14="http://schemas.microsoft.com/office/powerpoint/2010/main" val="410507760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dirty="0" smtClean="0"/>
              <a:t>Στυλ κύριου τίτλου</a:t>
            </a:r>
            <a:endParaRPr lang="el-GR" dirty="0"/>
          </a:p>
        </p:txBody>
      </p:sp>
      <p:sp>
        <p:nvSpPr>
          <p:cNvPr id="3" name="Θέση κειμένου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Tree>
    <p:extLst>
      <p:ext uri="{BB962C8B-B14F-4D97-AF65-F5344CB8AC3E}">
        <p14:creationId xmlns:p14="http://schemas.microsoft.com/office/powerpoint/2010/main" val="9838095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60" r:id="rId8"/>
    <p:sldLayoutId id="2147483661" r:id="rId9"/>
    <p:sldLayoutId id="2147483658" r:id="rId10"/>
    <p:sldLayoutId id="2147483659" r:id="rId11"/>
  </p:sldLayoutIdLst>
  <p:timing>
    <p:tnLst>
      <p:par>
        <p:cTn id="1" dur="indefinite" restart="never" nodeType="tmRoot"/>
      </p:par>
    </p:tnLst>
  </p:timing>
  <p:hf hdr="0" ftr="0" dt="0"/>
  <p:txStyles>
    <p:titleStyle>
      <a:lvl1pPr algn="ctr" defTabSz="914400" rtl="0" eaLnBrk="1" latinLnBrk="0" hangingPunct="1">
        <a:spcBef>
          <a:spcPct val="0"/>
        </a:spcBef>
        <a:buNone/>
        <a:defRPr sz="4400" b="0" kern="1200">
          <a:solidFill>
            <a:schemeClr val="accent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9.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4.xml"/><Relationship Id="rId4" Type="http://schemas.openxmlformats.org/officeDocument/2006/relationships/image" Target="../media/image11.jpeg"/></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opencourses.uoa.gr/courses/ECD5/"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tags" Target="../tags/tag5.xml"/><Relationship Id="rId5" Type="http://schemas.openxmlformats.org/officeDocument/2006/relationships/image" Target="../media/image12.png"/><Relationship Id="rId4" Type="http://schemas.openxmlformats.org/officeDocument/2006/relationships/hyperlink" Target="%5b1%5d%20http:/creativecommons.org/licenses/by-nc-sa/4.0/" TargetMode="Externa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Layout" Target="../slideLayouts/slideLayout4.xml"/><Relationship Id="rId1" Type="http://schemas.openxmlformats.org/officeDocument/2006/relationships/tags" Target="../tags/tag3.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6" descr="Λογότυπο Εθνικόν και Καποδιστριακόν Πανεπιστήμιον Αθηνών"/>
          <p:cNvPicPr>
            <a:picLocks noChangeAspect="1"/>
          </p:cNvPicPr>
          <p:nvPr/>
        </p:nvPicPr>
        <p:blipFill>
          <a:blip r:embed="rId4">
            <a:extLst>
              <a:ext uri="{28A0092B-C50C-407E-A947-70E740481C1C}">
                <a14:useLocalDpi xmlns:a14="http://schemas.microsoft.com/office/drawing/2010/main"/>
              </a:ext>
            </a:extLst>
          </a:blip>
          <a:srcRect/>
          <a:stretch>
            <a:fillRect/>
          </a:stretch>
        </p:blipFill>
        <p:spPr bwMode="auto">
          <a:xfrm>
            <a:off x="179388" y="404813"/>
            <a:ext cx="4148137" cy="817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43" name="Τίτλος 1"/>
          <p:cNvSpPr>
            <a:spLocks noGrp="1"/>
          </p:cNvSpPr>
          <p:nvPr>
            <p:ph type="ctrTitle"/>
          </p:nvPr>
        </p:nvSpPr>
        <p:spPr>
          <a:xfrm>
            <a:off x="685800" y="2006600"/>
            <a:ext cx="7772400" cy="1470025"/>
          </a:xfrm>
        </p:spPr>
        <p:txBody>
          <a:bodyPr/>
          <a:lstStyle/>
          <a:p>
            <a:r>
              <a:rPr lang="el-GR" altLang="en-US" sz="4000" dirty="0" smtClean="0"/>
              <a:t>Το Εικονογραφημένο Βιβλίο στην Προσχολική Εκπαίδευση</a:t>
            </a:r>
            <a:endParaRPr lang="el-GR" altLang="en-US" sz="4000" dirty="0" smtClean="0">
              <a:solidFill>
                <a:srgbClr val="5075BC"/>
              </a:solidFill>
            </a:endParaRPr>
          </a:p>
        </p:txBody>
      </p:sp>
      <p:sp>
        <p:nvSpPr>
          <p:cNvPr id="3" name="Υπότιτλος 2"/>
          <p:cNvSpPr>
            <a:spLocks noGrp="1"/>
          </p:cNvSpPr>
          <p:nvPr>
            <p:ph type="subTitle" idx="1"/>
          </p:nvPr>
        </p:nvSpPr>
        <p:spPr>
          <a:xfrm>
            <a:off x="684213" y="3384550"/>
            <a:ext cx="7775575" cy="1752600"/>
          </a:xfrm>
        </p:spPr>
        <p:txBody>
          <a:bodyPr rtlCol="0">
            <a:noAutofit/>
          </a:bodyPr>
          <a:lstStyle/>
          <a:p>
            <a:pPr fontAlgn="auto">
              <a:spcAft>
                <a:spcPts val="0"/>
              </a:spcAft>
              <a:defRPr/>
            </a:pPr>
            <a:r>
              <a:rPr lang="el-GR" sz="2800" dirty="0" smtClean="0">
                <a:solidFill>
                  <a:srgbClr val="5075BC"/>
                </a:solidFill>
                <a:latin typeface="+mj-lt"/>
                <a:ea typeface="+mj-ea"/>
                <a:cs typeface="+mj-cs"/>
              </a:rPr>
              <a:t>Ενότητα </a:t>
            </a:r>
            <a:r>
              <a:rPr lang="en-US" sz="2800" dirty="0" smtClean="0">
                <a:solidFill>
                  <a:srgbClr val="5075BC"/>
                </a:solidFill>
                <a:latin typeface="+mj-lt"/>
                <a:ea typeface="+mj-ea"/>
                <a:cs typeface="+mj-cs"/>
              </a:rPr>
              <a:t>2.1</a:t>
            </a:r>
            <a:r>
              <a:rPr lang="el-GR" sz="2800" dirty="0" smtClean="0">
                <a:solidFill>
                  <a:srgbClr val="5075BC"/>
                </a:solidFill>
                <a:latin typeface="+mj-lt"/>
                <a:ea typeface="+mj-ea"/>
                <a:cs typeface="+mj-cs"/>
              </a:rPr>
              <a:t>:</a:t>
            </a:r>
            <a:r>
              <a:rPr lang="en-US" sz="2800" dirty="0" smtClean="0">
                <a:solidFill>
                  <a:srgbClr val="5075BC"/>
                </a:solidFill>
                <a:latin typeface="+mj-lt"/>
                <a:ea typeface="+mj-ea"/>
                <a:cs typeface="+mj-cs"/>
              </a:rPr>
              <a:t> </a:t>
            </a:r>
            <a:r>
              <a:rPr lang="el-GR" sz="2800" dirty="0" smtClean="0"/>
              <a:t>Μυθολογία</a:t>
            </a:r>
            <a:endParaRPr lang="en-GB" sz="2800" dirty="0" smtClean="0"/>
          </a:p>
          <a:p>
            <a:pPr fontAlgn="auto">
              <a:spcAft>
                <a:spcPts val="0"/>
              </a:spcAft>
              <a:defRPr/>
            </a:pPr>
            <a:endParaRPr lang="el-GR" sz="2800" dirty="0" smtClean="0"/>
          </a:p>
          <a:p>
            <a:pPr fontAlgn="auto">
              <a:spcAft>
                <a:spcPts val="0"/>
              </a:spcAft>
              <a:defRPr/>
            </a:pPr>
            <a:r>
              <a:rPr lang="el-GR" sz="2800" dirty="0" smtClean="0"/>
              <a:t>Αγγελική Γιαννικοπούλου</a:t>
            </a:r>
          </a:p>
          <a:p>
            <a:pPr fontAlgn="auto">
              <a:spcAft>
                <a:spcPts val="0"/>
              </a:spcAft>
              <a:defRPr/>
            </a:pPr>
            <a:r>
              <a:rPr lang="el-GR" sz="2800" dirty="0" smtClean="0"/>
              <a:t>Τμήμα </a:t>
            </a:r>
            <a:r>
              <a:rPr lang="el-GR" sz="2800" dirty="0"/>
              <a:t>Εκπαίδευσης και Αγωγής στην Προσχολική Ηλικία (ΤΕΑΠΗ)</a:t>
            </a:r>
            <a:endParaRPr lang="en-US" sz="2800" dirty="0" smtClean="0"/>
          </a:p>
          <a:p>
            <a:pPr fontAlgn="auto">
              <a:spcAft>
                <a:spcPts val="0"/>
              </a:spcAft>
              <a:defRPr/>
            </a:pPr>
            <a:endParaRPr lang="el-GR" sz="2800" dirty="0" smtClean="0"/>
          </a:p>
        </p:txBody>
      </p:sp>
    </p:spTree>
    <p:custDataLst>
      <p:tags r:id="rId1"/>
    </p:custDataLst>
    <p:extLst>
      <p:ext uri="{BB962C8B-B14F-4D97-AF65-F5344CB8AC3E}">
        <p14:creationId xmlns:p14="http://schemas.microsoft.com/office/powerpoint/2010/main" val="224260122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Γλυκοζαχαροξίας!"/>
          <p:cNvPicPr>
            <a:picLocks noGrp="1" noChangeAspect="1"/>
          </p:cNvPicPr>
          <p:nvPr>
            <p:ph type="pic" idx="1"/>
          </p:nvPr>
        </p:nvPicPr>
        <p:blipFill rotWithShape="1">
          <a:blip r:embed="rId2" cstate="screen">
            <a:extLst>
              <a:ext uri="{28A0092B-C50C-407E-A947-70E740481C1C}">
                <a14:useLocalDpi xmlns:a14="http://schemas.microsoft.com/office/drawing/2010/main"/>
              </a:ext>
            </a:extLst>
          </a:blip>
          <a:srcRect t="4059" b="4059"/>
          <a:stretch/>
        </p:blipFill>
        <p:spPr>
          <a:prstGeom prst="rect">
            <a:avLst/>
          </a:prstGeom>
          <a:ln>
            <a:noFill/>
          </a:ln>
          <a:effectLst/>
        </p:spPr>
      </p:pic>
      <p:sp>
        <p:nvSpPr>
          <p:cNvPr id="3" name="Text Placeholder 2"/>
          <p:cNvSpPr>
            <a:spLocks noGrp="1"/>
          </p:cNvSpPr>
          <p:nvPr>
            <p:ph type="body" sz="half" idx="2"/>
          </p:nvPr>
        </p:nvSpPr>
        <p:spPr/>
        <p:txBody>
          <a:bodyPr/>
          <a:lstStyle/>
          <a:p>
            <a:pPr algn="ctr"/>
            <a:r>
              <a:rPr lang="el-GR" dirty="0" smtClean="0"/>
              <a:t>«</a:t>
            </a:r>
            <a:r>
              <a:rPr lang="el-GR" dirty="0" err="1" smtClean="0"/>
              <a:t>Γλυκοζαχαροξίας</a:t>
            </a:r>
            <a:r>
              <a:rPr lang="el-GR" dirty="0" smtClean="0"/>
              <a:t>»</a:t>
            </a:r>
            <a:endParaRPr lang="el-GR" dirty="0"/>
          </a:p>
        </p:txBody>
      </p:sp>
      <p:sp>
        <p:nvSpPr>
          <p:cNvPr id="2" name="Τίτλος 1"/>
          <p:cNvSpPr>
            <a:spLocks noGrp="1"/>
          </p:cNvSpPr>
          <p:nvPr>
            <p:ph type="title"/>
          </p:nvPr>
        </p:nvSpPr>
        <p:spPr/>
        <p:txBody>
          <a:bodyPr/>
          <a:lstStyle/>
          <a:p>
            <a:r>
              <a:rPr lang="el-GR" dirty="0"/>
              <a:t>Τα έργα των παιδιών </a:t>
            </a:r>
            <a:r>
              <a:rPr lang="el-GR" dirty="0" smtClean="0"/>
              <a:t>(3/4</a:t>
            </a:r>
            <a:r>
              <a:rPr lang="el-GR" dirty="0"/>
              <a:t>)</a:t>
            </a:r>
          </a:p>
        </p:txBody>
      </p:sp>
    </p:spTree>
    <p:extLst>
      <p:ext uri="{BB962C8B-B14F-4D97-AF65-F5344CB8AC3E}">
        <p14:creationId xmlns:p14="http://schemas.microsoft.com/office/powerpoint/2010/main" val="35506318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6" descr="Μπογιαξίας!"/>
          <p:cNvPicPr>
            <a:picLocks noGrp="1" noChangeAspect="1"/>
          </p:cNvPicPr>
          <p:nvPr>
            <p:ph type="pic" idx="1"/>
          </p:nvPr>
        </p:nvPicPr>
        <p:blipFill rotWithShape="1">
          <a:blip r:embed="rId2" cstate="print"/>
          <a:srcRect t="1679" b="28"/>
          <a:stretch/>
        </p:blipFill>
        <p:spPr>
          <a:xfrm>
            <a:off x="1792288" y="1470165"/>
            <a:ext cx="5486400" cy="4047067"/>
          </a:xfrm>
          <a:prstGeom prst="rect">
            <a:avLst/>
          </a:prstGeom>
          <a:ln>
            <a:noFill/>
          </a:ln>
          <a:effectLst/>
        </p:spPr>
      </p:pic>
      <p:sp>
        <p:nvSpPr>
          <p:cNvPr id="3" name="Text Placeholder 2"/>
          <p:cNvSpPr>
            <a:spLocks noGrp="1"/>
          </p:cNvSpPr>
          <p:nvPr>
            <p:ph type="body" sz="half" idx="2"/>
          </p:nvPr>
        </p:nvSpPr>
        <p:spPr>
          <a:xfrm>
            <a:off x="1792288" y="5733256"/>
            <a:ext cx="5486400" cy="438944"/>
          </a:xfrm>
        </p:spPr>
        <p:txBody>
          <a:bodyPr>
            <a:normAutofit lnSpcReduction="10000"/>
          </a:bodyPr>
          <a:lstStyle/>
          <a:p>
            <a:pPr algn="ctr"/>
            <a:r>
              <a:rPr lang="el-GR" sz="2400" dirty="0" smtClean="0"/>
              <a:t>«</a:t>
            </a:r>
            <a:r>
              <a:rPr lang="el-GR" sz="2400" dirty="0" err="1" smtClean="0"/>
              <a:t>Μπογιαξίας</a:t>
            </a:r>
            <a:r>
              <a:rPr lang="el-GR" sz="2400" dirty="0" smtClean="0"/>
              <a:t>»</a:t>
            </a:r>
            <a:endParaRPr lang="el-GR" sz="2400" dirty="0"/>
          </a:p>
        </p:txBody>
      </p:sp>
      <p:sp>
        <p:nvSpPr>
          <p:cNvPr id="2" name="Τίτλος 1"/>
          <p:cNvSpPr>
            <a:spLocks noGrp="1"/>
          </p:cNvSpPr>
          <p:nvPr>
            <p:ph type="title"/>
          </p:nvPr>
        </p:nvSpPr>
        <p:spPr/>
        <p:txBody>
          <a:bodyPr/>
          <a:lstStyle/>
          <a:p>
            <a:r>
              <a:rPr lang="el-GR" dirty="0"/>
              <a:t>Τα έργα των παιδιών </a:t>
            </a:r>
            <a:r>
              <a:rPr lang="el-GR" dirty="0" smtClean="0"/>
              <a:t>(4/4</a:t>
            </a:r>
            <a:r>
              <a:rPr lang="el-GR" dirty="0"/>
              <a:t>)</a:t>
            </a:r>
          </a:p>
        </p:txBody>
      </p:sp>
    </p:spTree>
    <p:extLst>
      <p:ext uri="{BB962C8B-B14F-4D97-AF65-F5344CB8AC3E}">
        <p14:creationId xmlns:p14="http://schemas.microsoft.com/office/powerpoint/2010/main" val="10910036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Θέση κειμένου 5"/>
          <p:cNvSpPr>
            <a:spLocks noGrp="1"/>
          </p:cNvSpPr>
          <p:nvPr>
            <p:ph type="body" sz="half" idx="2"/>
          </p:nvPr>
        </p:nvSpPr>
        <p:spPr>
          <a:xfrm>
            <a:off x="2051720" y="5157192"/>
            <a:ext cx="5226968" cy="1015008"/>
          </a:xfrm>
        </p:spPr>
        <p:txBody>
          <a:bodyPr/>
          <a:lstStyle/>
          <a:p>
            <a:pPr algn="ctr"/>
            <a:r>
              <a:rPr lang="el-GR" sz="2400" dirty="0">
                <a:latin typeface="Calibri" pitchFamily="34" charset="0"/>
              </a:rPr>
              <a:t>Διαβάσαμε και την ελληνική </a:t>
            </a:r>
            <a:r>
              <a:rPr lang="el-GR" sz="2400" dirty="0" smtClean="0">
                <a:latin typeface="Calibri" pitchFamily="34" charset="0"/>
              </a:rPr>
              <a:t>εκδοχή. </a:t>
            </a:r>
            <a:endParaRPr lang="en-US" sz="2400" dirty="0">
              <a:latin typeface="Calibri" pitchFamily="34" charset="0"/>
            </a:endParaRPr>
          </a:p>
          <a:p>
            <a:pPr algn="ctr"/>
            <a:endParaRPr lang="el-GR" dirty="0"/>
          </a:p>
        </p:txBody>
      </p:sp>
      <p:sp>
        <p:nvSpPr>
          <p:cNvPr id="4" name="Τίτλος 3"/>
          <p:cNvSpPr>
            <a:spLocks noGrp="1"/>
          </p:cNvSpPr>
          <p:nvPr>
            <p:ph type="title"/>
          </p:nvPr>
        </p:nvSpPr>
        <p:spPr/>
        <p:txBody>
          <a:bodyPr/>
          <a:lstStyle/>
          <a:p>
            <a:r>
              <a:rPr lang="el-GR" dirty="0" smtClean="0"/>
              <a:t>Ανάγνωση του μύθου</a:t>
            </a:r>
            <a:endParaRPr lang="el-GR" dirty="0"/>
          </a:p>
        </p:txBody>
      </p:sp>
      <p:pic>
        <p:nvPicPr>
          <p:cNvPr id="7" name="Picture 7" descr="Η νηπιαγωγός διαβάζει το βιβλίο."/>
          <p:cNvPicPr>
            <a:picLocks noGrp="1" noChangeAspect="1"/>
          </p:cNvPicPr>
          <p:nvPr>
            <p:ph type="pic" idx="1"/>
          </p:nvPr>
        </p:nvPicPr>
        <p:blipFill rotWithShape="1">
          <a:blip r:embed="rId2" cstate="screen">
            <a:extLst>
              <a:ext uri="{28A0092B-C50C-407E-A947-70E740481C1C}">
                <a14:useLocalDpi xmlns:a14="http://schemas.microsoft.com/office/drawing/2010/main"/>
              </a:ext>
            </a:extLst>
          </a:blip>
          <a:srcRect/>
          <a:stretch/>
        </p:blipFill>
        <p:spPr>
          <a:xfrm>
            <a:off x="2084800" y="1556792"/>
            <a:ext cx="4974400" cy="3456384"/>
          </a:xfrm>
          <a:prstGeom prst="rect">
            <a:avLst/>
          </a:prstGeom>
          <a:ln>
            <a:noFill/>
          </a:ln>
          <a:effectLst/>
        </p:spPr>
      </p:pic>
    </p:spTree>
    <p:extLst>
      <p:ext uri="{BB962C8B-B14F-4D97-AF65-F5344CB8AC3E}">
        <p14:creationId xmlns:p14="http://schemas.microsoft.com/office/powerpoint/2010/main" val="161207805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Χρηματοδότηση</a:t>
            </a:r>
            <a:endParaRPr lang="el-GR" dirty="0"/>
          </a:p>
        </p:txBody>
      </p:sp>
      <p:sp>
        <p:nvSpPr>
          <p:cNvPr id="3" name="Content Placeholder 2"/>
          <p:cNvSpPr>
            <a:spLocks noGrp="1"/>
          </p:cNvSpPr>
          <p:nvPr>
            <p:ph idx="1"/>
          </p:nvPr>
        </p:nvSpPr>
        <p:spPr>
          <a:xfrm>
            <a:off x="457200" y="1340768"/>
            <a:ext cx="8229600" cy="4525963"/>
          </a:xfrm>
        </p:spPr>
        <p:txBody>
          <a:bodyPr>
            <a:normAutofit/>
          </a:bodyPr>
          <a:lstStyle/>
          <a:p>
            <a:r>
              <a:rPr lang="el-GR" sz="2000" dirty="0" smtClean="0"/>
              <a:t>Το παρόν εκπαιδευτικό υλικό έχει αναπτυχθεί </a:t>
            </a:r>
            <a:r>
              <a:rPr lang="el-GR" sz="2000" dirty="0" err="1" smtClean="0"/>
              <a:t>στ</a:t>
            </a:r>
            <a:r>
              <a:rPr lang="en-US" sz="2000" dirty="0" smtClean="0"/>
              <a:t>o</a:t>
            </a:r>
            <a:r>
              <a:rPr lang="el-GR" sz="2000" dirty="0" smtClean="0"/>
              <a:t> </a:t>
            </a:r>
            <a:r>
              <a:rPr lang="el-GR" sz="2000" dirty="0" err="1" smtClean="0"/>
              <a:t>πλαίσι</a:t>
            </a:r>
            <a:r>
              <a:rPr lang="en-US" sz="2000" dirty="0" smtClean="0"/>
              <a:t>o</a:t>
            </a:r>
            <a:r>
              <a:rPr lang="el-GR" sz="2000" dirty="0" smtClean="0"/>
              <a:t> του εκπαιδευτικού έργου του διδάσκοντα.</a:t>
            </a:r>
            <a:endParaRPr lang="en-US" sz="2000" dirty="0" smtClean="0"/>
          </a:p>
          <a:p>
            <a:r>
              <a:rPr lang="el-GR" sz="2000" dirty="0" smtClean="0"/>
              <a:t>Το έργο «</a:t>
            </a:r>
            <a:r>
              <a:rPr lang="el-GR" sz="2000" b="1" dirty="0" smtClean="0"/>
              <a:t>Ανοικτά Ακαδημαϊκά Μαθήματα στο Πανεπιστήμιο Αθηνών</a:t>
            </a:r>
            <a:r>
              <a:rPr lang="el-GR" sz="2000" dirty="0" smtClean="0"/>
              <a:t>» έχει χρηματοδοτήσει μόνο την αναδιαμόρφωση του εκπαιδευτικού υλικού. </a:t>
            </a:r>
            <a:endParaRPr lang="en-US" sz="2000" dirty="0" smtClean="0"/>
          </a:p>
          <a:p>
            <a:r>
              <a:rPr lang="el-GR" sz="2000" dirty="0" smtClean="0"/>
              <a:t>Το έργο υλοποιείται στο πλαίσιο του Επιχειρησιακού Προγράμματος «Εκπαίδευση και Δια Βίου Μάθηση» και συγχρηματοδοτείται από την Ευρωπαϊκή Ένωση (Ευρωπαϊκό Κοινωνικό Ταμείο) και από εθνικούς πόρους.</a:t>
            </a:r>
          </a:p>
        </p:txBody>
      </p:sp>
      <p:pic>
        <p:nvPicPr>
          <p:cNvPr id="7" name="Picture 6" descr="Λογότυπο Επιχειρησιακού Προγράμματος Εκπαίδευση και Δια βίου Μάθηση"/>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1619672" y="4653136"/>
            <a:ext cx="5501640" cy="1386840"/>
          </a:xfrm>
          <a:prstGeom prst="rect">
            <a:avLst/>
          </a:prstGeom>
        </p:spPr>
      </p:pic>
    </p:spTree>
    <p:custDataLst>
      <p:tags r:id="rId1"/>
    </p:custDataLst>
    <p:extLst>
      <p:ext uri="{BB962C8B-B14F-4D97-AF65-F5344CB8AC3E}">
        <p14:creationId xmlns:p14="http://schemas.microsoft.com/office/powerpoint/2010/main" val="380645845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l-GR" sz="4400" dirty="0" smtClean="0"/>
              <a:t>Σημειώματα</a:t>
            </a:r>
            <a:endParaRPr lang="el-GR" sz="4400" dirty="0"/>
          </a:p>
        </p:txBody>
      </p:sp>
      <p:sp>
        <p:nvSpPr>
          <p:cNvPr id="5" name="Text Placeholder 4"/>
          <p:cNvSpPr>
            <a:spLocks noGrp="1"/>
          </p:cNvSpPr>
          <p:nvPr>
            <p:ph type="body" idx="1"/>
          </p:nvPr>
        </p:nvSpPr>
        <p:spPr/>
        <p:txBody>
          <a:bodyPr/>
          <a:lstStyle/>
          <a:p>
            <a:endParaRPr lang="el-GR"/>
          </a:p>
        </p:txBody>
      </p:sp>
    </p:spTree>
    <p:extLst>
      <p:ext uri="{BB962C8B-B14F-4D97-AF65-F5344CB8AC3E}">
        <p14:creationId xmlns:p14="http://schemas.microsoft.com/office/powerpoint/2010/main" val="224857479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l-GR" dirty="0"/>
              <a:t>Σημείωμα Ιστορικού </a:t>
            </a:r>
            <a:r>
              <a:rPr lang="el-GR" dirty="0" smtClean="0"/>
              <a:t>Εκδόσεων</a:t>
            </a:r>
            <a:r>
              <a:rPr lang="en-US" dirty="0" smtClean="0"/>
              <a:t> </a:t>
            </a:r>
            <a:r>
              <a:rPr lang="el-GR" dirty="0" smtClean="0"/>
              <a:t>Έργου</a:t>
            </a:r>
            <a:endParaRPr lang="el-GR" dirty="0"/>
          </a:p>
        </p:txBody>
      </p:sp>
      <p:sp>
        <p:nvSpPr>
          <p:cNvPr id="5" name="Content Placeholder 4"/>
          <p:cNvSpPr>
            <a:spLocks noGrp="1"/>
          </p:cNvSpPr>
          <p:nvPr>
            <p:ph idx="1"/>
          </p:nvPr>
        </p:nvSpPr>
        <p:spPr/>
        <p:txBody>
          <a:bodyPr>
            <a:normAutofit/>
          </a:bodyPr>
          <a:lstStyle/>
          <a:p>
            <a:pPr marL="0" indent="0">
              <a:buNone/>
            </a:pPr>
            <a:r>
              <a:rPr lang="el-GR" sz="2000" dirty="0" smtClean="0"/>
              <a:t>Το </a:t>
            </a:r>
            <a:r>
              <a:rPr lang="el-GR" sz="2000" dirty="0"/>
              <a:t>παρόν έργο αποτελεί την έκδοση </a:t>
            </a:r>
            <a:r>
              <a:rPr lang="el-GR" sz="2000" dirty="0" smtClean="0"/>
              <a:t>1.0.  </a:t>
            </a:r>
            <a:endParaRPr lang="el-GR" sz="2000" dirty="0"/>
          </a:p>
        </p:txBody>
      </p:sp>
    </p:spTree>
    <p:extLst>
      <p:ext uri="{BB962C8B-B14F-4D97-AF65-F5344CB8AC3E}">
        <p14:creationId xmlns:p14="http://schemas.microsoft.com/office/powerpoint/2010/main" val="76778333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lstStyle/>
          <a:p>
            <a:r>
              <a:rPr lang="el-GR" altLang="en-US" smtClean="0"/>
              <a:t>Σημείωμα Αναφοράς</a:t>
            </a:r>
          </a:p>
        </p:txBody>
      </p:sp>
      <p:sp>
        <p:nvSpPr>
          <p:cNvPr id="3" name="Content Placeholder 2"/>
          <p:cNvSpPr>
            <a:spLocks noGrp="1"/>
          </p:cNvSpPr>
          <p:nvPr>
            <p:ph idx="1"/>
          </p:nvPr>
        </p:nvSpPr>
        <p:spPr>
          <a:xfrm>
            <a:off x="463550" y="1557338"/>
            <a:ext cx="8229600" cy="4525962"/>
          </a:xfrm>
        </p:spPr>
        <p:txBody>
          <a:bodyPr rtlCol="0">
            <a:normAutofit/>
          </a:bodyPr>
          <a:lstStyle/>
          <a:p>
            <a:pPr marL="0" indent="0">
              <a:buNone/>
              <a:defRPr/>
            </a:pPr>
            <a:r>
              <a:rPr lang="el-GR" sz="2000" dirty="0" smtClean="0"/>
              <a:t>Copyright </a:t>
            </a:r>
            <a:r>
              <a:rPr lang="el-GR" sz="2000" dirty="0" err="1" smtClean="0"/>
              <a:t>Εθνικόν</a:t>
            </a:r>
            <a:r>
              <a:rPr lang="el-GR" sz="2000" dirty="0" smtClean="0"/>
              <a:t> και </a:t>
            </a:r>
            <a:r>
              <a:rPr lang="el-GR" sz="2000" dirty="0" err="1" smtClean="0"/>
              <a:t>Καποδιστριακόν</a:t>
            </a:r>
            <a:r>
              <a:rPr lang="el-GR" sz="2000" dirty="0" smtClean="0"/>
              <a:t> </a:t>
            </a:r>
            <a:r>
              <a:rPr lang="el-GR" sz="2000" dirty="0" err="1" smtClean="0"/>
              <a:t>Πανεπιστήμιον</a:t>
            </a:r>
            <a:r>
              <a:rPr lang="el-GR" sz="2000" dirty="0" smtClean="0"/>
              <a:t> Αθηνών</a:t>
            </a:r>
            <a:r>
              <a:rPr lang="en-US" sz="2000" dirty="0" smtClean="0"/>
              <a:t>, </a:t>
            </a:r>
            <a:r>
              <a:rPr lang="el-GR" sz="2000" dirty="0" smtClean="0"/>
              <a:t>Αγγελική </a:t>
            </a:r>
            <a:r>
              <a:rPr lang="el-GR" sz="2000" dirty="0" err="1" smtClean="0"/>
              <a:t>Γιαννικοπούλου</a:t>
            </a:r>
            <a:r>
              <a:rPr lang="el-GR" sz="2000" dirty="0" smtClean="0"/>
              <a:t> 2015. </a:t>
            </a:r>
            <a:r>
              <a:rPr lang="el-GR" sz="2000" dirty="0"/>
              <a:t>Βασιλική </a:t>
            </a:r>
            <a:r>
              <a:rPr lang="el-GR" sz="2000" dirty="0" smtClean="0"/>
              <a:t>Λεβέντη, Αγγελική </a:t>
            </a:r>
            <a:r>
              <a:rPr lang="el-GR" sz="2000" dirty="0" err="1" smtClean="0"/>
              <a:t>Γιαννικοπούλου</a:t>
            </a:r>
            <a:r>
              <a:rPr lang="el-GR" sz="2000" dirty="0"/>
              <a:t>. «Το Εικονογραφημένο Βιβλίο στην Προσχολική </a:t>
            </a:r>
            <a:r>
              <a:rPr lang="el-GR" sz="2000" dirty="0" smtClean="0"/>
              <a:t>Εκπαίδευση. Μυθολογία. </a:t>
            </a:r>
            <a:r>
              <a:rPr lang="el-GR" altLang="en-US" sz="2000" dirty="0"/>
              <a:t>Γαλαξίας</a:t>
            </a:r>
            <a:r>
              <a:rPr lang="el-GR" sz="2000" dirty="0" smtClean="0"/>
              <a:t>». </a:t>
            </a:r>
            <a:r>
              <a:rPr lang="el-GR" sz="2000" dirty="0"/>
              <a:t>Έκδοση: </a:t>
            </a:r>
            <a:r>
              <a:rPr lang="el-GR" sz="2000" dirty="0" smtClean="0"/>
              <a:t>1.0</a:t>
            </a:r>
            <a:r>
              <a:rPr lang="el-GR" sz="2000" dirty="0"/>
              <a:t>. Αθήνα </a:t>
            </a:r>
            <a:r>
              <a:rPr lang="el-GR" sz="2000" dirty="0" smtClean="0"/>
              <a:t>2015. Διαθέσιμο </a:t>
            </a:r>
            <a:r>
              <a:rPr lang="el-GR" sz="2000" dirty="0"/>
              <a:t>από τη δικτυακή διεύθυνση: </a:t>
            </a:r>
            <a:r>
              <a:rPr lang="en-GB" sz="2000" dirty="0">
                <a:hlinkClick r:id="rId3" tooltip="Ανοιχτό Μάθημα: Το Εικονογραφημένο Βιβλίο στην Προσχολική Εκπαίδευση"/>
              </a:rPr>
              <a:t>http://opencourses.uoa.gr/courses/ECD5/</a:t>
            </a:r>
            <a:r>
              <a:rPr lang="el-GR" sz="2000" dirty="0"/>
              <a:t>.</a:t>
            </a:r>
          </a:p>
          <a:p>
            <a:pPr marL="0" indent="0">
              <a:buNone/>
              <a:defRPr/>
            </a:pPr>
            <a:endParaRPr lang="el-GR" sz="2000" dirty="0"/>
          </a:p>
          <a:p>
            <a:pPr fontAlgn="auto">
              <a:spcAft>
                <a:spcPts val="0"/>
              </a:spcAft>
              <a:defRPr/>
            </a:pPr>
            <a:endParaRPr lang="el-GR" sz="2000" dirty="0"/>
          </a:p>
        </p:txBody>
      </p:sp>
    </p:spTree>
    <p:extLst>
      <p:ext uri="{BB962C8B-B14F-4D97-AF65-F5344CB8AC3E}">
        <p14:creationId xmlns:p14="http://schemas.microsoft.com/office/powerpoint/2010/main" val="83514781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a:xfrm>
            <a:off x="457200" y="-161925"/>
            <a:ext cx="8229600" cy="1143000"/>
          </a:xfrm>
        </p:spPr>
        <p:txBody>
          <a:bodyPr/>
          <a:lstStyle/>
          <a:p>
            <a:r>
              <a:rPr lang="el-GR" altLang="en-US" smtClean="0"/>
              <a:t>Σημείωμα Αδειοδότησης</a:t>
            </a:r>
          </a:p>
        </p:txBody>
      </p:sp>
      <p:sp>
        <p:nvSpPr>
          <p:cNvPr id="34819" name="Content Placeholder 2"/>
          <p:cNvSpPr>
            <a:spLocks noGrp="1"/>
          </p:cNvSpPr>
          <p:nvPr>
            <p:ph idx="1"/>
          </p:nvPr>
        </p:nvSpPr>
        <p:spPr>
          <a:xfrm>
            <a:off x="107950" y="765175"/>
            <a:ext cx="8928100" cy="1439863"/>
          </a:xfrm>
        </p:spPr>
        <p:txBody>
          <a:bodyPr>
            <a:normAutofit fontScale="92500" lnSpcReduction="10000"/>
          </a:bodyPr>
          <a:lstStyle/>
          <a:p>
            <a:pPr marL="0" indent="0">
              <a:buFont typeface="Arial" panose="020B0604020202020204" pitchFamily="34" charset="0"/>
              <a:buNone/>
            </a:pPr>
            <a:r>
              <a:rPr lang="el-GR" altLang="en-US" sz="2000" smtClean="0"/>
              <a:t>Το παρόν υλικό διατίθεται με τους όρους της άδειας χρήσης Creative Commons Αναφορά, Μη Εμπορική Χρήση Παρόμοια Διανομή 4.0 [1] ή μεταγενέστερη, Διεθνής Έκδοση. Εξαιρούνται τα αυτοτελή έργα τρίτων π.χ. φωτογραφίες, διαγράμματα κ.λπ.,  τα οποία εμπεριέχονται σε αυτό και τα οποία αναφέρονται μαζί με τους όρους χρήσης τους στο «Σημείωμα Χρήσης Έργων Τρίτων».                     </a:t>
            </a:r>
          </a:p>
          <a:p>
            <a:pPr marL="0" indent="0">
              <a:buFont typeface="Arial" panose="020B0604020202020204" pitchFamily="34" charset="0"/>
              <a:buNone/>
            </a:pPr>
            <a:endParaRPr lang="el-GR" altLang="en-US" sz="2000" smtClean="0"/>
          </a:p>
        </p:txBody>
      </p:sp>
      <p:pic>
        <p:nvPicPr>
          <p:cNvPr id="34820" name="Picture 22" descr="Λογότυπο για Άδειες χρήσης Creative Commons BY-NC-ND">
            <a:hlinkClick r:id="rId4"/>
          </p:cNvPr>
          <p:cNvPicPr>
            <a:picLocks noChangeAspect="1" noChangeArrowheads="1"/>
          </p:cNvPicPr>
          <p:nvPr/>
        </p:nvPicPr>
        <p:blipFill>
          <a:blip r:embed="rId5" cstate="screen">
            <a:extLst>
              <a:ext uri="{28A0092B-C50C-407E-A947-70E740481C1C}">
                <a14:useLocalDpi xmlns:a14="http://schemas.microsoft.com/office/drawing/2010/main"/>
              </a:ext>
            </a:extLst>
          </a:blip>
          <a:srcRect/>
          <a:stretch>
            <a:fillRect/>
          </a:stretch>
        </p:blipFill>
        <p:spPr bwMode="auto">
          <a:xfrm>
            <a:off x="3748088" y="2420938"/>
            <a:ext cx="1647825"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Box 5"/>
          <p:cNvSpPr txBox="1"/>
          <p:nvPr/>
        </p:nvSpPr>
        <p:spPr>
          <a:xfrm>
            <a:off x="107950" y="2924175"/>
            <a:ext cx="9036050" cy="3457575"/>
          </a:xfrm>
          <a:prstGeom prst="rect">
            <a:avLst/>
          </a:prstGeom>
        </p:spPr>
        <p:txBody>
          <a:bodyPr anchor="ctr">
            <a:normAutofit/>
          </a:bodyPr>
          <a:lstStyle/>
          <a:p>
            <a:pPr eaLnBrk="1" fontAlgn="auto" hangingPunct="1">
              <a:spcBef>
                <a:spcPts val="0"/>
              </a:spcBef>
              <a:spcAft>
                <a:spcPts val="0"/>
              </a:spcAft>
              <a:defRPr/>
            </a:pPr>
            <a:r>
              <a:rPr lang="el-GR" dirty="0">
                <a:latin typeface="+mn-lt"/>
              </a:rPr>
              <a:t>[1] http://creativecommons.org/licenses/by-nc-sa/4.0/ </a:t>
            </a:r>
            <a:endParaRPr lang="en-US" dirty="0">
              <a:latin typeface="+mn-lt"/>
            </a:endParaRPr>
          </a:p>
          <a:p>
            <a:pPr eaLnBrk="1" fontAlgn="auto" hangingPunct="1">
              <a:spcBef>
                <a:spcPts val="0"/>
              </a:spcBef>
              <a:spcAft>
                <a:spcPts val="0"/>
              </a:spcAft>
              <a:defRPr/>
            </a:pPr>
            <a:endParaRPr lang="el-GR" dirty="0">
              <a:latin typeface="+mn-lt"/>
            </a:endParaRPr>
          </a:p>
          <a:p>
            <a:pPr eaLnBrk="1" fontAlgn="auto" hangingPunct="1">
              <a:spcBef>
                <a:spcPts val="0"/>
              </a:spcBef>
              <a:spcAft>
                <a:spcPts val="0"/>
              </a:spcAft>
              <a:defRPr/>
            </a:pPr>
            <a:r>
              <a:rPr lang="el-GR" dirty="0">
                <a:latin typeface="+mn-lt"/>
              </a:rPr>
              <a:t>Ως </a:t>
            </a:r>
            <a:r>
              <a:rPr lang="el-GR" b="1" dirty="0">
                <a:latin typeface="+mn-lt"/>
              </a:rPr>
              <a:t>Μη Εμπορική</a:t>
            </a:r>
            <a:r>
              <a:rPr lang="el-GR" dirty="0">
                <a:latin typeface="+mn-lt"/>
              </a:rPr>
              <a:t> ορίζεται η χρήση:</a:t>
            </a:r>
          </a:p>
          <a:p>
            <a:pPr marL="342900" indent="-342900" eaLnBrk="1" fontAlgn="auto" hangingPunct="1">
              <a:spcBef>
                <a:spcPts val="0"/>
              </a:spcBef>
              <a:spcAft>
                <a:spcPts val="0"/>
              </a:spcAft>
              <a:buFont typeface="Arial" panose="020B0604020202020204" pitchFamily="34" charset="0"/>
              <a:buChar char="•"/>
              <a:defRPr/>
            </a:pPr>
            <a:r>
              <a:rPr lang="el-GR" dirty="0">
                <a:latin typeface="+mn-lt"/>
              </a:rPr>
              <a:t>που δεν περιλαμβάνει άμεσο ή έμμεσο οικονομικό όφελος από τη χρήση του έργου, για τον διανομέα του έργου και </a:t>
            </a:r>
            <a:r>
              <a:rPr lang="el-GR" dirty="0" err="1">
                <a:latin typeface="+mn-lt"/>
              </a:rPr>
              <a:t>αδειοδόχο</a:t>
            </a:r>
            <a:r>
              <a:rPr lang="el-GR" dirty="0">
                <a:latin typeface="+mn-lt"/>
              </a:rPr>
              <a:t>.</a:t>
            </a:r>
          </a:p>
          <a:p>
            <a:pPr marL="342900" indent="-342900" eaLnBrk="1" fontAlgn="auto" hangingPunct="1">
              <a:spcBef>
                <a:spcPts val="0"/>
              </a:spcBef>
              <a:spcAft>
                <a:spcPts val="0"/>
              </a:spcAft>
              <a:buFont typeface="Arial" panose="020B0604020202020204" pitchFamily="34" charset="0"/>
              <a:buChar char="•"/>
              <a:defRPr/>
            </a:pPr>
            <a:r>
              <a:rPr lang="el-GR" dirty="0">
                <a:latin typeface="+mn-lt"/>
              </a:rPr>
              <a:t>που</a:t>
            </a:r>
            <a:r>
              <a:rPr lang="en-GB" dirty="0">
                <a:latin typeface="+mn-lt"/>
              </a:rPr>
              <a:t> </a:t>
            </a:r>
            <a:r>
              <a:rPr lang="el-GR" dirty="0">
                <a:latin typeface="+mn-lt"/>
              </a:rPr>
              <a:t>δεν περιλαμβάνει οικονομική συναλλαγή ως προϋπόθεση για τη χρήση ή πρόσβαση στο έργο.</a:t>
            </a:r>
          </a:p>
          <a:p>
            <a:pPr marL="342900" indent="-342900" eaLnBrk="1" fontAlgn="auto" hangingPunct="1">
              <a:spcBef>
                <a:spcPts val="0"/>
              </a:spcBef>
              <a:spcAft>
                <a:spcPts val="0"/>
              </a:spcAft>
              <a:buFont typeface="Arial" panose="020B0604020202020204" pitchFamily="34" charset="0"/>
              <a:buChar char="•"/>
              <a:defRPr/>
            </a:pPr>
            <a:r>
              <a:rPr lang="el-GR" dirty="0">
                <a:latin typeface="+mn-lt"/>
              </a:rPr>
              <a:t>που</a:t>
            </a:r>
            <a:r>
              <a:rPr lang="en-GB" dirty="0">
                <a:latin typeface="+mn-lt"/>
              </a:rPr>
              <a:t> </a:t>
            </a:r>
            <a:r>
              <a:rPr lang="el-GR" dirty="0">
                <a:latin typeface="+mn-lt"/>
              </a:rPr>
              <a:t>δεν προσπορίζει στον διανομέα του έργου και</a:t>
            </a:r>
            <a:r>
              <a:rPr lang="en-GB" dirty="0">
                <a:latin typeface="+mn-lt"/>
              </a:rPr>
              <a:t> </a:t>
            </a:r>
            <a:r>
              <a:rPr lang="el-GR" dirty="0" err="1">
                <a:latin typeface="+mn-lt"/>
              </a:rPr>
              <a:t>αδειοδόχο</a:t>
            </a:r>
            <a:r>
              <a:rPr lang="en-GB" dirty="0">
                <a:latin typeface="+mn-lt"/>
              </a:rPr>
              <a:t> </a:t>
            </a:r>
            <a:r>
              <a:rPr lang="el-GR" dirty="0">
                <a:latin typeface="+mn-lt"/>
              </a:rPr>
              <a:t>έμμεσο οικονομικό όφελος (π.χ. διαφημίσεις) από την προβολή του έργου σε διαδικτυακό τόπο.</a:t>
            </a:r>
            <a:endParaRPr lang="en-US" dirty="0">
              <a:latin typeface="+mn-lt"/>
            </a:endParaRPr>
          </a:p>
          <a:p>
            <a:pPr marL="342900" indent="-342900" eaLnBrk="1" fontAlgn="auto" hangingPunct="1">
              <a:spcBef>
                <a:spcPts val="0"/>
              </a:spcBef>
              <a:spcAft>
                <a:spcPts val="0"/>
              </a:spcAft>
              <a:buFont typeface="Arial" panose="020B0604020202020204" pitchFamily="34" charset="0"/>
              <a:buChar char="•"/>
              <a:defRPr/>
            </a:pPr>
            <a:endParaRPr lang="el-GR" dirty="0">
              <a:latin typeface="+mn-lt"/>
            </a:endParaRPr>
          </a:p>
          <a:p>
            <a:pPr eaLnBrk="1" fontAlgn="auto" hangingPunct="1">
              <a:spcBef>
                <a:spcPts val="0"/>
              </a:spcBef>
              <a:spcAft>
                <a:spcPts val="0"/>
              </a:spcAft>
              <a:defRPr/>
            </a:pPr>
            <a:r>
              <a:rPr lang="el-GR" dirty="0">
                <a:latin typeface="+mn-lt"/>
              </a:rPr>
              <a:t>Ο δικαιούχος μπορεί να παρέχει στον </a:t>
            </a:r>
            <a:r>
              <a:rPr lang="el-GR" dirty="0" err="1">
                <a:latin typeface="+mn-lt"/>
              </a:rPr>
              <a:t>αδειοδόχο</a:t>
            </a:r>
            <a:r>
              <a:rPr lang="el-GR" dirty="0">
                <a:latin typeface="+mn-lt"/>
              </a:rPr>
              <a:t> ξεχωριστή άδεια να χρησιμοποιεί το έργο για εμπορική χρήση, εφόσον αυτό του ζητηθεί.</a:t>
            </a:r>
          </a:p>
        </p:txBody>
      </p:sp>
    </p:spTree>
    <p:custDataLst>
      <p:tags r:id="rId1"/>
    </p:custDataLst>
    <p:extLst>
      <p:ext uri="{BB962C8B-B14F-4D97-AF65-F5344CB8AC3E}">
        <p14:creationId xmlns:p14="http://schemas.microsoft.com/office/powerpoint/2010/main" val="15312807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p:txBody>
          <a:bodyPr/>
          <a:lstStyle/>
          <a:p>
            <a:r>
              <a:rPr lang="el-GR" altLang="en-US" smtClean="0"/>
              <a:t>Διατήρηση Σημειωμάτων</a:t>
            </a:r>
          </a:p>
        </p:txBody>
      </p:sp>
      <p:sp>
        <p:nvSpPr>
          <p:cNvPr id="3" name="Content Placeholder 2"/>
          <p:cNvSpPr>
            <a:spLocks noGrp="1"/>
          </p:cNvSpPr>
          <p:nvPr>
            <p:ph idx="1"/>
          </p:nvPr>
        </p:nvSpPr>
        <p:spPr>
          <a:xfrm>
            <a:off x="463550" y="1557338"/>
            <a:ext cx="8229600" cy="4525962"/>
          </a:xfrm>
        </p:spPr>
        <p:txBody>
          <a:bodyPr rtlCol="0">
            <a:normAutofit/>
          </a:bodyPr>
          <a:lstStyle/>
          <a:p>
            <a:pPr marL="0" indent="0" fontAlgn="auto">
              <a:spcAft>
                <a:spcPts val="0"/>
              </a:spcAft>
              <a:buFont typeface="Arial" panose="020B0604020202020204" pitchFamily="34" charset="0"/>
              <a:buNone/>
              <a:defRPr/>
            </a:pPr>
            <a:r>
              <a:rPr lang="el-GR" sz="2400" dirty="0" smtClean="0"/>
              <a:t>Οποιαδήποτε </a:t>
            </a:r>
            <a:r>
              <a:rPr lang="el-GR" sz="2400" dirty="0"/>
              <a:t>αναπαραγωγή ή διασκευή του υλικού θα πρέπει να συμπεριλαμβάνει:</a:t>
            </a:r>
          </a:p>
          <a:p>
            <a:pPr lvl="1" fontAlgn="auto">
              <a:spcAft>
                <a:spcPts val="0"/>
              </a:spcAft>
              <a:buFont typeface="Wingdings" panose="05000000000000000000" pitchFamily="2" charset="2"/>
              <a:buChar char="§"/>
              <a:defRPr/>
            </a:pPr>
            <a:r>
              <a:rPr lang="el-GR" sz="2000" dirty="0" smtClean="0"/>
              <a:t>το Σημείωμα Αν</a:t>
            </a:r>
            <a:r>
              <a:rPr lang="en-US" sz="2000" dirty="0" smtClean="0"/>
              <a:t>α</a:t>
            </a:r>
            <a:r>
              <a:rPr lang="el-GR" sz="2000" dirty="0" smtClean="0"/>
              <a:t>φοράς,</a:t>
            </a:r>
            <a:endParaRPr lang="el-GR" sz="2000" dirty="0"/>
          </a:p>
          <a:p>
            <a:pPr lvl="1" fontAlgn="auto">
              <a:spcAft>
                <a:spcPts val="0"/>
              </a:spcAft>
              <a:buFont typeface="Wingdings" panose="05000000000000000000" pitchFamily="2" charset="2"/>
              <a:buChar char="§"/>
              <a:defRPr/>
            </a:pPr>
            <a:r>
              <a:rPr lang="el-GR" sz="2000" dirty="0"/>
              <a:t>τ</a:t>
            </a:r>
            <a:r>
              <a:rPr lang="el-GR" sz="2000" dirty="0" smtClean="0"/>
              <a:t>ο Σημείωμα </a:t>
            </a:r>
            <a:r>
              <a:rPr lang="el-GR" sz="2000" dirty="0" err="1" smtClean="0"/>
              <a:t>Αδειοδότησης</a:t>
            </a:r>
            <a:r>
              <a:rPr lang="el-GR" sz="2000" dirty="0" smtClean="0"/>
              <a:t>,</a:t>
            </a:r>
            <a:endParaRPr lang="el-GR" sz="2000" dirty="0"/>
          </a:p>
          <a:p>
            <a:pPr lvl="1" fontAlgn="auto">
              <a:spcAft>
                <a:spcPts val="0"/>
              </a:spcAft>
              <a:buFont typeface="Wingdings" panose="05000000000000000000" pitchFamily="2" charset="2"/>
              <a:buChar char="§"/>
              <a:defRPr/>
            </a:pPr>
            <a:r>
              <a:rPr lang="el-GR" sz="2000" dirty="0" smtClean="0"/>
              <a:t>τη δήλωση Διατήρησης Σημειωμάτων,</a:t>
            </a:r>
            <a:endParaRPr lang="el-GR" sz="2000" dirty="0"/>
          </a:p>
          <a:p>
            <a:pPr lvl="1" fontAlgn="auto">
              <a:spcAft>
                <a:spcPts val="0"/>
              </a:spcAft>
              <a:buFont typeface="Wingdings" panose="05000000000000000000" pitchFamily="2" charset="2"/>
              <a:buChar char="§"/>
              <a:defRPr/>
            </a:pPr>
            <a:r>
              <a:rPr lang="el-GR" sz="2000" dirty="0"/>
              <a:t>τ</a:t>
            </a:r>
            <a:r>
              <a:rPr lang="el-GR" sz="2000" dirty="0" smtClean="0"/>
              <a:t>ο Σημείωμα Χρήσης Έργων Τρίτων </a:t>
            </a:r>
            <a:r>
              <a:rPr lang="el-GR" sz="2000" dirty="0"/>
              <a:t>(εφόσον υπάρχει</a:t>
            </a:r>
            <a:r>
              <a:rPr lang="el-GR" sz="2000" dirty="0" smtClean="0"/>
              <a:t>),</a:t>
            </a:r>
            <a:endParaRPr lang="el-GR" sz="2000" dirty="0"/>
          </a:p>
          <a:p>
            <a:pPr marL="0" indent="0" fontAlgn="auto">
              <a:spcAft>
                <a:spcPts val="0"/>
              </a:spcAft>
              <a:buFont typeface="Arial" panose="020B0604020202020204" pitchFamily="34" charset="0"/>
              <a:buNone/>
              <a:defRPr/>
            </a:pPr>
            <a:r>
              <a:rPr lang="el-GR" sz="2400" dirty="0"/>
              <a:t>μαζί με τους </a:t>
            </a:r>
            <a:r>
              <a:rPr lang="el-GR" sz="2400" dirty="0" smtClean="0"/>
              <a:t>συνοδευτικούς </a:t>
            </a:r>
            <a:r>
              <a:rPr lang="el-GR" sz="2400" dirty="0" err="1" smtClean="0"/>
              <a:t>υπερσυνδέσμους</a:t>
            </a:r>
            <a:r>
              <a:rPr lang="el-GR" sz="2400" dirty="0"/>
              <a:t>.</a:t>
            </a:r>
          </a:p>
          <a:p>
            <a:pPr fontAlgn="auto">
              <a:spcAft>
                <a:spcPts val="0"/>
              </a:spcAft>
              <a:defRPr/>
            </a:pPr>
            <a:endParaRPr lang="el-GR" sz="2000" dirty="0"/>
          </a:p>
        </p:txBody>
      </p:sp>
    </p:spTree>
    <p:extLst>
      <p:ext uri="{BB962C8B-B14F-4D97-AF65-F5344CB8AC3E}">
        <p14:creationId xmlns:p14="http://schemas.microsoft.com/office/powerpoint/2010/main" val="275443950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l-GR" dirty="0"/>
              <a:t>Σημείωμα Χρήσης Έργων </a:t>
            </a:r>
            <a:r>
              <a:rPr lang="el-GR" dirty="0" smtClean="0"/>
              <a:t>Τρίτων</a:t>
            </a:r>
            <a:endParaRPr lang="el-GR" dirty="0"/>
          </a:p>
        </p:txBody>
      </p:sp>
      <p:sp>
        <p:nvSpPr>
          <p:cNvPr id="3" name="Content Placeholder 2"/>
          <p:cNvSpPr>
            <a:spLocks noGrp="1"/>
          </p:cNvSpPr>
          <p:nvPr>
            <p:ph idx="1"/>
          </p:nvPr>
        </p:nvSpPr>
        <p:spPr/>
        <p:txBody>
          <a:bodyPr>
            <a:noAutofit/>
          </a:bodyPr>
          <a:lstStyle/>
          <a:p>
            <a:pPr marL="0" indent="0">
              <a:buNone/>
            </a:pPr>
            <a:r>
              <a:rPr lang="el-GR" sz="2000" dirty="0" smtClean="0"/>
              <a:t>Το </a:t>
            </a:r>
            <a:r>
              <a:rPr lang="el-GR" sz="2000" dirty="0"/>
              <a:t>Έργο αυτό κάνει χρήση των ακόλουθων έργων:</a:t>
            </a:r>
          </a:p>
          <a:p>
            <a:pPr marL="0" indent="0">
              <a:buNone/>
            </a:pPr>
            <a:r>
              <a:rPr lang="el-GR" sz="2000" dirty="0"/>
              <a:t>Εικόνα </a:t>
            </a:r>
            <a:r>
              <a:rPr lang="el-GR" sz="2000" dirty="0" smtClean="0"/>
              <a:t>1: Γαλαξίας, </a:t>
            </a:r>
            <a:r>
              <a:rPr lang="en-GB" sz="2000" dirty="0"/>
              <a:t>CC0 Public </a:t>
            </a:r>
            <a:r>
              <a:rPr lang="en-GB" sz="2000" dirty="0" smtClean="0"/>
              <a:t>Domain</a:t>
            </a:r>
            <a:r>
              <a:rPr lang="el-GR" sz="2000" dirty="0" smtClean="0"/>
              <a:t>, </a:t>
            </a:r>
            <a:r>
              <a:rPr lang="en-GB" sz="2000" dirty="0" err="1" smtClean="0"/>
              <a:t>Pixabay</a:t>
            </a:r>
            <a:r>
              <a:rPr lang="en-GB" sz="2000" dirty="0" smtClean="0"/>
              <a:t>.</a:t>
            </a:r>
            <a:endParaRPr lang="el-GR" altLang="en-US" sz="2000" dirty="0"/>
          </a:p>
        </p:txBody>
      </p:sp>
    </p:spTree>
    <p:extLst>
      <p:ext uri="{BB962C8B-B14F-4D97-AF65-F5344CB8AC3E}">
        <p14:creationId xmlns:p14="http://schemas.microsoft.com/office/powerpoint/2010/main" val="235304592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γαλαξίας"/>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bwMode="auto">
          <a:xfrm>
            <a:off x="4648200" y="1843881"/>
            <a:ext cx="4038600" cy="4038600"/>
          </a:xfrm>
          <a:prstGeom prst="rect">
            <a:avLst/>
          </a:prstGeom>
          <a:noFill/>
          <a:extLst>
            <a:ext uri="{909E8E84-426E-40DD-AFC4-6F175D3DCCD1}">
              <a14:hiddenFill xmlns:a14="http://schemas.microsoft.com/office/drawing/2010/main">
                <a:solidFill>
                  <a:srgbClr val="FFFFFF"/>
                </a:solidFill>
              </a14:hiddenFill>
            </a:ext>
          </a:extLst>
        </p:spPr>
      </p:pic>
      <p:sp>
        <p:nvSpPr>
          <p:cNvPr id="4" name="Τίτλος 3"/>
          <p:cNvSpPr>
            <a:spLocks noGrp="1"/>
          </p:cNvSpPr>
          <p:nvPr>
            <p:ph type="title"/>
          </p:nvPr>
        </p:nvSpPr>
        <p:spPr/>
        <p:txBody>
          <a:bodyPr>
            <a:normAutofit/>
          </a:bodyPr>
          <a:lstStyle/>
          <a:p>
            <a:r>
              <a:rPr lang="el-GR" altLang="en-US" dirty="0"/>
              <a:t>Διδακτική Πρακτική</a:t>
            </a:r>
            <a:endParaRPr lang="en-GB" dirty="0"/>
          </a:p>
        </p:txBody>
      </p:sp>
      <p:sp>
        <p:nvSpPr>
          <p:cNvPr id="7" name="Θέση περιεχομένου 6"/>
          <p:cNvSpPr>
            <a:spLocks noGrp="1"/>
          </p:cNvSpPr>
          <p:nvPr>
            <p:ph sz="half" idx="1"/>
          </p:nvPr>
        </p:nvSpPr>
        <p:spPr>
          <a:xfrm>
            <a:off x="457200" y="1600200"/>
            <a:ext cx="3682752" cy="4525963"/>
          </a:xfrm>
        </p:spPr>
        <p:txBody>
          <a:bodyPr>
            <a:noAutofit/>
          </a:bodyPr>
          <a:lstStyle/>
          <a:p>
            <a:pPr marL="0" indent="0">
              <a:buNone/>
            </a:pPr>
            <a:r>
              <a:rPr lang="el-GR" sz="2400" b="1" dirty="0"/>
              <a:t>Διδακτική </a:t>
            </a:r>
            <a:r>
              <a:rPr lang="el-GR" sz="2400" b="1" dirty="0" smtClean="0"/>
              <a:t>πρακτική</a:t>
            </a:r>
            <a:r>
              <a:rPr lang="en-GB" sz="2400" dirty="0" smtClean="0"/>
              <a:t>:</a:t>
            </a:r>
            <a:r>
              <a:rPr lang="el-GR" sz="2400" dirty="0" smtClean="0"/>
              <a:t> </a:t>
            </a:r>
            <a:endParaRPr lang="el-GR" sz="2400" dirty="0"/>
          </a:p>
          <a:p>
            <a:pPr marL="0" indent="0">
              <a:spcBef>
                <a:spcPts val="0"/>
              </a:spcBef>
              <a:buNone/>
            </a:pPr>
            <a:r>
              <a:rPr lang="el-GR" sz="2400" dirty="0"/>
              <a:t>Βασιλική </a:t>
            </a:r>
            <a:r>
              <a:rPr lang="el-GR" sz="2400" dirty="0" smtClean="0"/>
              <a:t>Λεβέντη.</a:t>
            </a:r>
            <a:endParaRPr lang="el-GR" sz="2400" dirty="0"/>
          </a:p>
          <a:p>
            <a:pPr marL="0" indent="0">
              <a:spcBef>
                <a:spcPts val="1000"/>
              </a:spcBef>
              <a:buNone/>
            </a:pPr>
            <a:r>
              <a:rPr lang="el-GR" sz="2400" b="1" dirty="0"/>
              <a:t>Θέμα</a:t>
            </a:r>
            <a:r>
              <a:rPr lang="el-GR" sz="2400" dirty="0"/>
              <a:t>: </a:t>
            </a:r>
            <a:r>
              <a:rPr lang="el-GR" sz="2400" dirty="0" smtClean="0"/>
              <a:t/>
            </a:r>
            <a:br>
              <a:rPr lang="el-GR" sz="2400" dirty="0" smtClean="0"/>
            </a:br>
            <a:r>
              <a:rPr lang="el-GR" altLang="en-US" sz="2400" dirty="0" smtClean="0"/>
              <a:t>Γαλαξίας.</a:t>
            </a:r>
            <a:endParaRPr lang="el-GR" altLang="en-US" sz="2400" dirty="0"/>
          </a:p>
        </p:txBody>
      </p:sp>
      <p:sp>
        <p:nvSpPr>
          <p:cNvPr id="5" name="TextBox 4"/>
          <p:cNvSpPr txBox="1"/>
          <p:nvPr/>
        </p:nvSpPr>
        <p:spPr>
          <a:xfrm>
            <a:off x="4139952" y="5517232"/>
            <a:ext cx="472173" cy="360040"/>
          </a:xfrm>
          <a:prstGeom prst="rect">
            <a:avLst/>
          </a:prstGeom>
        </p:spPr>
        <p:txBody>
          <a:bodyPr vert="horz" wrap="square" lIns="91440" tIns="45720" rIns="91440" bIns="45720" rtlCol="0" anchor="ctr">
            <a:noAutofit/>
          </a:bodyPr>
          <a:lstStyle/>
          <a:p>
            <a:r>
              <a:rPr lang="el-GR" b="1" dirty="0" smtClean="0">
                <a:latin typeface="+mj-lt"/>
              </a:rPr>
              <a:t>[1]</a:t>
            </a:r>
          </a:p>
        </p:txBody>
      </p:sp>
    </p:spTree>
    <p:custDataLst>
      <p:tags r:id="rId1"/>
    </p:custDataLst>
    <p:extLst>
      <p:ext uri="{BB962C8B-B14F-4D97-AF65-F5344CB8AC3E}">
        <p14:creationId xmlns:p14="http://schemas.microsoft.com/office/powerpoint/2010/main" val="120269794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t>Χρήση φωτογραφικού υλικού </a:t>
            </a:r>
            <a:r>
              <a:rPr lang="el-GR" dirty="0" smtClean="0"/>
              <a:t>στον </a:t>
            </a:r>
            <a:r>
              <a:rPr lang="el-GR" dirty="0"/>
              <a:t>Η/Υ</a:t>
            </a:r>
          </a:p>
        </p:txBody>
      </p:sp>
      <p:sp>
        <p:nvSpPr>
          <p:cNvPr id="3" name="Θέση περιεχομένου 2"/>
          <p:cNvSpPr>
            <a:spLocks noGrp="1"/>
          </p:cNvSpPr>
          <p:nvPr>
            <p:ph sz="half" idx="1"/>
          </p:nvPr>
        </p:nvSpPr>
        <p:spPr/>
        <p:txBody>
          <a:bodyPr/>
          <a:lstStyle/>
          <a:p>
            <a:pPr marL="0" indent="0">
              <a:buNone/>
            </a:pPr>
            <a:r>
              <a:rPr lang="el-GR" dirty="0">
                <a:latin typeface="Calibri" pitchFamily="34" charset="0"/>
              </a:rPr>
              <a:t>Αρχικά συζητήσαμε με τα παιδιά αν έχουν δει τα αστέρια, αν ξέρουν τι χρώμα έχουν και πού πραγματικά βρίσκονται. Έπειτα σχολιάσαμε διάφορες φωτογραφίες και τις επεξεργαστήκαμε στον Η/Υ. </a:t>
            </a:r>
            <a:endParaRPr lang="en-US" dirty="0">
              <a:latin typeface="Calibri" pitchFamily="34" charset="0"/>
            </a:endParaRPr>
          </a:p>
          <a:p>
            <a:endParaRPr lang="el-GR" dirty="0"/>
          </a:p>
        </p:txBody>
      </p:sp>
      <p:pic>
        <p:nvPicPr>
          <p:cNvPr id="5" name="Picture 1" descr="Η νηπιαγωγός δείχνει εικόνες στον ηλεκτρονικό υπολογιστή."/>
          <p:cNvPicPr>
            <a:picLocks noGrp="1" noChangeAspect="1"/>
          </p:cNvPicPr>
          <p:nvPr>
            <p:ph sz="half" idx="2"/>
          </p:nvPr>
        </p:nvPicPr>
        <p:blipFill rotWithShape="1">
          <a:blip r:embed="rId2" cstate="screen">
            <a:extLst>
              <a:ext uri="{28A0092B-C50C-407E-A947-70E740481C1C}">
                <a14:useLocalDpi xmlns:a14="http://schemas.microsoft.com/office/drawing/2010/main"/>
              </a:ext>
            </a:extLst>
          </a:blip>
          <a:srcRect/>
          <a:stretch/>
        </p:blipFill>
        <p:spPr>
          <a:xfrm>
            <a:off x="4716016" y="1772816"/>
            <a:ext cx="3792360" cy="3744416"/>
          </a:xfrm>
          <a:prstGeom prst="rect">
            <a:avLst/>
          </a:prstGeom>
          <a:ln>
            <a:noFill/>
          </a:ln>
          <a:effectLst/>
        </p:spPr>
      </p:pic>
    </p:spTree>
    <p:extLst>
      <p:ext uri="{BB962C8B-B14F-4D97-AF65-F5344CB8AC3E}">
        <p14:creationId xmlns:p14="http://schemas.microsoft.com/office/powerpoint/2010/main" val="37538685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Τίτλος 4"/>
          <p:cNvSpPr>
            <a:spLocks noGrp="1"/>
          </p:cNvSpPr>
          <p:nvPr>
            <p:ph type="title"/>
          </p:nvPr>
        </p:nvSpPr>
        <p:spPr/>
        <p:txBody>
          <a:bodyPr/>
          <a:lstStyle/>
          <a:p>
            <a:r>
              <a:rPr lang="el-GR" dirty="0" smtClean="0"/>
              <a:t>Σχετικά με τον Γαλαξία (1/3)</a:t>
            </a:r>
            <a:endParaRPr lang="el-GR" dirty="0"/>
          </a:p>
        </p:txBody>
      </p:sp>
      <p:sp>
        <p:nvSpPr>
          <p:cNvPr id="3" name="Θέση περιεχομένου 2"/>
          <p:cNvSpPr>
            <a:spLocks noGrp="1"/>
          </p:cNvSpPr>
          <p:nvPr>
            <p:ph idx="1"/>
          </p:nvPr>
        </p:nvSpPr>
        <p:spPr/>
        <p:txBody>
          <a:bodyPr>
            <a:noAutofit/>
          </a:bodyPr>
          <a:lstStyle/>
          <a:p>
            <a:pPr>
              <a:spcBef>
                <a:spcPts val="600"/>
              </a:spcBef>
            </a:pPr>
            <a:r>
              <a:rPr lang="el-GR" sz="2800" dirty="0"/>
              <a:t>Κάποιοι μύθοι συνδέουν το γαλαξία με ένα κοπάδι από βόδια των οποίων το γάλα δίνει στον ουρανό τη μπλε απόχρωση. </a:t>
            </a:r>
          </a:p>
          <a:p>
            <a:pPr>
              <a:spcBef>
                <a:spcPts val="600"/>
              </a:spcBef>
            </a:pPr>
            <a:r>
              <a:rPr lang="el-GR" sz="2800" dirty="0"/>
              <a:t>Στην Ανατολική Ασία πίστευαν πως η θαμπή ζώνη αστεριών είναι το «Ασημένιο Ποτάμι» του Παραδείσου</a:t>
            </a:r>
            <a:r>
              <a:rPr lang="el-GR" sz="2800" dirty="0" smtClean="0"/>
              <a:t>.</a:t>
            </a:r>
          </a:p>
          <a:p>
            <a:pPr>
              <a:spcBef>
                <a:spcPts val="600"/>
              </a:spcBef>
            </a:pPr>
            <a:r>
              <a:rPr lang="el-GR" sz="2800" dirty="0"/>
              <a:t>Η «</a:t>
            </a:r>
            <a:r>
              <a:rPr lang="el-GR" sz="2800" dirty="0" err="1"/>
              <a:t>Ακασάγκανγκα</a:t>
            </a:r>
            <a:r>
              <a:rPr lang="el-GR" sz="2800" dirty="0"/>
              <a:t>» είναι το ινδικό όνομα για τον Γαλαξία μας, που σημαίνει ο Γάγγης του ουρανού</a:t>
            </a:r>
            <a:r>
              <a:rPr lang="el-GR" sz="2800" dirty="0" smtClean="0"/>
              <a:t>.</a:t>
            </a:r>
          </a:p>
          <a:p>
            <a:pPr>
              <a:spcBef>
                <a:spcPts val="600"/>
              </a:spcBef>
            </a:pPr>
            <a:r>
              <a:rPr lang="el-GR" sz="2800" dirty="0">
                <a:latin typeface="Calibri" pitchFamily="34" charset="0"/>
              </a:rPr>
              <a:t>Στη φινλανδική μυθολογία ο γαλαξίας μας ονομαζόταν </a:t>
            </a:r>
            <a:r>
              <a:rPr lang="el-GR" sz="2800" dirty="0" err="1">
                <a:latin typeface="Calibri" pitchFamily="34" charset="0"/>
              </a:rPr>
              <a:t>Λινουνράτα</a:t>
            </a:r>
            <a:r>
              <a:rPr lang="el-GR" sz="2800" dirty="0">
                <a:latin typeface="Calibri" pitchFamily="34" charset="0"/>
              </a:rPr>
              <a:t> (μονοπάτι των πουλιών).</a:t>
            </a:r>
          </a:p>
          <a:p>
            <a:pPr>
              <a:spcBef>
                <a:spcPts val="600"/>
              </a:spcBef>
            </a:pPr>
            <a:endParaRPr lang="el-GR" sz="2800" dirty="0"/>
          </a:p>
          <a:p>
            <a:pPr>
              <a:spcBef>
                <a:spcPts val="600"/>
              </a:spcBef>
            </a:pPr>
            <a:endParaRPr lang="el-GR" sz="2800" dirty="0"/>
          </a:p>
          <a:p>
            <a:pPr>
              <a:spcBef>
                <a:spcPts val="600"/>
              </a:spcBef>
            </a:pPr>
            <a:endParaRPr lang="el-GR" sz="2800" dirty="0"/>
          </a:p>
          <a:p>
            <a:pPr>
              <a:spcBef>
                <a:spcPts val="600"/>
              </a:spcBef>
            </a:pPr>
            <a:endParaRPr lang="el-GR" sz="2800" dirty="0"/>
          </a:p>
        </p:txBody>
      </p:sp>
    </p:spTree>
    <p:extLst>
      <p:ext uri="{BB962C8B-B14F-4D97-AF65-F5344CB8AC3E}">
        <p14:creationId xmlns:p14="http://schemas.microsoft.com/office/powerpoint/2010/main" val="12071427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Τίτλος 4"/>
          <p:cNvSpPr>
            <a:spLocks noGrp="1"/>
          </p:cNvSpPr>
          <p:nvPr>
            <p:ph type="title"/>
          </p:nvPr>
        </p:nvSpPr>
        <p:spPr/>
        <p:txBody>
          <a:bodyPr/>
          <a:lstStyle/>
          <a:p>
            <a:r>
              <a:rPr lang="el-GR" dirty="0"/>
              <a:t>Σχετικά με τον Γαλαξία </a:t>
            </a:r>
            <a:r>
              <a:rPr lang="el-GR" dirty="0" smtClean="0"/>
              <a:t>(2/3</a:t>
            </a:r>
            <a:r>
              <a:rPr lang="el-GR" dirty="0"/>
              <a:t>)</a:t>
            </a:r>
          </a:p>
        </p:txBody>
      </p:sp>
      <p:sp>
        <p:nvSpPr>
          <p:cNvPr id="3" name="Θέση περιεχομένου 2"/>
          <p:cNvSpPr>
            <a:spLocks noGrp="1"/>
          </p:cNvSpPr>
          <p:nvPr>
            <p:ph idx="1"/>
          </p:nvPr>
        </p:nvSpPr>
        <p:spPr/>
        <p:txBody>
          <a:bodyPr>
            <a:noAutofit/>
          </a:bodyPr>
          <a:lstStyle/>
          <a:p>
            <a:r>
              <a:rPr lang="el-GR" sz="2600" dirty="0" smtClean="0">
                <a:latin typeface="Calibri" pitchFamily="34" charset="0"/>
              </a:rPr>
              <a:t>Οι</a:t>
            </a:r>
            <a:r>
              <a:rPr lang="el-GR" sz="2600" dirty="0">
                <a:latin typeface="Calibri" pitchFamily="34" charset="0"/>
              </a:rPr>
              <a:t> Φινλανδοί παρατήρησαν ότι τα αποδημητικά πουλιά χρησιμοποιούσαν τον Γαλαξία ως οδηγό για να ταξιδέψουν νότια, όπου πίστευαν ότι βρίσκεται το </a:t>
            </a:r>
            <a:r>
              <a:rPr lang="el-GR" sz="2600" dirty="0" err="1">
                <a:latin typeface="Calibri" pitchFamily="34" charset="0"/>
              </a:rPr>
              <a:t>Λιντουκότο</a:t>
            </a:r>
            <a:r>
              <a:rPr lang="el-GR" sz="2600" dirty="0">
                <a:latin typeface="Calibri" pitchFamily="34" charset="0"/>
              </a:rPr>
              <a:t> (το σπίτι των πουλιών). Αρκετά αργότερα οι επιστήμονες επιβεβαίωσαν την παρατήρηση των Φιλανδών. Τα αποδημητικά πουλιά έχουν τον Γαλαξία ως οδηγό για να ταξιδεύουν στα θερμότερα κλίματα κατά τη διάρκεια του χειμώνα. Ακόμα και σήμερα ο Γαλαξίας λέγεται </a:t>
            </a:r>
            <a:r>
              <a:rPr lang="el-GR" sz="2600" dirty="0" err="1">
                <a:latin typeface="Calibri" pitchFamily="34" charset="0"/>
              </a:rPr>
              <a:t>Λινουνράτα</a:t>
            </a:r>
            <a:r>
              <a:rPr lang="el-GR" sz="2600" dirty="0">
                <a:latin typeface="Calibri" pitchFamily="34" charset="0"/>
              </a:rPr>
              <a:t> στη φινλανδική γλώσσα.</a:t>
            </a:r>
          </a:p>
          <a:p>
            <a:endParaRPr lang="el-GR" sz="2600" dirty="0"/>
          </a:p>
        </p:txBody>
      </p:sp>
    </p:spTree>
    <p:extLst>
      <p:ext uri="{BB962C8B-B14F-4D97-AF65-F5344CB8AC3E}">
        <p14:creationId xmlns:p14="http://schemas.microsoft.com/office/powerpoint/2010/main" val="4718380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Σχετικά με τον Γαλαξία </a:t>
            </a:r>
            <a:r>
              <a:rPr lang="el-GR" dirty="0" smtClean="0"/>
              <a:t>(3/3</a:t>
            </a:r>
            <a:r>
              <a:rPr lang="el-GR" dirty="0"/>
              <a:t>)</a:t>
            </a:r>
          </a:p>
        </p:txBody>
      </p:sp>
      <p:sp>
        <p:nvSpPr>
          <p:cNvPr id="3" name="Θέση περιεχομένου 2"/>
          <p:cNvSpPr>
            <a:spLocks noGrp="1"/>
          </p:cNvSpPr>
          <p:nvPr>
            <p:ph idx="1"/>
          </p:nvPr>
        </p:nvSpPr>
        <p:spPr/>
        <p:txBody>
          <a:bodyPr>
            <a:noAutofit/>
          </a:bodyPr>
          <a:lstStyle/>
          <a:p>
            <a:r>
              <a:rPr lang="el-GR" sz="2600" dirty="0"/>
              <a:t>Στα σουηδικά, ο Γαλαξίας είναι γνωστός ως </a:t>
            </a:r>
            <a:r>
              <a:rPr lang="el-GR" sz="2600" dirty="0" err="1"/>
              <a:t>Βιντεργκάταν</a:t>
            </a:r>
            <a:r>
              <a:rPr lang="el-GR" sz="2600" dirty="0"/>
              <a:t> (οδός του χειμώνα), για προφανείς λόγους: είναι περισσότερο ορατός τον χειμώνα στη Σκανδιναβία.</a:t>
            </a:r>
          </a:p>
          <a:p>
            <a:r>
              <a:rPr lang="el-GR" sz="2600" dirty="0"/>
              <a:t>Στην αρχαία αρμενική μυθολογία ο Γαλαξίας ονομαζόταν «Η Οδός του Κλέφτη Αχύρων</a:t>
            </a:r>
            <a:r>
              <a:rPr lang="el-GR" sz="2600" dirty="0" smtClean="0"/>
              <a:t>», </a:t>
            </a:r>
            <a:r>
              <a:rPr lang="el-GR" sz="2600" dirty="0"/>
              <a:t>συνδέοντάς τον με έναν από τους θεούς, που έκλεψε άχυρο και κατά την προσπάθειά του να ξεφύγει από τους ουρανούς με ένα ξύλινο άρμα, έπεσε κάποιο από το άχυρο στο δρόμο. Αυτή η ονομασία διαδόθηκε από τους Άραβες.</a:t>
            </a:r>
          </a:p>
          <a:p>
            <a:endParaRPr lang="el-GR" sz="2600" dirty="0"/>
          </a:p>
        </p:txBody>
      </p:sp>
    </p:spTree>
    <p:extLst>
      <p:ext uri="{BB962C8B-B14F-4D97-AF65-F5344CB8AC3E}">
        <p14:creationId xmlns:p14="http://schemas.microsoft.com/office/powerpoint/2010/main" val="28050652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lstStyle/>
          <a:p>
            <a:r>
              <a:rPr lang="el-GR" dirty="0"/>
              <a:t>Δ</a:t>
            </a:r>
            <a:r>
              <a:rPr lang="el-GR" dirty="0" smtClean="0"/>
              <a:t>ραστηριότητα</a:t>
            </a:r>
            <a:endParaRPr lang="el-GR" dirty="0"/>
          </a:p>
        </p:txBody>
      </p:sp>
      <p:sp>
        <p:nvSpPr>
          <p:cNvPr id="5" name="Θέση περιεχομένου 4"/>
          <p:cNvSpPr>
            <a:spLocks noGrp="1"/>
          </p:cNvSpPr>
          <p:nvPr>
            <p:ph sz="half" idx="1"/>
          </p:nvPr>
        </p:nvSpPr>
        <p:spPr/>
        <p:txBody>
          <a:bodyPr/>
          <a:lstStyle/>
          <a:p>
            <a:pPr marL="0" indent="0">
              <a:buNone/>
            </a:pPr>
            <a:r>
              <a:rPr lang="el-GR" dirty="0">
                <a:latin typeface="Calibri" pitchFamily="34" charset="0"/>
              </a:rPr>
              <a:t>Χωρισμένοι σε τέσσερις ομάδες και χρησιμοποιώντας διάφορα υλικά δημιουργήσαμε τους δικούς μας ποταμούς </a:t>
            </a:r>
            <a:r>
              <a:rPr lang="el-GR" dirty="0" smtClean="0">
                <a:latin typeface="Calibri" pitchFamily="34" charset="0"/>
              </a:rPr>
              <a:t>αστεριών. </a:t>
            </a:r>
            <a:r>
              <a:rPr lang="el-GR" dirty="0"/>
              <a:t>Δώσαμε τις δικές μας ονομασίες ανάλογα με το υλικό που </a:t>
            </a:r>
            <a:r>
              <a:rPr lang="el-GR" dirty="0" smtClean="0"/>
              <a:t>χρησιμοποιήσαμε.</a:t>
            </a:r>
            <a:endParaRPr lang="en-US" dirty="0">
              <a:latin typeface="Calibri" pitchFamily="34" charset="0"/>
            </a:endParaRPr>
          </a:p>
          <a:p>
            <a:endParaRPr lang="el-GR" dirty="0"/>
          </a:p>
        </p:txBody>
      </p:sp>
      <p:pic>
        <p:nvPicPr>
          <p:cNvPr id="7" name="Picture 8" descr="Τα παιδιά δημιουργούν τους γαλαξίες τους χωρισμένα σε ομάδες."/>
          <p:cNvPicPr>
            <a:picLocks noGrp="1" noChangeAspect="1"/>
          </p:cNvPicPr>
          <p:nvPr>
            <p:ph sz="half" idx="2"/>
          </p:nvPr>
        </p:nvPicPr>
        <p:blipFill rotWithShape="1">
          <a:blip r:embed="rId2" cstate="screen">
            <a:extLst>
              <a:ext uri="{28A0092B-C50C-407E-A947-70E740481C1C}">
                <a14:useLocalDpi xmlns:a14="http://schemas.microsoft.com/office/drawing/2010/main"/>
              </a:ext>
            </a:extLst>
          </a:blip>
          <a:srcRect/>
          <a:stretch/>
        </p:blipFill>
        <p:spPr>
          <a:xfrm rot="5400000">
            <a:off x="4740763" y="1820076"/>
            <a:ext cx="3931077" cy="3980573"/>
          </a:xfrm>
          <a:prstGeom prst="rect">
            <a:avLst/>
          </a:prstGeom>
          <a:ln>
            <a:noFill/>
          </a:ln>
          <a:effectLst/>
        </p:spPr>
      </p:pic>
    </p:spTree>
    <p:extLst>
      <p:ext uri="{BB962C8B-B14F-4D97-AF65-F5344CB8AC3E}">
        <p14:creationId xmlns:p14="http://schemas.microsoft.com/office/powerpoint/2010/main" val="21889861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4" descr="Βαμβακοξίας!"/>
          <p:cNvPicPr>
            <a:picLocks noGrp="1" noChangeAspect="1"/>
          </p:cNvPicPr>
          <p:nvPr>
            <p:ph type="pic" idx="1"/>
          </p:nvPr>
        </p:nvPicPr>
        <p:blipFill rotWithShape="1">
          <a:blip r:embed="rId2" cstate="print"/>
          <a:srcRect t="4164" b="460"/>
          <a:stretch/>
        </p:blipFill>
        <p:spPr>
          <a:xfrm>
            <a:off x="1792288" y="1516691"/>
            <a:ext cx="5486400" cy="3928533"/>
          </a:xfrm>
          <a:prstGeom prst="rect">
            <a:avLst/>
          </a:prstGeom>
          <a:ln>
            <a:noFill/>
          </a:ln>
          <a:effectLst/>
        </p:spPr>
      </p:pic>
      <p:sp>
        <p:nvSpPr>
          <p:cNvPr id="2" name="Text Placeholder 1"/>
          <p:cNvSpPr>
            <a:spLocks noGrp="1"/>
          </p:cNvSpPr>
          <p:nvPr>
            <p:ph type="body" sz="half" idx="2"/>
          </p:nvPr>
        </p:nvSpPr>
        <p:spPr>
          <a:xfrm>
            <a:off x="1792288" y="5589240"/>
            <a:ext cx="5486400" cy="582960"/>
          </a:xfrm>
        </p:spPr>
        <p:txBody>
          <a:bodyPr>
            <a:normAutofit/>
          </a:bodyPr>
          <a:lstStyle/>
          <a:p>
            <a:pPr algn="ctr"/>
            <a:r>
              <a:rPr lang="el-GR" sz="2400" dirty="0"/>
              <a:t>«</a:t>
            </a:r>
            <a:r>
              <a:rPr lang="el-GR" sz="2400" dirty="0" err="1"/>
              <a:t>Βαμβακοξίας</a:t>
            </a:r>
            <a:r>
              <a:rPr lang="el-GR" sz="2400" dirty="0"/>
              <a:t>»</a:t>
            </a:r>
          </a:p>
        </p:txBody>
      </p:sp>
      <p:sp>
        <p:nvSpPr>
          <p:cNvPr id="5" name="Τίτλος 4"/>
          <p:cNvSpPr>
            <a:spLocks noGrp="1"/>
          </p:cNvSpPr>
          <p:nvPr>
            <p:ph type="title"/>
          </p:nvPr>
        </p:nvSpPr>
        <p:spPr/>
        <p:txBody>
          <a:bodyPr/>
          <a:lstStyle/>
          <a:p>
            <a:r>
              <a:rPr lang="el-GR" dirty="0" smtClean="0"/>
              <a:t>Τα έργα των παιδιών (1/4)</a:t>
            </a:r>
            <a:endParaRPr lang="el-GR" dirty="0"/>
          </a:p>
        </p:txBody>
      </p:sp>
    </p:spTree>
    <p:extLst>
      <p:ext uri="{BB962C8B-B14F-4D97-AF65-F5344CB8AC3E}">
        <p14:creationId xmlns:p14="http://schemas.microsoft.com/office/powerpoint/2010/main" val="32628069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5" descr="Ριζαξίας!"/>
          <p:cNvPicPr>
            <a:picLocks noGrp="1" noChangeAspect="1"/>
          </p:cNvPicPr>
          <p:nvPr>
            <p:ph type="pic" idx="1"/>
          </p:nvPr>
        </p:nvPicPr>
        <p:blipFill rotWithShape="1">
          <a:blip r:embed="rId2" cstate="print"/>
          <a:srcRect t="3527" b="1879"/>
          <a:stretch/>
        </p:blipFill>
        <p:spPr>
          <a:xfrm>
            <a:off x="1792288" y="1371599"/>
            <a:ext cx="5486400" cy="3894667"/>
          </a:xfrm>
          <a:prstGeom prst="rect">
            <a:avLst/>
          </a:prstGeom>
          <a:ln>
            <a:noFill/>
          </a:ln>
          <a:effectLst/>
        </p:spPr>
      </p:pic>
      <p:sp>
        <p:nvSpPr>
          <p:cNvPr id="3" name="Text Placeholder 2"/>
          <p:cNvSpPr>
            <a:spLocks noGrp="1"/>
          </p:cNvSpPr>
          <p:nvPr>
            <p:ph type="body" sz="half" idx="2"/>
          </p:nvPr>
        </p:nvSpPr>
        <p:spPr>
          <a:xfrm>
            <a:off x="1792288" y="5445224"/>
            <a:ext cx="5486400" cy="726976"/>
          </a:xfrm>
        </p:spPr>
        <p:txBody>
          <a:bodyPr>
            <a:normAutofit/>
          </a:bodyPr>
          <a:lstStyle/>
          <a:p>
            <a:pPr algn="ctr"/>
            <a:r>
              <a:rPr lang="el-GR" sz="2400" dirty="0"/>
              <a:t>«</a:t>
            </a:r>
            <a:r>
              <a:rPr lang="el-GR" sz="2400" dirty="0" err="1"/>
              <a:t>Ριζοξίας</a:t>
            </a:r>
            <a:r>
              <a:rPr lang="el-GR" sz="2400" dirty="0"/>
              <a:t>»</a:t>
            </a:r>
          </a:p>
        </p:txBody>
      </p:sp>
      <p:sp>
        <p:nvSpPr>
          <p:cNvPr id="2" name="Τίτλος 1"/>
          <p:cNvSpPr>
            <a:spLocks noGrp="1"/>
          </p:cNvSpPr>
          <p:nvPr>
            <p:ph type="title"/>
          </p:nvPr>
        </p:nvSpPr>
        <p:spPr/>
        <p:txBody>
          <a:bodyPr/>
          <a:lstStyle/>
          <a:p>
            <a:r>
              <a:rPr lang="el-GR" dirty="0"/>
              <a:t>Τα έργα των παιδιών </a:t>
            </a:r>
            <a:r>
              <a:rPr lang="el-GR" dirty="0" smtClean="0"/>
              <a:t>(2/4</a:t>
            </a:r>
            <a:r>
              <a:rPr lang="el-GR" dirty="0"/>
              <a:t>)</a:t>
            </a:r>
          </a:p>
        </p:txBody>
      </p:sp>
    </p:spTree>
    <p:extLst>
      <p:ext uri="{BB962C8B-B14F-4D97-AF65-F5344CB8AC3E}">
        <p14:creationId xmlns:p14="http://schemas.microsoft.com/office/powerpoint/2010/main" val="1238163690"/>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ZHAW.ACCESSIBILITYADDIN.CHECKTIMEDATE" val="10/29/2015 12:44:55 AM"/>
</p:tagLst>
</file>

<file path=ppt/tags/tag2.xml><?xml version="1.0" encoding="utf-8"?>
<p:tagLst xmlns:a="http://schemas.openxmlformats.org/drawingml/2006/main" xmlns:r="http://schemas.openxmlformats.org/officeDocument/2006/relationships" xmlns:p="http://schemas.openxmlformats.org/presentationml/2006/main">
  <p:tag name="ZHAW.ACCESSIBILITYADDIN.READINGORDER" val="10242,10243,3,"/>
</p:tagLst>
</file>

<file path=ppt/tags/tag3.xml><?xml version="1.0" encoding="utf-8"?>
<p:tagLst xmlns:a="http://schemas.openxmlformats.org/drawingml/2006/main" xmlns:r="http://schemas.openxmlformats.org/officeDocument/2006/relationships" xmlns:p="http://schemas.openxmlformats.org/presentationml/2006/main">
  <p:tag name="ZHAW.ACCESSIBILITYADDIN.READINGORDER" val="1028,4,7,5,"/>
</p:tagLst>
</file>

<file path=ppt/tags/tag4.xml><?xml version="1.0" encoding="utf-8"?>
<p:tagLst xmlns:a="http://schemas.openxmlformats.org/drawingml/2006/main" xmlns:r="http://schemas.openxmlformats.org/officeDocument/2006/relationships" xmlns:p="http://schemas.openxmlformats.org/presentationml/2006/main">
  <p:tag name="ZHAW.ACCESSIBILITYADDIN.READINGORDER" val="2,3,7,"/>
</p:tagLst>
</file>

<file path=ppt/tags/tag5.xml><?xml version="1.0" encoding="utf-8"?>
<p:tagLst xmlns:a="http://schemas.openxmlformats.org/drawingml/2006/main" xmlns:r="http://schemas.openxmlformats.org/officeDocument/2006/relationships" xmlns:p="http://schemas.openxmlformats.org/presentationml/2006/main">
  <p:tag name="ZHAW.ACCESSIBILITYADDIN.READINGORDER" val="34818,34819,34820,6,"/>
</p:tagLst>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bodyPr vert="horz" lIns="91440" tIns="45720" rIns="91440" bIns="45720" rtlCol="0" anchor="ctr">
        <a:normAutofit/>
      </a:bodyPr>
      <a:lstStyle>
        <a:defPPr>
          <a:defRPr dirty="0" smtClean="0"/>
        </a:defPPr>
      </a:lstStyle>
    </a:txDef>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1 6 " ? > < D o c u m e n t S e t t i n g s   x m l n s : x s i = " h t t p : / / w w w . w 3 . o r g / 2 0 0 1 / X M L S c h e m a - i n s t a n c e "   x m l n s : x s d = " h t t p : / / w w w . w 3 . o r g / 2 0 0 1 / X M L S c h e m a "   x m l n s = " h t t p : / / w w w . z h a w . c h / A c c e s s i b i l i t y A d d I n " >  
     < C h e c k R e a d i n g O r d e r > t r u e < / C h e c k R e a d i n g O r d e r >  
     < C h e c k T a b l e H e a d e r > t r u e < / C h e c k T a b l e H e a d e r >  
     < C h e c k S l i d e T i t l e > t r u e < / C h e c k S l i d e T i t l e >  
     < C h e c k L a n g u a g e S e t t i n g > t r u e < / C h e c k L a n g u a g e S e t t i n g >  
     < C h e c k A l t T e x t > t r u e < / C h e c k A l t T e x t >  
     < C h e c k T e x t S i z e > f a l s e < / C h e c k T e x t S i z e >  
     < C h e c k S c r e e n T i p > f a l s e < / C h e c k S c r e e n T i p >  
     < S h o w S h a p e N a m e C o l u m n > f a l s e < / S h o w S h a p e N a m e C o l u m n >  
     < S h o w I s s u e D e s c r i p t i o n > t r u e < / S h o w I s s u e D e s c r i p t i o n >  
 < / D o c u m e n t S e t t i n g s > 
</file>

<file path=customXml/itemProps1.xml><?xml version="1.0" encoding="utf-8"?>
<ds:datastoreItem xmlns:ds="http://schemas.openxmlformats.org/officeDocument/2006/customXml" ds:itemID="{094DD939-32CE-4DF0-A6CF-E704215A7E4A}">
  <ds:schemaRefs>
    <ds:schemaRef ds:uri="http://www.w3.org/2001/XMLSchema"/>
    <ds:schemaRef ds:uri="http://www.zhaw.ch/AccessibilityAddIn"/>
  </ds:schemaRefs>
</ds:datastoreItem>
</file>

<file path=docProps/app.xml><?xml version="1.0" encoding="utf-8"?>
<Properties xmlns="http://schemas.openxmlformats.org/officeDocument/2006/extended-properties" xmlns:vt="http://schemas.openxmlformats.org/officeDocument/2006/docPropsVTypes">
  <TotalTime>2608</TotalTime>
  <Words>493</Words>
  <Application>Microsoft Office PowerPoint</Application>
  <PresentationFormat>On-screen Show (4:3)</PresentationFormat>
  <Paragraphs>73</Paragraphs>
  <Slides>19</Slides>
  <Notes>8</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Θέμα του Office</vt:lpstr>
      <vt:lpstr>Το Εικονογραφημένο Βιβλίο στην Προσχολική Εκπαίδευση</vt:lpstr>
      <vt:lpstr>Διδακτική Πρακτική</vt:lpstr>
      <vt:lpstr>Χρήση φωτογραφικού υλικού στον Η/Υ</vt:lpstr>
      <vt:lpstr>Σχετικά με τον Γαλαξία (1/3)</vt:lpstr>
      <vt:lpstr>Σχετικά με τον Γαλαξία (2/3)</vt:lpstr>
      <vt:lpstr>Σχετικά με τον Γαλαξία (3/3)</vt:lpstr>
      <vt:lpstr>Δραστηριότητα</vt:lpstr>
      <vt:lpstr>Τα έργα των παιδιών (1/4)</vt:lpstr>
      <vt:lpstr>Τα έργα των παιδιών (2/4)</vt:lpstr>
      <vt:lpstr>Τα έργα των παιδιών (3/4)</vt:lpstr>
      <vt:lpstr>Τα έργα των παιδιών (4/4)</vt:lpstr>
      <vt:lpstr>Ανάγνωση του μύθου</vt:lpstr>
      <vt:lpstr>Χρηματοδότηση</vt:lpstr>
      <vt:lpstr>Σημειώματα</vt:lpstr>
      <vt:lpstr>Σημείωμα Ιστορικού Εκδόσεων Έργου</vt:lpstr>
      <vt:lpstr>Σημείωμα Αναφοράς</vt:lpstr>
      <vt:lpstr>Σημείωμα Αδειοδότησης</vt:lpstr>
      <vt:lpstr>Διατήρηση Σημειωμάτων</vt:lpstr>
      <vt:lpstr>Σημείωμα Χρήσης Έργων Τρίτων</vt:lpstr>
    </vt:vector>
  </TitlesOfParts>
  <Manager>Τμήμα Εκπαίδευσης και Αγωγής στην Προσχολική Ηλικία (ΤΕΑΠΗ)</Manager>
  <Company>ΕΚΠΑ</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Το Εικονογραφημένο Βιβλίο στην Προσχολική Εκπαίδευση</dc:title>
  <dc:subject>Μυθολογία - Γαλαξίας</dc:subject>
  <dc:creator> Αγγελική Γιαννικοπούλου</dc:creator>
  <cp:lastModifiedBy>Smaragda Papadopoulou</cp:lastModifiedBy>
  <cp:revision>211</cp:revision>
  <dcterms:created xsi:type="dcterms:W3CDTF">2012-09-06T09:03:05Z</dcterms:created>
  <dcterms:modified xsi:type="dcterms:W3CDTF">2015-10-28T22:45:06Z</dcterms:modified>
  <cp:category>Λογοτεχνικά είδη</cp:category>
</cp:coreProperties>
</file>