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57" r:id="rId3"/>
    <p:sldId id="308" r:id="rId4"/>
    <p:sldId id="346" r:id="rId5"/>
    <p:sldId id="347" r:id="rId6"/>
    <p:sldId id="348" r:id="rId7"/>
    <p:sldId id="349" r:id="rId8"/>
    <p:sldId id="350" r:id="rId9"/>
    <p:sldId id="351" r:id="rId10"/>
    <p:sldId id="352" r:id="rId11"/>
    <p:sldId id="354" r:id="rId12"/>
    <p:sldId id="353" r:id="rId13"/>
    <p:sldId id="290" r:id="rId14"/>
    <p:sldId id="295" r:id="rId15"/>
    <p:sldId id="299" r:id="rId16"/>
    <p:sldId id="358" r:id="rId17"/>
    <p:sldId id="359" r:id="rId18"/>
    <p:sldId id="360"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7"/>
            <p14:sldId id="308"/>
            <p14:sldId id="346"/>
            <p14:sldId id="347"/>
            <p14:sldId id="348"/>
            <p14:sldId id="349"/>
            <p14:sldId id="350"/>
            <p14:sldId id="351"/>
            <p14:sldId id="352"/>
            <p14:sldId id="354"/>
            <p14:sldId id="353"/>
            <p14:sldId id="290"/>
            <p14:sldId id="295"/>
            <p14:sldId id="299"/>
            <p14:sldId id="358"/>
            <p14:sldId id="359"/>
            <p14:sldId id="360"/>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48715/%CE%9F%CE%B9_%CE%BC%CF%8D%CE%B8%CE%BF%CE%B9_%CF%84%CF%89%CE%BD_%CE%BB%CE%BF%CF%85%CE%BB%CE%BF%CF%85%CE%B4%CE%B9%CF%8E%CE%B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lily-flower-floral-flora-nature-452463/" TargetMode="External"/><Relationship Id="rId5" Type="http://schemas.openxmlformats.org/officeDocument/2006/relationships/hyperlink" Target="https://pixabay.com/en/comments-posts-speak-talk-97860/" TargetMode="External"/><Relationship Id="rId4" Type="http://schemas.openxmlformats.org/officeDocument/2006/relationships/hyperlink" Target="http://www.biblionet.gr/book/164593/%CE%A3%CE%B1%CE%B2%CE%B2%CF%8C%CF%80%CE%BF%CF%85%CE%BB%CE%BF%CF%82,_%CE%94%CE%B9%CE%BF%CE%BD%CF%8D%CF%83%CE%B7%CF%82/%CE%94%CE%B9%CE%BF%CE%BD%CF%8D%CF%83%CE%B7%CF%82_%CE%A3%CE%B1%CE%B2%CE%B2%CF%8C%CF%80%CE%BF%CF%85%CE%BB%CE%BF%CF%82:_%CE%9C%CF%85%CE%B8%CE%BF%CE%BB%CE%BF%CE%B3%CE%AF%CE%B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mrcaTIrMR0"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22563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Τα έργα των παιδιών</a:t>
            </a:r>
            <a:endParaRPr lang="en-GB" dirty="0"/>
          </a:p>
        </p:txBody>
      </p:sp>
      <p:pic>
        <p:nvPicPr>
          <p:cNvPr id="7" name="Content Placeholder 3" descr="Η ιστορία του Κρίνου."/>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79264" y="1600200"/>
            <a:ext cx="3720728" cy="452596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8" name="Content Placeholder 6" descr="παιδική ζωγραφιά."/>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16016" y="1600200"/>
            <a:ext cx="3648720" cy="452596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377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έργα των παιδιών</a:t>
            </a:r>
            <a:endParaRPr lang="en-GB" dirty="0"/>
          </a:p>
        </p:txBody>
      </p:sp>
      <p:pic>
        <p:nvPicPr>
          <p:cNvPr id="7" name="Content Placeholder 3" descr="Η ιστορία του Κρίνου."/>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60509" y="1557338"/>
            <a:ext cx="6035681" cy="452596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2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Χρύσια</a:t>
            </a:r>
            <a:r>
              <a:rPr lang="el-GR" sz="2000" dirty="0"/>
              <a:t> </a:t>
            </a:r>
            <a:r>
              <a:rPr lang="el-GR" sz="2000" dirty="0" smtClean="0"/>
              <a:t>Ιωάννου,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Μυθολογία. Οι μύθοι των </a:t>
            </a:r>
            <a:r>
              <a:rPr lang="el-GR" sz="2000" dirty="0" smtClean="0"/>
              <a:t>λουλουδιών».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152919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46843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132007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 3, 4, 5: Εξώφυλλο και ενδεικτικές σελίδες του βιβλίου «</a:t>
            </a:r>
            <a:r>
              <a:rPr lang="el-GR" altLang="en-US" sz="2000" dirty="0" smtClean="0">
                <a:hlinkClick r:id="rId3"/>
              </a:rPr>
              <a:t>Οι μύθοι των λουλουδιών</a:t>
            </a:r>
            <a:r>
              <a:rPr lang="el-GR" altLang="en-US" sz="2000" dirty="0" smtClean="0"/>
              <a:t>» / διασκευή Πότης </a:t>
            </a:r>
            <a:r>
              <a:rPr lang="el-GR" altLang="en-US" sz="2000" dirty="0" err="1" smtClean="0"/>
              <a:t>Στρατίκης</a:t>
            </a:r>
            <a:r>
              <a:rPr lang="el-GR" altLang="en-US" sz="2000" dirty="0" smtClean="0"/>
              <a:t> · εικονογράφηση </a:t>
            </a:r>
            <a:r>
              <a:rPr lang="el-GR" altLang="en-US" sz="2000" dirty="0" err="1" smtClean="0"/>
              <a:t>Severino</a:t>
            </a:r>
            <a:r>
              <a:rPr lang="el-GR" altLang="en-US" sz="2000" dirty="0" smtClean="0"/>
              <a:t> </a:t>
            </a:r>
            <a:r>
              <a:rPr lang="el-GR" altLang="en-US" sz="2000" dirty="0" err="1" smtClean="0"/>
              <a:t>Baraldi</a:t>
            </a:r>
            <a:r>
              <a:rPr lang="el-GR" altLang="en-US" sz="2000" dirty="0" smtClean="0"/>
              <a:t>. - Αθήνα: </a:t>
            </a:r>
            <a:r>
              <a:rPr lang="el-GR" altLang="en-US" sz="2000" dirty="0" err="1" smtClean="0"/>
              <a:t>Στρατίκης</a:t>
            </a:r>
            <a:r>
              <a:rPr lang="el-GR" altLang="en-US" sz="2000" dirty="0" smtClean="0"/>
              <a:t>, 1991. </a:t>
            </a:r>
            <a:r>
              <a:rPr lang="en-GB" altLang="en-US" sz="2000" dirty="0" err="1" smtClean="0"/>
              <a:t>Biblionet</a:t>
            </a:r>
            <a:r>
              <a:rPr lang="en-GB" altLang="en-US" sz="2000" dirty="0" smtClean="0"/>
              <a:t>.</a:t>
            </a:r>
            <a:r>
              <a:rPr lang="el-GR" altLang="en-US" sz="2000" dirty="0"/>
              <a:t> </a:t>
            </a:r>
            <a:endParaRPr lang="el-GR" altLang="en-US" sz="2000" dirty="0" smtClean="0"/>
          </a:p>
          <a:p>
            <a:pPr marL="0" indent="0">
              <a:buNone/>
            </a:pPr>
            <a:r>
              <a:rPr lang="el-GR" altLang="en-US" sz="2000" dirty="0" smtClean="0"/>
              <a:t>Εικόνα </a:t>
            </a:r>
            <a:r>
              <a:rPr lang="el-GR" altLang="en-US" sz="2000" dirty="0"/>
              <a:t>6: </a:t>
            </a:r>
            <a:r>
              <a:rPr lang="el-GR" sz="2000" dirty="0"/>
              <a:t>Εξώφυλλο </a:t>
            </a:r>
            <a:r>
              <a:rPr lang="el-GR" sz="2000" dirty="0" smtClean="0"/>
              <a:t>του βιβλίου «</a:t>
            </a:r>
            <a:r>
              <a:rPr lang="el-GR" altLang="en-US" sz="2000" dirty="0" smtClean="0">
                <a:hlinkClick r:id="rId4"/>
              </a:rPr>
              <a:t>Μυθολογία</a:t>
            </a:r>
            <a:r>
              <a:rPr lang="el-GR" altLang="en-US" sz="2000" dirty="0">
                <a:hlinkClick r:id="rId4"/>
              </a:rPr>
              <a:t> </a:t>
            </a:r>
            <a:r>
              <a:rPr lang="el-GR" altLang="en-US" sz="2000" dirty="0" smtClean="0">
                <a:hlinkClick r:id="rId4"/>
              </a:rPr>
              <a:t>3</a:t>
            </a:r>
            <a:r>
              <a:rPr lang="el-GR" altLang="en-US" sz="2000" dirty="0" smtClean="0"/>
              <a:t>» /</a:t>
            </a:r>
            <a:r>
              <a:rPr lang="el-GR" altLang="en-US" sz="2000" dirty="0"/>
              <a:t> Διονύσης Σαββόπουλος · αφήγηση Διονύσης Σαββόπουλος · εικονογράφηση Φωτεινή Στεφανίδη. - 1η </a:t>
            </a:r>
            <a:r>
              <a:rPr lang="el-GR" altLang="en-US" sz="2000" dirty="0" err="1"/>
              <a:t>έκδ</a:t>
            </a:r>
            <a:r>
              <a:rPr lang="el-GR" altLang="en-US" sz="2000" dirty="0"/>
              <a:t>. - Αθήνα : Η Καθημερινή, </a:t>
            </a:r>
            <a:r>
              <a:rPr lang="el-GR" altLang="en-US" sz="2000" dirty="0" err="1"/>
              <a:t>Sui</a:t>
            </a:r>
            <a:r>
              <a:rPr lang="el-GR" altLang="en-US" sz="2000" dirty="0"/>
              <a:t> </a:t>
            </a:r>
            <a:r>
              <a:rPr lang="el-GR" altLang="en-US" sz="2000" dirty="0" err="1"/>
              <a:t>Generis</a:t>
            </a:r>
            <a:r>
              <a:rPr lang="el-GR" altLang="en-US" sz="2000" dirty="0"/>
              <a:t>, 2011</a:t>
            </a:r>
            <a:r>
              <a:rPr lang="el-GR" altLang="en-US" sz="2000" dirty="0" smtClean="0"/>
              <a:t>.</a:t>
            </a:r>
            <a:r>
              <a:rPr lang="en-GB" altLang="en-US" sz="2000" dirty="0" smtClean="0"/>
              <a:t> </a:t>
            </a:r>
            <a:r>
              <a:rPr lang="en-GB" altLang="en-US" sz="2000" dirty="0" err="1" smtClean="0"/>
              <a:t>Biblionet</a:t>
            </a:r>
            <a:r>
              <a:rPr lang="en-GB" altLang="en-US" sz="2000" dirty="0" smtClean="0"/>
              <a:t>.</a:t>
            </a:r>
            <a:endParaRPr lang="el-GR" altLang="en-US" sz="2000" dirty="0" smtClean="0"/>
          </a:p>
          <a:p>
            <a:pPr marL="0" indent="0">
              <a:buNone/>
            </a:pPr>
            <a:r>
              <a:rPr lang="el-GR" altLang="en-US" sz="2000" dirty="0" smtClean="0"/>
              <a:t>Εικόνα 7: </a:t>
            </a:r>
            <a:r>
              <a:rPr lang="el-GR" altLang="en-US" sz="2000" dirty="0" smtClean="0">
                <a:hlinkClick r:id="rId5"/>
              </a:rPr>
              <a:t>Μπαλόνια διαλόγου</a:t>
            </a:r>
            <a:r>
              <a:rPr lang="el-GR" altLang="en-US" sz="2000" dirty="0" smtClean="0"/>
              <a:t>, </a:t>
            </a:r>
            <a:r>
              <a:rPr lang="en-GB" altLang="en-US" sz="2000" dirty="0"/>
              <a:t>CC0 Public </a:t>
            </a:r>
            <a:r>
              <a:rPr lang="en-GB" altLang="en-US" sz="2000" dirty="0" smtClean="0"/>
              <a:t>Domain</a:t>
            </a:r>
            <a:r>
              <a:rPr lang="el-GR" altLang="en-US" sz="2000" dirty="0" smtClean="0"/>
              <a:t>, </a:t>
            </a:r>
            <a:r>
              <a:rPr lang="en-GB" altLang="en-US" sz="2000" dirty="0" err="1" smtClean="0"/>
              <a:t>Pixabay</a:t>
            </a:r>
            <a:r>
              <a:rPr lang="en-GB" altLang="en-US" sz="2000" dirty="0" smtClean="0"/>
              <a:t>.</a:t>
            </a:r>
          </a:p>
          <a:p>
            <a:pPr marL="0" indent="0">
              <a:buNone/>
            </a:pPr>
            <a:r>
              <a:rPr lang="el-GR" altLang="en-US" sz="2000" dirty="0" smtClean="0"/>
              <a:t>Εικόνα 8: </a:t>
            </a:r>
            <a:r>
              <a:rPr lang="el-GR" altLang="en-US" sz="2000" dirty="0" smtClean="0">
                <a:hlinkClick r:id="rId6"/>
              </a:rPr>
              <a:t>Κρίνος</a:t>
            </a:r>
            <a:r>
              <a:rPr lang="el-GR" altLang="en-US" sz="2000" dirty="0" smtClean="0"/>
              <a:t>, </a:t>
            </a:r>
            <a:r>
              <a:rPr lang="en-GB" altLang="en-US" sz="2000" dirty="0"/>
              <a:t>CC0 Public Domain</a:t>
            </a:r>
            <a:r>
              <a:rPr lang="el-GR" altLang="en-US" sz="2000" dirty="0"/>
              <a:t>, </a:t>
            </a:r>
            <a:r>
              <a:rPr lang="en-GB" altLang="en-US" sz="2000" dirty="0" err="1"/>
              <a:t>Pixabay</a:t>
            </a:r>
            <a:r>
              <a:rPr lang="en-GB" altLang="en-US" sz="2000" dirty="0"/>
              <a:t>.</a:t>
            </a:r>
          </a:p>
          <a:p>
            <a:pPr marL="0" indent="0">
              <a:buNone/>
            </a:pPr>
            <a:endParaRPr lang="el-GR" altLang="en-US" sz="2000" dirty="0" smtClean="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a:t>Διδακτική π</a:t>
            </a:r>
            <a:r>
              <a:rPr lang="el-GR" sz="2400" b="1" dirty="0" smtClean="0"/>
              <a:t>ρακτική</a:t>
            </a:r>
            <a:r>
              <a:rPr lang="en-GB" sz="2400" dirty="0" smtClean="0"/>
              <a:t>:</a:t>
            </a:r>
            <a:r>
              <a:rPr lang="el-GR" sz="2400" dirty="0" smtClean="0"/>
              <a:t> </a:t>
            </a:r>
          </a:p>
          <a:p>
            <a:pPr marL="0" indent="0">
              <a:spcBef>
                <a:spcPts val="0"/>
              </a:spcBef>
              <a:buNone/>
            </a:pPr>
            <a:r>
              <a:rPr lang="el-GR" sz="2400" dirty="0" err="1"/>
              <a:t>Χρύσια</a:t>
            </a:r>
            <a:r>
              <a:rPr lang="el-GR" sz="2400" dirty="0"/>
              <a:t> </a:t>
            </a:r>
            <a:r>
              <a:rPr lang="el-GR" sz="2400" dirty="0" smtClean="0"/>
              <a:t>Ιωάννου</a:t>
            </a:r>
            <a:r>
              <a:rPr lang="en-US" sz="2400" dirty="0" smtClean="0"/>
              <a:t>.</a:t>
            </a:r>
            <a:endParaRPr lang="en-GB" sz="2400" dirty="0" smtClean="0"/>
          </a:p>
          <a:p>
            <a:pPr marL="0" indent="0">
              <a:spcBef>
                <a:spcPts val="1200"/>
              </a:spcBef>
              <a:buNone/>
            </a:pPr>
            <a:r>
              <a:rPr lang="el-GR" sz="2400" b="1" dirty="0"/>
              <a:t>Αιτιολογικοί μύθοι: </a:t>
            </a:r>
            <a:r>
              <a:rPr lang="el-GR" sz="2400" dirty="0"/>
              <a:t>Προσπαθούν να εξηγήσουν, να αιτιολογήσουν, μια κατάσταση ή να ερμηνεύσουν κάποια φαινόμενα με τρόπο μυθολογικό. </a:t>
            </a:r>
          </a:p>
          <a:p>
            <a:pPr marL="0" indent="0">
              <a:spcBef>
                <a:spcPts val="1000"/>
              </a:spcBef>
              <a:buNone/>
            </a:pPr>
            <a:r>
              <a:rPr lang="el-GR" altLang="en-US" sz="2400" b="1" dirty="0" smtClean="0"/>
              <a:t>Βιβλίο</a:t>
            </a:r>
            <a:r>
              <a:rPr lang="el-GR" altLang="en-US" sz="2400" dirty="0"/>
              <a:t>: </a:t>
            </a:r>
            <a:r>
              <a:rPr lang="el-GR" altLang="en-US" sz="2400" b="1" dirty="0"/>
              <a:t>Οι μύθοι των λουλουδιών </a:t>
            </a:r>
            <a:r>
              <a:rPr lang="el-GR" altLang="en-US" sz="2400" dirty="0"/>
              <a:t>/ διασκευή Πότης </a:t>
            </a:r>
            <a:r>
              <a:rPr lang="el-GR" altLang="en-US" sz="2400" dirty="0" err="1"/>
              <a:t>Στρατίκης</a:t>
            </a:r>
            <a:r>
              <a:rPr lang="el-GR" altLang="en-US" sz="2400" dirty="0"/>
              <a:t> · εικονογράφηση </a:t>
            </a:r>
            <a:r>
              <a:rPr lang="el-GR" altLang="en-US" sz="2400" dirty="0" err="1"/>
              <a:t>Severino</a:t>
            </a:r>
            <a:r>
              <a:rPr lang="el-GR" altLang="en-US" sz="2400" dirty="0"/>
              <a:t> </a:t>
            </a:r>
            <a:r>
              <a:rPr lang="el-GR" altLang="en-US" sz="2400" dirty="0" err="1"/>
              <a:t>Baraldi</a:t>
            </a:r>
            <a:r>
              <a:rPr lang="el-GR" altLang="en-US" sz="2400" dirty="0"/>
              <a:t>. - </a:t>
            </a:r>
            <a:r>
              <a:rPr lang="el-GR" altLang="en-US" sz="2400" dirty="0" smtClean="0"/>
              <a:t>Αθήνα: </a:t>
            </a:r>
            <a:r>
              <a:rPr lang="el-GR" altLang="en-US" sz="2400" dirty="0" err="1"/>
              <a:t>Στρατίκης</a:t>
            </a:r>
            <a:r>
              <a:rPr lang="el-GR" altLang="en-US" sz="2400" dirty="0"/>
              <a:t>, 1991.</a:t>
            </a:r>
            <a:endParaRPr lang="en-GB" sz="2400" dirty="0"/>
          </a:p>
        </p:txBody>
      </p:sp>
      <p:pic>
        <p:nvPicPr>
          <p:cNvPr id="6" name="Content Placeholder 5" descr="Εξώφυλλο του βιβλίου: Οι μύθοι των λουλουδιών "/>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854562" y="1600200"/>
            <a:ext cx="2832238" cy="3773016"/>
          </a:xfrm>
          <a:prstGeom prst="rect">
            <a:avLst/>
          </a:prstGeom>
          <a:ln>
            <a:noFill/>
          </a:ln>
          <a:effectLst/>
        </p:spPr>
      </p:pic>
      <p:sp>
        <p:nvSpPr>
          <p:cNvPr id="5" name="TextBox 4"/>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Αποσπάσματα</a:t>
            </a:r>
            <a:endParaRPr lang="en-GB" dirty="0"/>
          </a:p>
        </p:txBody>
      </p:sp>
      <p:pic>
        <p:nvPicPr>
          <p:cNvPr id="5" name="Picture 18" descr="Σελίδες του βιβλίου."/>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780248" y="1600200"/>
            <a:ext cx="3392504" cy="4525963"/>
          </a:xfrm>
          <a:prstGeom prst="rect">
            <a:avLst/>
          </a:prstGeom>
          <a:noFill/>
          <a:ln w="9525">
            <a:noFill/>
            <a:miter lim="800000"/>
            <a:headEnd/>
            <a:tailEnd/>
          </a:ln>
        </p:spPr>
      </p:pic>
      <p:pic>
        <p:nvPicPr>
          <p:cNvPr id="6" name="Picture 19" descr="Σελίδες του βιβλίου."/>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716016" y="1600199"/>
            <a:ext cx="3398968" cy="4525963"/>
          </a:xfrm>
          <a:prstGeom prst="rect">
            <a:avLst/>
          </a:prstGeom>
          <a:noFill/>
          <a:ln w="9525">
            <a:noFill/>
            <a:miter lim="800000"/>
            <a:headEnd/>
            <a:tailEnd/>
          </a:ln>
        </p:spPr>
      </p:pic>
      <p:sp>
        <p:nvSpPr>
          <p:cNvPr id="7" name="TextBox 6"/>
          <p:cNvSpPr txBox="1"/>
          <p:nvPr/>
        </p:nvSpPr>
        <p:spPr>
          <a:xfrm>
            <a:off x="179512" y="580526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8" name="TextBox 7"/>
          <p:cNvSpPr txBox="1"/>
          <p:nvPr/>
        </p:nvSpPr>
        <p:spPr>
          <a:xfrm>
            <a:off x="8172400" y="580526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2779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Αποσπάσματα</a:t>
            </a:r>
            <a:endParaRPr lang="en-GB" dirty="0"/>
          </a:p>
        </p:txBody>
      </p:sp>
      <p:pic>
        <p:nvPicPr>
          <p:cNvPr id="5" name="Content Placeholder 3" descr="Σελίδες του βιβλίου."/>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105520" y="1600200"/>
            <a:ext cx="3394472" cy="4525963"/>
          </a:xfrm>
        </p:spPr>
      </p:pic>
      <p:pic>
        <p:nvPicPr>
          <p:cNvPr id="6" name="Picture 4" descr="Σελίδες του βιβλίου."/>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716016" y="1600200"/>
            <a:ext cx="3394472" cy="4525963"/>
          </a:xfrm>
          <a:prstGeom prst="rect">
            <a:avLst/>
          </a:prstGeom>
          <a:noFill/>
          <a:ln w="9525">
            <a:noFill/>
            <a:miter lim="800000"/>
            <a:headEnd/>
            <a:tailEnd/>
          </a:ln>
        </p:spPr>
      </p:pic>
      <p:sp>
        <p:nvSpPr>
          <p:cNvPr id="7" name="TextBox 6"/>
          <p:cNvSpPr txBox="1"/>
          <p:nvPr/>
        </p:nvSpPr>
        <p:spPr>
          <a:xfrm>
            <a:off x="643443" y="5805264"/>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
        <p:nvSpPr>
          <p:cNvPr id="8" name="TextBox 7"/>
          <p:cNvSpPr txBox="1"/>
          <p:nvPr/>
        </p:nvSpPr>
        <p:spPr>
          <a:xfrm>
            <a:off x="8100392" y="5805264"/>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81766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Κλήροι."/>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485900" y="1556792"/>
            <a:ext cx="6172200" cy="3888432"/>
          </a:xfrm>
          <a:prstGeom prst="rect">
            <a:avLst/>
          </a:prstGeom>
          <a:ln>
            <a:noFill/>
          </a:ln>
          <a:effectLst/>
        </p:spPr>
      </p:pic>
      <p:sp>
        <p:nvSpPr>
          <p:cNvPr id="7" name="Θέση κειμένου 6"/>
          <p:cNvSpPr>
            <a:spLocks noGrp="1"/>
          </p:cNvSpPr>
          <p:nvPr>
            <p:ph type="body" sz="half" idx="2"/>
          </p:nvPr>
        </p:nvSpPr>
        <p:spPr>
          <a:xfrm>
            <a:off x="1403648" y="5661248"/>
            <a:ext cx="6552728" cy="510952"/>
          </a:xfrm>
        </p:spPr>
        <p:txBody>
          <a:bodyPr>
            <a:noAutofit/>
          </a:bodyPr>
          <a:lstStyle/>
          <a:p>
            <a:r>
              <a:rPr lang="el-GR" sz="2400" dirty="0"/>
              <a:t>Η τύχη αποφάσισε με ποια σειρά τους </a:t>
            </a:r>
            <a:r>
              <a:rPr lang="el-GR" sz="2400" dirty="0" smtClean="0"/>
              <a:t>διαβάσαμε</a:t>
            </a:r>
            <a:r>
              <a:rPr lang="en-GB" sz="2400" dirty="0" smtClean="0"/>
              <a:t>.</a:t>
            </a:r>
            <a:endParaRPr lang="el-GR" sz="2400" dirty="0"/>
          </a:p>
        </p:txBody>
      </p:sp>
      <p:sp>
        <p:nvSpPr>
          <p:cNvPr id="9" name="Τίτλος 8"/>
          <p:cNvSpPr>
            <a:spLocks noGrp="1"/>
          </p:cNvSpPr>
          <p:nvPr>
            <p:ph type="title"/>
          </p:nvPr>
        </p:nvSpPr>
        <p:spPr/>
        <p:txBody>
          <a:bodyPr/>
          <a:lstStyle/>
          <a:p>
            <a:r>
              <a:rPr lang="el-GR" dirty="0" smtClean="0"/>
              <a:t>Πριν την ανάγνωση</a:t>
            </a:r>
            <a:endParaRPr lang="en-GB" dirty="0"/>
          </a:p>
        </p:txBody>
      </p:sp>
    </p:spTree>
    <p:extLst>
      <p:ext uri="{BB962C8B-B14F-4D97-AF65-F5344CB8AC3E}">
        <p14:creationId xmlns:p14="http://schemas.microsoft.com/office/powerpoint/2010/main" val="182313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Η ιστορία του Νάρκισσου</a:t>
            </a:r>
            <a:endParaRPr lang="en-GB" dirty="0"/>
          </a:p>
        </p:txBody>
      </p:sp>
      <p:sp>
        <p:nvSpPr>
          <p:cNvPr id="6" name="Θέση περιεχομένου 5"/>
          <p:cNvSpPr>
            <a:spLocks noGrp="1"/>
          </p:cNvSpPr>
          <p:nvPr>
            <p:ph sz="half" idx="1"/>
          </p:nvPr>
        </p:nvSpPr>
        <p:spPr/>
        <p:txBody>
          <a:bodyPr>
            <a:normAutofit/>
          </a:bodyPr>
          <a:lstStyle/>
          <a:p>
            <a:pPr marL="0" indent="0">
              <a:buNone/>
            </a:pPr>
            <a:r>
              <a:rPr lang="el-GR" dirty="0"/>
              <a:t>Φτάνοντας στο λουλούδι Νάρκισσος, αντί για ανάγνωση του μύθου από το βιβλίο, ακούσαμε την ιστορία από το Διονύση Σαββόπουλο ούτως ώστε να κατανοήσουμε καλύτερα και την Ηχώ. </a:t>
            </a:r>
          </a:p>
          <a:p>
            <a:pPr marL="0" indent="0">
              <a:buNone/>
            </a:pPr>
            <a:endParaRPr lang="el-GR" dirty="0"/>
          </a:p>
        </p:txBody>
      </p:sp>
      <p:pic>
        <p:nvPicPr>
          <p:cNvPr id="8" name="Picture 4" descr="Εξώφυλλο CD.">
            <a:hlinkClick r:id="rId3"/>
          </p:cNvPr>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4903927" y="1700808"/>
            <a:ext cx="3763063" cy="3528392"/>
          </a:xfrm>
          <a:prstGeom prst="rect">
            <a:avLst/>
          </a:prstGeom>
          <a:noFill/>
          <a:ln w="9525">
            <a:noFill/>
            <a:miter lim="800000"/>
            <a:headEnd/>
            <a:tailEnd/>
          </a:ln>
        </p:spPr>
      </p:pic>
      <p:sp>
        <p:nvSpPr>
          <p:cNvPr id="7" name="TextBox 6"/>
          <p:cNvSpPr txBox="1"/>
          <p:nvPr/>
        </p:nvSpPr>
        <p:spPr>
          <a:xfrm>
            <a:off x="8348299" y="5373216"/>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131913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a:t>
            </a:r>
            <a:r>
              <a:rPr lang="el-GR" dirty="0"/>
              <a:t>παιχνίδι της </a:t>
            </a:r>
            <a:r>
              <a:rPr lang="el-GR" dirty="0" err="1"/>
              <a:t>ηχούς</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l-GR" sz="2600" dirty="0"/>
              <a:t>Παίξαμε το παιχνίδι της </a:t>
            </a:r>
            <a:r>
              <a:rPr lang="el-GR" sz="2600" dirty="0" err="1"/>
              <a:t>ηχούς</a:t>
            </a:r>
            <a:r>
              <a:rPr lang="el-GR" sz="2600" dirty="0"/>
              <a:t> χωρισμένοι σε ζευγάρια. Αυτός που έκανε την Ηχώ έπρεπε να επαναλαμβάνει μόνο την τελευταία λέξη που άκουγε και όχι να απαντάει. Κάποια ζευγάρια το κατάλαβαν πολύ καλά, αλλά κάποια όχι. </a:t>
            </a:r>
          </a:p>
          <a:p>
            <a:endParaRPr lang="en-GB" sz="2600" dirty="0"/>
          </a:p>
        </p:txBody>
      </p:sp>
      <p:pic>
        <p:nvPicPr>
          <p:cNvPr id="2050"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8200" y="2276138"/>
            <a:ext cx="4038600" cy="3174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373216"/>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196125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Δραστηριότητα δημιουργικής γραφής</a:t>
            </a:r>
            <a:endParaRPr lang="en-GB" dirty="0"/>
          </a:p>
        </p:txBody>
      </p:sp>
      <p:sp>
        <p:nvSpPr>
          <p:cNvPr id="3" name="Θέση περιεχομένου 2"/>
          <p:cNvSpPr>
            <a:spLocks noGrp="1"/>
          </p:cNvSpPr>
          <p:nvPr>
            <p:ph sz="half" idx="1"/>
          </p:nvPr>
        </p:nvSpPr>
        <p:spPr>
          <a:xfrm>
            <a:off x="457200" y="1600200"/>
            <a:ext cx="4402832" cy="4525963"/>
          </a:xfrm>
        </p:spPr>
        <p:txBody>
          <a:bodyPr>
            <a:noAutofit/>
          </a:bodyPr>
          <a:lstStyle/>
          <a:p>
            <a:pPr marL="0" indent="0">
              <a:buNone/>
            </a:pPr>
            <a:r>
              <a:rPr lang="el-GR" sz="2600" dirty="0"/>
              <a:t>Τα παιδιά, χωρίστηκαν σε ομάδες για να σκεφτούν και να δημιουργήσουν ένα μύθο για την ονομασία του κρίνου. </a:t>
            </a:r>
            <a:endParaRPr lang="en-GB" sz="2600" dirty="0" smtClean="0"/>
          </a:p>
          <a:p>
            <a:r>
              <a:rPr lang="el-GR" sz="2600" dirty="0" smtClean="0"/>
              <a:t>Γιατί </a:t>
            </a:r>
            <a:r>
              <a:rPr lang="el-GR" sz="2600" dirty="0"/>
              <a:t>ονομάστηκε κρίνος και ποιος μύθος κρύβεται πίσω από το όνομά του; </a:t>
            </a:r>
            <a:endParaRPr lang="en-GB" sz="2600" dirty="0" smtClean="0"/>
          </a:p>
          <a:p>
            <a:r>
              <a:rPr lang="el-GR" sz="2600" dirty="0" smtClean="0"/>
              <a:t>Ήταν </a:t>
            </a:r>
            <a:r>
              <a:rPr lang="el-GR" sz="2600" dirty="0"/>
              <a:t>το όνομα κάποιου ανθρώπου, ζώου ή ονομάστηκε έτσι από αλλού; </a:t>
            </a:r>
            <a:endParaRPr lang="en-GB" sz="2600" dirty="0"/>
          </a:p>
        </p:txBody>
      </p:sp>
      <p:pic>
        <p:nvPicPr>
          <p:cNvPr id="1026" name="Picture 2" descr="Κρίνος"/>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284301" y="1600200"/>
            <a:ext cx="3337897"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9907" y="5733256"/>
            <a:ext cx="472173" cy="360040"/>
          </a:xfrm>
          <a:prstGeom prst="rect">
            <a:avLst/>
          </a:prstGeom>
        </p:spPr>
        <p:txBody>
          <a:bodyPr vert="horz" wrap="square" lIns="91440" tIns="45720" rIns="91440" bIns="45720" rtlCol="0" anchor="ctr">
            <a:noAutofit/>
          </a:bodyPr>
          <a:lstStyle/>
          <a:p>
            <a:r>
              <a:rPr lang="el-GR" b="1" dirty="0" smtClean="0">
                <a:latin typeface="+mj-lt"/>
              </a:rPr>
              <a:t>[8]</a:t>
            </a:r>
          </a:p>
        </p:txBody>
      </p:sp>
    </p:spTree>
    <p:custDataLst>
      <p:tags r:id="rId1"/>
    </p:custDataLst>
    <p:extLst>
      <p:ext uri="{BB962C8B-B14F-4D97-AF65-F5344CB8AC3E}">
        <p14:creationId xmlns:p14="http://schemas.microsoft.com/office/powerpoint/2010/main" val="231939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a:t>
            </a:r>
            <a:endParaRPr lang="en-GB" dirty="0"/>
          </a:p>
        </p:txBody>
      </p:sp>
      <p:sp>
        <p:nvSpPr>
          <p:cNvPr id="3" name="Θέση περιεχομένου 2"/>
          <p:cNvSpPr>
            <a:spLocks noGrp="1"/>
          </p:cNvSpPr>
          <p:nvPr>
            <p:ph sz="half" idx="1"/>
          </p:nvPr>
        </p:nvSpPr>
        <p:spPr>
          <a:xfrm>
            <a:off x="457200" y="1600200"/>
            <a:ext cx="2674640" cy="4525963"/>
          </a:xfrm>
        </p:spPr>
        <p:txBody>
          <a:bodyPr>
            <a:normAutofit/>
          </a:bodyPr>
          <a:lstStyle/>
          <a:p>
            <a:pPr marL="0" indent="0">
              <a:buNone/>
            </a:pPr>
            <a:r>
              <a:rPr lang="el-GR" sz="2600" dirty="0"/>
              <a:t>Τα περισσότερα παιδιά συνέδεσαν την ονομασία κρίνος με τη λέξη κρύο. </a:t>
            </a:r>
            <a:endParaRPr lang="en-GB" sz="2600" dirty="0"/>
          </a:p>
        </p:txBody>
      </p:sp>
      <p:pic>
        <p:nvPicPr>
          <p:cNvPr id="5" name="Content Placeholder 3" descr="Η ιστορία του Κρίνου."/>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347864" y="1780183"/>
            <a:ext cx="5338936" cy="416599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2780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2:42:2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5,6,7,8,"/>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5,6,7,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6,8,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2050,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1026,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44A1E2E-9457-43BE-8E43-B1F287EFAA6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2674</TotalTime>
  <Words>608</Words>
  <Application>Microsoft Office PowerPoint</Application>
  <PresentationFormat>On-screen Show (4:3)</PresentationFormat>
  <Paragraphs>74</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Αποσπάσματα</vt:lpstr>
      <vt:lpstr>Αποσπάσματα</vt:lpstr>
      <vt:lpstr>Πριν την ανάγνωση</vt:lpstr>
      <vt:lpstr>Η ιστορία του Νάρκισσου</vt:lpstr>
      <vt:lpstr>Το παιχνίδι της ηχούς</vt:lpstr>
      <vt:lpstr>Δραστηριότητα δημιουργικής γραφής</vt:lpstr>
      <vt:lpstr>Τα έργα των παιδιών</vt:lpstr>
      <vt:lpstr>Τα έργα των παιδιών</vt:lpstr>
      <vt:lpstr>Τα έργα των παιδιών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Οι μύθοι των λουλουδιών </dc:title>
  <dc:subject>Το Εικονογραφημένο Βιβλίο στην Προσχολική Εκπαίδευση</dc:subject>
  <dc:creator> Αγγελική Γιαννικοπούλου</dc:creator>
  <cp:keywords/>
  <cp:lastModifiedBy>Smaragda Papadopoulou</cp:lastModifiedBy>
  <cp:revision>224</cp:revision>
  <dcterms:created xsi:type="dcterms:W3CDTF">2012-09-06T09:03:05Z</dcterms:created>
  <dcterms:modified xsi:type="dcterms:W3CDTF">2015-10-28T22:43:21Z</dcterms:modified>
  <cp:category>Λογοτεχνικά Είδη</cp:category>
</cp:coreProperties>
</file>