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sldIdLst>
    <p:sldId id="331" r:id="rId3"/>
    <p:sldId id="308" r:id="rId4"/>
    <p:sldId id="309" r:id="rId5"/>
    <p:sldId id="330" r:id="rId6"/>
    <p:sldId id="310" r:id="rId7"/>
    <p:sldId id="311" r:id="rId8"/>
    <p:sldId id="313" r:id="rId9"/>
    <p:sldId id="314" r:id="rId10"/>
    <p:sldId id="315" r:id="rId11"/>
    <p:sldId id="322" r:id="rId12"/>
    <p:sldId id="323" r:id="rId13"/>
    <p:sldId id="324" r:id="rId14"/>
    <p:sldId id="325" r:id="rId15"/>
    <p:sldId id="328" r:id="rId16"/>
    <p:sldId id="326" r:id="rId17"/>
    <p:sldId id="327" r:id="rId18"/>
    <p:sldId id="329" r:id="rId19"/>
    <p:sldId id="290" r:id="rId20"/>
    <p:sldId id="295" r:id="rId21"/>
    <p:sldId id="299" r:id="rId22"/>
    <p:sldId id="332" r:id="rId23"/>
    <p:sldId id="333" r:id="rId24"/>
    <p:sldId id="334" r:id="rId25"/>
    <p:sldId id="293"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08"/>
            <p14:sldId id="309"/>
            <p14:sldId id="330"/>
            <p14:sldId id="310"/>
            <p14:sldId id="311"/>
            <p14:sldId id="313"/>
            <p14:sldId id="314"/>
            <p14:sldId id="315"/>
            <p14:sldId id="322"/>
            <p14:sldId id="323"/>
            <p14:sldId id="324"/>
            <p14:sldId id="325"/>
            <p14:sldId id="328"/>
            <p14:sldId id="326"/>
            <p14:sldId id="327"/>
            <p14:sldId id="329"/>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25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22</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Μυθολογία</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Μυθολογία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Μυθολογία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hyperlink" Target="%5b1%5d%20http:/creativecommons.org/licenses/by-nc-sa/4.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iblionet.gr/book/19970/%CE%96%CE%B1%CF%81%CE%B1%CE%BC%CF%80%CE%BF%CF%8D%CE%BA%CE%B1,_%CE%A3%CE%BF%CF%86%CE%AF%CE%B1/%CE%9C%CF%85%CE%B8%CE%BF%CE%BB%CE%BF%CE%B3%CE%AF%CE%B1_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pixabay.com/en/athens-city-houses-street-256225/" TargetMode="External"/><Relationship Id="rId4" Type="http://schemas.openxmlformats.org/officeDocument/2006/relationships/hyperlink" Target="https://pixabay.com/en/athens-greece-acropolis-greek-old-21982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Δραστηριότητα:</a:t>
            </a:r>
            <a:br>
              <a:rPr lang="el-GR" altLang="el-GR" dirty="0"/>
            </a:br>
            <a:r>
              <a:rPr lang="el-GR" altLang="el-GR" dirty="0"/>
              <a:t>Αθήνα, η πόλη της ελιάς </a:t>
            </a:r>
            <a:r>
              <a:rPr lang="el-GR" altLang="el-GR" dirty="0" smtClean="0"/>
              <a:t>(2/6</a:t>
            </a:r>
            <a:r>
              <a:rPr lang="el-GR" altLang="el-GR" dirty="0"/>
              <a:t>)</a:t>
            </a:r>
            <a:endParaRPr lang="el-GR" dirty="0"/>
          </a:p>
        </p:txBody>
      </p:sp>
      <p:sp>
        <p:nvSpPr>
          <p:cNvPr id="3" name="Θέση περιεχομένου 2"/>
          <p:cNvSpPr>
            <a:spLocks noGrp="1"/>
          </p:cNvSpPr>
          <p:nvPr>
            <p:ph sz="half" idx="1"/>
          </p:nvPr>
        </p:nvSpPr>
        <p:spPr>
          <a:xfrm>
            <a:off x="457200" y="1600200"/>
            <a:ext cx="3826768" cy="4525963"/>
          </a:xfrm>
        </p:spPr>
        <p:txBody>
          <a:bodyPr/>
          <a:lstStyle/>
          <a:p>
            <a:pPr marL="0" indent="0">
              <a:buNone/>
            </a:pPr>
            <a:r>
              <a:rPr lang="el-GR" altLang="el-GR" dirty="0" smtClean="0"/>
              <a:t>Πρώτα σχεδιάζουν </a:t>
            </a:r>
            <a:r>
              <a:rPr lang="el-GR" altLang="el-GR" dirty="0"/>
              <a:t>και κόβουν τα δικά τους κτήρια. </a:t>
            </a:r>
            <a:r>
              <a:rPr lang="el-GR" altLang="el-GR" dirty="0" smtClean="0"/>
              <a:t>Τα </a:t>
            </a:r>
            <a:r>
              <a:rPr lang="el-GR" altLang="el-GR" dirty="0"/>
              <a:t>ζωγραφίζουν πάνω σε φύλλα </a:t>
            </a:r>
            <a:r>
              <a:rPr lang="el-GR" altLang="el-GR" dirty="0" smtClean="0"/>
              <a:t>εφημερίδας, τα </a:t>
            </a:r>
            <a:r>
              <a:rPr lang="el-GR" altLang="el-GR" dirty="0"/>
              <a:t>κόβουν και τα κολλούν.</a:t>
            </a:r>
          </a:p>
          <a:p>
            <a:endParaRPr lang="el-GR" dirty="0"/>
          </a:p>
        </p:txBody>
      </p:sp>
      <p:pic>
        <p:nvPicPr>
          <p:cNvPr id="10" name="Picture 4" descr="Κοριτσάκι σχεδιάζει και κόβει."/>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572000" y="1700808"/>
            <a:ext cx="4114800" cy="365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9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altLang="el-GR" dirty="0"/>
              <a:t>Δραστηριότητα:</a:t>
            </a:r>
            <a:br>
              <a:rPr lang="el-GR" altLang="el-GR" dirty="0"/>
            </a:br>
            <a:r>
              <a:rPr lang="el-GR" altLang="el-GR" dirty="0"/>
              <a:t>Αθήνα, η πόλη της ελιάς </a:t>
            </a:r>
            <a:r>
              <a:rPr lang="el-GR" altLang="el-GR" dirty="0" smtClean="0"/>
              <a:t>(3/6</a:t>
            </a:r>
            <a:r>
              <a:rPr lang="el-GR" altLang="el-GR" dirty="0"/>
              <a:t>)</a:t>
            </a:r>
            <a:endParaRPr lang="el-GR" dirty="0"/>
          </a:p>
        </p:txBody>
      </p:sp>
      <p:sp>
        <p:nvSpPr>
          <p:cNvPr id="6" name="Θέση περιεχομένου 5"/>
          <p:cNvSpPr>
            <a:spLocks noGrp="1"/>
          </p:cNvSpPr>
          <p:nvPr>
            <p:ph idx="1"/>
          </p:nvPr>
        </p:nvSpPr>
        <p:spPr/>
        <p:txBody>
          <a:bodyPr>
            <a:noAutofit/>
          </a:bodyPr>
          <a:lstStyle/>
          <a:p>
            <a:pPr marL="0" indent="0">
              <a:buNone/>
            </a:pPr>
            <a:r>
              <a:rPr lang="el-GR" dirty="0"/>
              <a:t>Τα φύλλα εφημερίδας επιλέχτηκαν ως υλικό αναδημιουργίας της πόλης αφού καταλήξαμε στο συμπέρασμα ότι τα χρώματα που κυριαρχούν στην πόλη σήμερα είναι σκούρα. </a:t>
            </a:r>
            <a:endParaRPr lang="el-GR" dirty="0" smtClean="0"/>
          </a:p>
          <a:p>
            <a:pPr marL="0" indent="0">
              <a:buNone/>
            </a:pPr>
            <a:r>
              <a:rPr lang="el-GR" dirty="0" smtClean="0"/>
              <a:t>Το </a:t>
            </a:r>
            <a:r>
              <a:rPr lang="el-GR" dirty="0"/>
              <a:t>υλικό της εφημερίδας μας έδωσε την αίσθηση του άχρωμου αστικού τοπίου. Η καλλιτεχνική δημιουργία με αυτό το υλικό μας έβαλε σε μια καλλιτεχνική επανορθωτική διαδικασία</a:t>
            </a:r>
            <a:r>
              <a:rPr lang="el-GR" dirty="0" smtClean="0"/>
              <a:t>.</a:t>
            </a:r>
            <a:endParaRPr lang="el-GR" dirty="0"/>
          </a:p>
        </p:txBody>
      </p:sp>
    </p:spTree>
    <p:extLst>
      <p:ext uri="{BB962C8B-B14F-4D97-AF65-F5344CB8AC3E}">
        <p14:creationId xmlns:p14="http://schemas.microsoft.com/office/powerpoint/2010/main" val="193688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Δραστηριότητα:</a:t>
            </a:r>
            <a:br>
              <a:rPr lang="el-GR" altLang="el-GR" dirty="0"/>
            </a:br>
            <a:r>
              <a:rPr lang="el-GR" altLang="el-GR" dirty="0"/>
              <a:t>Αθήνα, η πόλη της ελιάς </a:t>
            </a:r>
            <a:r>
              <a:rPr lang="el-GR" altLang="el-GR" dirty="0" smtClean="0"/>
              <a:t>(4/6</a:t>
            </a:r>
            <a:r>
              <a:rPr lang="el-GR" altLang="el-GR" dirty="0"/>
              <a:t>)</a:t>
            </a:r>
            <a:endParaRPr lang="el-GR" dirty="0"/>
          </a:p>
        </p:txBody>
      </p:sp>
      <p:sp>
        <p:nvSpPr>
          <p:cNvPr id="6" name="Θέση περιεχομένου 5"/>
          <p:cNvSpPr>
            <a:spLocks noGrp="1"/>
          </p:cNvSpPr>
          <p:nvPr>
            <p:ph sz="half" idx="1"/>
          </p:nvPr>
        </p:nvSpPr>
        <p:spPr>
          <a:xfrm>
            <a:off x="457200" y="1556792"/>
            <a:ext cx="4186808" cy="4525963"/>
          </a:xfrm>
        </p:spPr>
        <p:txBody>
          <a:bodyPr>
            <a:noAutofit/>
          </a:bodyPr>
          <a:lstStyle/>
          <a:p>
            <a:pPr marL="0" indent="0">
              <a:buNone/>
            </a:pPr>
            <a:r>
              <a:rPr lang="el-GR" dirty="0" smtClean="0"/>
              <a:t>«</a:t>
            </a:r>
            <a:r>
              <a:rPr lang="el-GR" dirty="0"/>
              <a:t>Το υλικό που σας δίνω για να σχεδιάσετε τα σπίτια σας είναι  ασπρόμαυρες εφημερίδες, όπως ασπρόμαυρη μοιάζει η πόλη. Είναι στο χέρι σας όμως να φτιάξετε πάνω σε αυτές τα σπίτια και να τα ζωγραφίσετε όπως εσείς θέλετε».</a:t>
            </a:r>
          </a:p>
          <a:p>
            <a:endParaRPr lang="el-GR" dirty="0"/>
          </a:p>
          <a:p>
            <a:endParaRPr lang="el-GR" dirty="0"/>
          </a:p>
        </p:txBody>
      </p:sp>
      <p:pic>
        <p:nvPicPr>
          <p:cNvPr id="7" name="Picture 4" descr="Κοριτσάκια σχεδιάζουν και κόβουν."/>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800791" y="1700808"/>
            <a:ext cx="3886009" cy="275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1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Δραστηριότητα:</a:t>
            </a:r>
            <a:br>
              <a:rPr lang="el-GR" altLang="el-GR" dirty="0"/>
            </a:br>
            <a:r>
              <a:rPr lang="el-GR" altLang="el-GR" dirty="0"/>
              <a:t>Αθήνα, η πόλη της ελιάς </a:t>
            </a:r>
            <a:r>
              <a:rPr lang="el-GR" altLang="el-GR" dirty="0" smtClean="0"/>
              <a:t>(5/6</a:t>
            </a:r>
            <a:r>
              <a:rPr lang="el-GR" altLang="el-GR" dirty="0"/>
              <a:t>)</a:t>
            </a:r>
            <a:endParaRPr lang="el-GR" dirty="0"/>
          </a:p>
        </p:txBody>
      </p:sp>
      <p:sp>
        <p:nvSpPr>
          <p:cNvPr id="3" name="Θέση περιεχομένου 2"/>
          <p:cNvSpPr>
            <a:spLocks noGrp="1"/>
          </p:cNvSpPr>
          <p:nvPr>
            <p:ph sz="half" idx="1"/>
          </p:nvPr>
        </p:nvSpPr>
        <p:spPr>
          <a:xfrm>
            <a:off x="457200" y="1600200"/>
            <a:ext cx="3826768" cy="4525963"/>
          </a:xfrm>
        </p:spPr>
        <p:txBody>
          <a:bodyPr/>
          <a:lstStyle/>
          <a:p>
            <a:pPr marL="0" indent="0">
              <a:buNone/>
            </a:pPr>
            <a:r>
              <a:rPr lang="el-GR" dirty="0" smtClean="0"/>
              <a:t>Στη συνέχεια τα </a:t>
            </a:r>
            <a:r>
              <a:rPr lang="el-GR" dirty="0"/>
              <a:t>παιδιά </a:t>
            </a:r>
            <a:r>
              <a:rPr lang="el-GR" dirty="0" smtClean="0"/>
              <a:t>σ</a:t>
            </a:r>
            <a:r>
              <a:rPr lang="el-GR" altLang="el-GR" dirty="0" smtClean="0"/>
              <a:t>υνθέτουν </a:t>
            </a:r>
            <a:r>
              <a:rPr lang="el-GR" altLang="el-GR" dirty="0"/>
              <a:t>ομαδικά την πόλη τους πάνω στο χαρτόνι. Παίρνουν αποφάσεις για το πού θα μπουν τα σπίτια, πού θα μπουν τα δέντρα, τι άλλο θα προσθέσουν στην πόλη.</a:t>
            </a:r>
          </a:p>
          <a:p>
            <a:endParaRPr lang="el-GR" dirty="0"/>
          </a:p>
        </p:txBody>
      </p:sp>
      <p:pic>
        <p:nvPicPr>
          <p:cNvPr id="5" name="Picture 7" descr="Αγοράκια σχεδιάζουν και κόβουν."/>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648199" y="1700808"/>
            <a:ext cx="4029299"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Δραστηριότητα:</a:t>
            </a:r>
            <a:br>
              <a:rPr lang="el-GR" altLang="el-GR" dirty="0"/>
            </a:br>
            <a:r>
              <a:rPr lang="el-GR" altLang="el-GR" dirty="0"/>
              <a:t>Αθήνα, η πόλη της ελιάς </a:t>
            </a:r>
            <a:r>
              <a:rPr lang="el-GR" altLang="el-GR" dirty="0" smtClean="0"/>
              <a:t>(6/6</a:t>
            </a:r>
            <a:r>
              <a:rPr lang="el-GR" altLang="el-GR" dirty="0"/>
              <a:t>)</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Προσθέτουν δέντρα ελιάς χρησιμοποιώντας και αληθινά φύλλα και κλαδάκια ελιάς από τα ελαιόδεντρα που είναι φυτεμένα στον κήπο του σχολείο τους.</a:t>
            </a:r>
          </a:p>
          <a:p>
            <a:endParaRPr lang="el-GR" dirty="0"/>
          </a:p>
        </p:txBody>
      </p:sp>
      <p:pic>
        <p:nvPicPr>
          <p:cNvPr id="7" name="Picture 4" descr="Τα παιδιά κολλούν τα κλαδάκια ελιάς."/>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648200" y="1772816"/>
            <a:ext cx="4038600" cy="293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5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a:t>Τα παιδιά σχεδιάζουν τα </a:t>
            </a:r>
            <a:r>
              <a:rPr lang="el-GR" altLang="el-GR" dirty="0" smtClean="0"/>
              <a:t>σπίτια</a:t>
            </a:r>
            <a:endParaRPr lang="el-GR" dirty="0"/>
          </a:p>
        </p:txBody>
      </p:sp>
      <p:pic>
        <p:nvPicPr>
          <p:cNvPr id="7" name="Content Placeholder 6" descr="Κοριτσάκι κόβει το σπιτάκι που έχει σχεδιάσει."/>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479177" y="1557338"/>
            <a:ext cx="6198345"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7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altLang="el-GR" dirty="0"/>
              <a:t>Τα παιδιά συνθέτουν την πόλη </a:t>
            </a:r>
            <a:r>
              <a:rPr lang="el-GR" altLang="el-GR" dirty="0" smtClean="0"/>
              <a:t>τους</a:t>
            </a:r>
            <a:endParaRPr lang="el-GR" dirty="0"/>
          </a:p>
        </p:txBody>
      </p:sp>
      <p:pic>
        <p:nvPicPr>
          <p:cNvPr id="16" name="Picture 4" descr="Τα παιδιά κολλούν τα σπιτάκια και τα φύλλα ελιάς."/>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648200" y="2412277"/>
            <a:ext cx="4038600" cy="29018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Τα παιδιά κολλούν τα σπιτάκια και τα φύλλα ελιάς."/>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457200" y="2412277"/>
            <a:ext cx="4038600" cy="290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34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altLang="el-GR" dirty="0"/>
              <a:t>Τα έργα των παιδιών </a:t>
            </a:r>
            <a:endParaRPr lang="el-GR" dirty="0"/>
          </a:p>
        </p:txBody>
      </p:sp>
      <p:pic>
        <p:nvPicPr>
          <p:cNvPr id="10" name="Θέση περιεχομένου 9" descr="Οι πόλεις που έφτιαξαν τα παιδιά."/>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60196" y="1557338"/>
            <a:ext cx="6636307" cy="4525962"/>
          </a:xfrm>
        </p:spPr>
      </p:pic>
    </p:spTree>
    <p:extLst>
      <p:ext uri="{BB962C8B-B14F-4D97-AF65-F5344CB8AC3E}">
        <p14:creationId xmlns:p14="http://schemas.microsoft.com/office/powerpoint/2010/main" val="173484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5194920"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a:t/>
            </a:r>
            <a:br>
              <a:rPr lang="el-GR" sz="2400" dirty="0"/>
            </a:br>
            <a:r>
              <a:rPr lang="el-GR" sz="2400" dirty="0"/>
              <a:t>Παρασκευή </a:t>
            </a:r>
            <a:r>
              <a:rPr lang="el-GR" sz="2400" dirty="0" smtClean="0"/>
              <a:t>– </a:t>
            </a:r>
            <a:r>
              <a:rPr lang="el-GR" sz="2400" dirty="0" err="1" smtClean="0"/>
              <a:t>Ιλιάνα</a:t>
            </a:r>
            <a:r>
              <a:rPr lang="el-GR" sz="2400" dirty="0" smtClean="0"/>
              <a:t> Χρόνη</a:t>
            </a:r>
            <a:r>
              <a:rPr lang="el-GR" sz="2400" dirty="0"/>
              <a:t>.</a:t>
            </a:r>
            <a:endParaRPr lang="el-GR" sz="2400" dirty="0" smtClean="0"/>
          </a:p>
          <a:p>
            <a:pPr marL="0" indent="0">
              <a:spcBef>
                <a:spcPts val="1000"/>
              </a:spcBef>
              <a:buNone/>
            </a:pPr>
            <a:r>
              <a:rPr lang="el-GR" sz="2400" b="1" dirty="0" smtClean="0"/>
              <a:t>Μυθολογικό θέμα</a:t>
            </a:r>
            <a:r>
              <a:rPr lang="el-GR" sz="2400" dirty="0" smtClean="0"/>
              <a:t>: </a:t>
            </a:r>
          </a:p>
          <a:p>
            <a:pPr marL="0" indent="0">
              <a:spcBef>
                <a:spcPts val="0"/>
              </a:spcBef>
              <a:buNone/>
            </a:pPr>
            <a:r>
              <a:rPr lang="el-GR" altLang="en-US" sz="2400" dirty="0" smtClean="0"/>
              <a:t>Αθηνά και Ποσειδώνας.</a:t>
            </a:r>
            <a:endParaRPr lang="el-GR" altLang="en-US" sz="2400" dirty="0"/>
          </a:p>
          <a:p>
            <a:pPr marL="0" indent="0">
              <a:spcBef>
                <a:spcPts val="1000"/>
              </a:spcBef>
              <a:buNone/>
            </a:pPr>
            <a:r>
              <a:rPr lang="el-GR" altLang="en-US" sz="2400" b="1" dirty="0" smtClean="0"/>
              <a:t>Βιβλίο</a:t>
            </a:r>
            <a:r>
              <a:rPr lang="el-GR" altLang="en-US" sz="2400" dirty="0" smtClean="0"/>
              <a:t>: </a:t>
            </a:r>
            <a:r>
              <a:rPr lang="el-GR" sz="2400" dirty="0" err="1" smtClean="0"/>
              <a:t>Ζαραμπούκα</a:t>
            </a:r>
            <a:r>
              <a:rPr lang="el-GR" sz="2400" dirty="0"/>
              <a:t>, Σοφία. Μυθολογία </a:t>
            </a:r>
            <a:r>
              <a:rPr lang="el-GR" sz="2400" dirty="0" smtClean="0"/>
              <a:t>3: </a:t>
            </a:r>
            <a:r>
              <a:rPr lang="el-GR" sz="2400" b="1" dirty="0"/>
              <a:t>Η Αθηνά, ο </a:t>
            </a:r>
            <a:r>
              <a:rPr lang="el-GR" sz="2400" b="1" dirty="0" err="1"/>
              <a:t>Ποσειδώνας</a:t>
            </a:r>
            <a:r>
              <a:rPr lang="el-GR" sz="2400" dirty="0"/>
              <a:t>, </a:t>
            </a:r>
            <a:r>
              <a:rPr lang="el-GR" sz="2400" b="1" dirty="0"/>
              <a:t>ο Απόλλωνας και η Άρτεμη </a:t>
            </a:r>
            <a:r>
              <a:rPr lang="el-GR" sz="2400" dirty="0"/>
              <a:t>/ Σοφία </a:t>
            </a:r>
            <a:r>
              <a:rPr lang="el-GR" sz="2400" dirty="0" err="1"/>
              <a:t>Ζαραμπούκα</a:t>
            </a:r>
            <a:r>
              <a:rPr lang="el-GR" sz="2400" dirty="0"/>
              <a:t> · εικονογράφηση Σοφία </a:t>
            </a:r>
            <a:r>
              <a:rPr lang="el-GR" sz="2400" dirty="0" err="1"/>
              <a:t>Ζαραμπούκα</a:t>
            </a:r>
            <a:r>
              <a:rPr lang="el-GR" sz="2400" dirty="0"/>
              <a:t> · επιμέλεια Μάρω Δούκα, Κατερίνα </a:t>
            </a:r>
            <a:r>
              <a:rPr lang="el-GR" sz="2400" dirty="0" err="1"/>
              <a:t>Σβολοπούλου</a:t>
            </a:r>
            <a:r>
              <a:rPr lang="el-GR" sz="2400" dirty="0"/>
              <a:t>. - 14η </a:t>
            </a:r>
            <a:r>
              <a:rPr lang="el-GR" sz="2400" dirty="0" err="1"/>
              <a:t>έκδ</a:t>
            </a:r>
            <a:r>
              <a:rPr lang="el-GR" sz="2400" dirty="0"/>
              <a:t>. - Αθήνα : Κέδρος, 1998.</a:t>
            </a:r>
            <a:endParaRPr lang="en-GB" sz="2400" dirty="0"/>
          </a:p>
        </p:txBody>
      </p:sp>
      <p:pic>
        <p:nvPicPr>
          <p:cNvPr id="1026" name="Picture 2" descr="Εξώφυλλο βιβλίου: Η Αθηνά, ο Ποσειδώνας, ο Απόλλωνας και η Άρτεμη."/>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6300192" y="1772816"/>
            <a:ext cx="2032000" cy="203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44243" y="393305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Παρασκευή-</a:t>
            </a:r>
            <a:r>
              <a:rPr lang="el-GR" sz="2000" dirty="0" err="1" smtClean="0"/>
              <a:t>Ιλιάνα</a:t>
            </a:r>
            <a:r>
              <a:rPr lang="el-GR" sz="2000" dirty="0" smtClean="0"/>
              <a:t> Χρόνη, </a:t>
            </a:r>
            <a:r>
              <a:rPr lang="el-GR" sz="2000" dirty="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 </a:t>
            </a:r>
            <a:r>
              <a:rPr lang="el-GR" altLang="en-US" sz="2000" dirty="0"/>
              <a:t>Αθηνά και </a:t>
            </a:r>
            <a:r>
              <a:rPr lang="el-GR" altLang="en-US" sz="2000" dirty="0" smtClean="0"/>
              <a:t>Ποσειδώνας</a:t>
            </a:r>
            <a:r>
              <a:rPr lang="el-GR" sz="2000" dirty="0" smtClean="0"/>
              <a:t>». </a:t>
            </a:r>
            <a:r>
              <a:rPr lang="el-GR" sz="2000" dirty="0"/>
              <a:t>Έκδοση: </a:t>
            </a:r>
            <a:r>
              <a:rPr lang="el-GR" sz="2000" dirty="0" smtClean="0"/>
              <a:t>1.0</a:t>
            </a:r>
            <a:r>
              <a:rPr lang="el-GR" sz="2000" dirty="0"/>
              <a:t>. Αθήνα </a:t>
            </a:r>
            <a:r>
              <a:rPr lang="el-GR" sz="2000" dirty="0" smtClean="0"/>
              <a:t>2015. Διαθέσιμο </a:t>
            </a:r>
            <a:r>
              <a:rPr lang="el-GR" sz="2000" dirty="0"/>
              <a:t>από τη δικτυακή </a:t>
            </a:r>
            <a:r>
              <a:rPr lang="el-GR" sz="2000" dirty="0" smtClean="0"/>
              <a:t>διεύθυνση: </a:t>
            </a:r>
            <a:r>
              <a:rPr lang="en-GB" sz="2000" dirty="0" smtClean="0">
                <a:hlinkClick r:id="rId3" tooltip="Ανοιχτό Μάθημα: Το Εικονογραφημένο Βιβλίο στην Προσχολική Εκπαίδευση"/>
              </a:rPr>
              <a:t>http</a:t>
            </a:r>
            <a:r>
              <a:rPr lang="en-GB" sz="2000" dirty="0">
                <a:hlinkClick r:id="rId3" tooltip="Ανοιχτό Μάθημα: Το Εικονογραφημένο Βιβλίο στην Προσχολική Εκπαίδευση"/>
              </a:rPr>
              <a:t>://opencourses.uoa.gr/courses/ECD5/</a:t>
            </a:r>
            <a:r>
              <a:rPr lang="el-GR" sz="2000" dirty="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spcBef>
                <a:spcPts val="1000"/>
              </a:spcBef>
              <a:buNone/>
            </a:pPr>
            <a:r>
              <a:rPr lang="el-GR" sz="2000" dirty="0" smtClean="0"/>
              <a:t>Εικόνα 1: Εξώφυλλο του βιβλίου «</a:t>
            </a:r>
            <a:r>
              <a:rPr lang="el-GR" sz="2000" dirty="0" smtClean="0">
                <a:hlinkClick r:id="rId3"/>
              </a:rPr>
              <a:t>Η </a:t>
            </a:r>
            <a:r>
              <a:rPr lang="el-GR" sz="2000" dirty="0">
                <a:hlinkClick r:id="rId3"/>
              </a:rPr>
              <a:t>Αθηνά, ο Ποσειδώνας, ο Απόλλωνας και η </a:t>
            </a:r>
            <a:r>
              <a:rPr lang="el-GR" sz="2000" dirty="0" smtClean="0">
                <a:hlinkClick r:id="rId3"/>
              </a:rPr>
              <a:t>Άρτεμη</a:t>
            </a:r>
            <a:r>
              <a:rPr lang="el-GR" sz="2000" dirty="0" smtClean="0"/>
              <a:t>» </a:t>
            </a:r>
            <a:r>
              <a:rPr lang="el-GR" sz="2000" dirty="0"/>
              <a:t>/ Σοφία </a:t>
            </a:r>
            <a:r>
              <a:rPr lang="el-GR" sz="2000" dirty="0" err="1"/>
              <a:t>Ζαραμπούκα</a:t>
            </a:r>
            <a:r>
              <a:rPr lang="el-GR" sz="2000" dirty="0"/>
              <a:t> · εικονογράφηση Σοφία </a:t>
            </a:r>
            <a:r>
              <a:rPr lang="el-GR" sz="2000" dirty="0" err="1"/>
              <a:t>Ζαραμπούκα</a:t>
            </a:r>
            <a:r>
              <a:rPr lang="el-GR" sz="2000" dirty="0"/>
              <a:t> · επιμέλεια </a:t>
            </a:r>
            <a:r>
              <a:rPr lang="el-GR" sz="2000" dirty="0" err="1"/>
              <a:t>Μάρω</a:t>
            </a:r>
            <a:r>
              <a:rPr lang="el-GR" sz="2000" dirty="0"/>
              <a:t> Δούκα, Κατερίνα </a:t>
            </a:r>
            <a:r>
              <a:rPr lang="el-GR" sz="2000" dirty="0" err="1"/>
              <a:t>Σβολοπούλου</a:t>
            </a:r>
            <a:r>
              <a:rPr lang="el-GR" sz="2000" dirty="0"/>
              <a:t>. - 14η </a:t>
            </a:r>
            <a:r>
              <a:rPr lang="el-GR" sz="2000" dirty="0" err="1"/>
              <a:t>έκδ</a:t>
            </a:r>
            <a:r>
              <a:rPr lang="el-GR" sz="2000" dirty="0"/>
              <a:t>. - </a:t>
            </a:r>
            <a:r>
              <a:rPr lang="el-GR" sz="2000" dirty="0" smtClean="0"/>
              <a:t>Αθήνα: </a:t>
            </a:r>
            <a:r>
              <a:rPr lang="el-GR" sz="2000" dirty="0"/>
              <a:t>Κέδρος, 1998</a:t>
            </a:r>
            <a:r>
              <a:rPr lang="el-GR" sz="2000" dirty="0" smtClean="0"/>
              <a:t>. </a:t>
            </a:r>
            <a:r>
              <a:rPr lang="en-GB" sz="2000" dirty="0" err="1" smtClean="0"/>
              <a:t>Biblionet</a:t>
            </a:r>
            <a:r>
              <a:rPr lang="en-GB" sz="2000" dirty="0" smtClean="0"/>
              <a:t>.</a:t>
            </a:r>
          </a:p>
          <a:p>
            <a:pPr marL="0" indent="0">
              <a:spcBef>
                <a:spcPts val="1000"/>
              </a:spcBef>
              <a:buNone/>
            </a:pPr>
            <a:r>
              <a:rPr lang="el-GR" sz="2000" dirty="0" smtClean="0"/>
              <a:t>Εικόνα 2: </a:t>
            </a:r>
            <a:r>
              <a:rPr lang="el-GR" sz="2000" dirty="0"/>
              <a:t>Εικόνες της </a:t>
            </a:r>
            <a:r>
              <a:rPr lang="el-GR" sz="2000" u="sng" dirty="0">
                <a:hlinkClick r:id="rId4"/>
              </a:rPr>
              <a:t>Αθήνας</a:t>
            </a:r>
            <a:r>
              <a:rPr lang="el-GR" sz="2000" dirty="0"/>
              <a:t>, </a:t>
            </a:r>
            <a:r>
              <a:rPr lang="el-GR" sz="2000" u="sng" dirty="0">
                <a:hlinkClick r:id="rId5"/>
              </a:rPr>
              <a:t>Τσιμεντούπολη</a:t>
            </a:r>
            <a:r>
              <a:rPr lang="el-GR" sz="2000" dirty="0"/>
              <a:t>, CC0 </a:t>
            </a:r>
            <a:r>
              <a:rPr lang="el-GR" sz="2000" dirty="0" err="1"/>
              <a:t>Public</a:t>
            </a:r>
            <a:r>
              <a:rPr lang="el-GR" sz="2000" dirty="0"/>
              <a:t> </a:t>
            </a:r>
            <a:r>
              <a:rPr lang="el-GR" sz="2000" dirty="0" err="1"/>
              <a:t>Domain</a:t>
            </a:r>
            <a:r>
              <a:rPr lang="el-GR" sz="2000" dirty="0"/>
              <a:t>, </a:t>
            </a:r>
            <a:r>
              <a:rPr lang="en-GB" sz="2000" dirty="0" err="1"/>
              <a:t>Pixabay</a:t>
            </a:r>
            <a:r>
              <a:rPr lang="el-GR" sz="2000" dirty="0" smtClean="0"/>
              <a:t>.</a:t>
            </a: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Η επιλογή του μύθου</a:t>
            </a:r>
            <a:endParaRPr lang="el-GR" dirty="0"/>
          </a:p>
        </p:txBody>
      </p:sp>
      <p:sp>
        <p:nvSpPr>
          <p:cNvPr id="6" name="Θέση περιεχομένου 5"/>
          <p:cNvSpPr>
            <a:spLocks noGrp="1"/>
          </p:cNvSpPr>
          <p:nvPr>
            <p:ph idx="1"/>
          </p:nvPr>
        </p:nvSpPr>
        <p:spPr/>
        <p:txBody>
          <a:bodyPr>
            <a:noAutofit/>
          </a:bodyPr>
          <a:lstStyle/>
          <a:p>
            <a:pPr>
              <a:spcBef>
                <a:spcPts val="600"/>
              </a:spcBef>
            </a:pPr>
            <a:r>
              <a:rPr lang="el-GR" sz="2800" dirty="0"/>
              <a:t>Επέλεξα να ασχοληθώ με το μύθο που αναφέρεται </a:t>
            </a:r>
            <a:r>
              <a:rPr lang="el-GR" sz="2800" dirty="0" smtClean="0"/>
              <a:t>στην </a:t>
            </a:r>
            <a:r>
              <a:rPr lang="el-GR" sz="2800" dirty="0"/>
              <a:t>Αθηνά και τον Ποσειδώνα και στον μεταξύ τους αγώνα για το ποιος θα γίνει προστάτης της Αθήνας. </a:t>
            </a:r>
            <a:endParaRPr lang="en-US" sz="2800" dirty="0" smtClean="0"/>
          </a:p>
          <a:p>
            <a:pPr>
              <a:spcBef>
                <a:spcPts val="600"/>
              </a:spcBef>
            </a:pPr>
            <a:r>
              <a:rPr lang="el-GR" sz="2800" dirty="0"/>
              <a:t>Επέλεξα </a:t>
            </a:r>
            <a:r>
              <a:rPr lang="el-GR" sz="2800" dirty="0" smtClean="0"/>
              <a:t>να </a:t>
            </a:r>
            <a:r>
              <a:rPr lang="el-GR" sz="2800" dirty="0"/>
              <a:t>ασχοληθώ με την Αθήνα, την πόλη της Αθηνάς που της χάρισε το δέντρο της ελιάς, την πόλη που ζούμε σήμερα.</a:t>
            </a:r>
          </a:p>
          <a:p>
            <a:pPr>
              <a:spcBef>
                <a:spcPts val="600"/>
              </a:spcBef>
            </a:pPr>
            <a:r>
              <a:rPr lang="el-GR" sz="2800" dirty="0" smtClean="0"/>
              <a:t>Είναι </a:t>
            </a:r>
            <a:r>
              <a:rPr lang="el-GR" sz="2800" dirty="0"/>
              <a:t>σήμερα η Αθήνα η πόλη που οραματίστηκαν τα αρχαία χρόνια οι Αθηναίοι; Φέρει σήμερα η Αθήνα το αποτύπωμα της θεάς Αθηνάς που είναι το ιερό δέντρο της ελιάς;</a:t>
            </a:r>
          </a:p>
          <a:p>
            <a:pPr>
              <a:spcBef>
                <a:spcPts val="600"/>
              </a:spcBef>
            </a:pPr>
            <a:endParaRPr lang="el-GR" sz="2800" dirty="0"/>
          </a:p>
        </p:txBody>
      </p:sp>
    </p:spTree>
    <p:extLst>
      <p:ext uri="{BB962C8B-B14F-4D97-AF65-F5344CB8AC3E}">
        <p14:creationId xmlns:p14="http://schemas.microsoft.com/office/powerpoint/2010/main" val="270289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Ενδεικτικές εικόνες</a:t>
            </a:r>
            <a:endParaRPr lang="el-GR" dirty="0"/>
          </a:p>
        </p:txBody>
      </p:sp>
      <p:pic>
        <p:nvPicPr>
          <p:cNvPr id="13" name="Θέση περιεχομένου 12" descr="Εικόνες της Αθήνας, πολυκατοικίες, τσιμεντούπολη."/>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63550" y="1663075"/>
            <a:ext cx="8229600" cy="4314488"/>
          </a:xfrm>
        </p:spPr>
      </p:pic>
      <p:sp>
        <p:nvSpPr>
          <p:cNvPr id="4" name="TextBox 3"/>
          <p:cNvSpPr txBox="1"/>
          <p:nvPr/>
        </p:nvSpPr>
        <p:spPr>
          <a:xfrm>
            <a:off x="8336552" y="6021288"/>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26287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του βιβλίου</a:t>
            </a:r>
            <a:endParaRPr lang="el-GR" dirty="0"/>
          </a:p>
        </p:txBody>
      </p:sp>
      <p:pic>
        <p:nvPicPr>
          <p:cNvPr id="4" name="Picture 6" descr="Η νηπιαγωγός διαβάζει το βιβλίο."/>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507813" y="1557338"/>
            <a:ext cx="6141073"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2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Μετά την </a:t>
            </a:r>
            <a:r>
              <a:rPr lang="el-GR" altLang="el-GR" dirty="0" smtClean="0"/>
              <a:t>ανάγνωση (1/3)</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Μετά την ανάγνωση του βιβλίου συζητάμε με τα παιδιά για την Αθηνά και το δώρο που έκανε στην </a:t>
            </a:r>
            <a:r>
              <a:rPr lang="el-GR" altLang="el-GR" dirty="0" smtClean="0"/>
              <a:t>Αθήνα, </a:t>
            </a:r>
            <a:r>
              <a:rPr lang="el-GR" altLang="el-GR" dirty="0"/>
              <a:t>την ελιά.</a:t>
            </a:r>
          </a:p>
          <a:p>
            <a:pPr marL="0" indent="0">
              <a:buNone/>
            </a:pPr>
            <a:r>
              <a:rPr lang="el-GR" altLang="el-GR" dirty="0"/>
              <a:t>Προσπαθούμε όλοι να θυμηθούμε αν σήμερα βλέπουμε στο δρόμο για το σχολείο ή κοντά στο σπίτι μας ελιές.</a:t>
            </a:r>
          </a:p>
          <a:p>
            <a:endParaRPr lang="el-GR" dirty="0"/>
          </a:p>
        </p:txBody>
      </p:sp>
      <p:sp>
        <p:nvSpPr>
          <p:cNvPr id="5" name="Θέση περιεχομένου 4"/>
          <p:cNvSpPr>
            <a:spLocks noGrp="1"/>
          </p:cNvSpPr>
          <p:nvPr>
            <p:ph sz="half" idx="2"/>
          </p:nvPr>
        </p:nvSpPr>
        <p:spPr/>
        <p:txBody>
          <a:bodyPr/>
          <a:lstStyle/>
          <a:p>
            <a:pPr marL="0" indent="0">
              <a:lnSpc>
                <a:spcPct val="90000"/>
              </a:lnSpc>
              <a:buNone/>
            </a:pPr>
            <a:r>
              <a:rPr lang="el-GR" altLang="el-GR" dirty="0"/>
              <a:t>Καταλήγουμε στο συμπέρασμα ότι λίγα παιδιά έχουν παρατηρήσει ελιές.</a:t>
            </a:r>
          </a:p>
          <a:p>
            <a:pPr marL="0" indent="0">
              <a:lnSpc>
                <a:spcPct val="90000"/>
              </a:lnSpc>
              <a:buNone/>
            </a:pPr>
            <a:r>
              <a:rPr lang="el-GR" altLang="el-GR" dirty="0" smtClean="0"/>
              <a:t>Η </a:t>
            </a:r>
            <a:r>
              <a:rPr lang="el-GR" altLang="el-GR" dirty="0"/>
              <a:t>Αθήνα, αν και πήρε το όνομα της από την Αθηνά, που της χάρισε το δέντρο της ελιάς δεν έχει πια αρκετά ελαιόδεντρα. </a:t>
            </a:r>
          </a:p>
          <a:p>
            <a:endParaRPr lang="el-GR" dirty="0"/>
          </a:p>
        </p:txBody>
      </p:sp>
    </p:spTree>
    <p:extLst>
      <p:ext uri="{BB962C8B-B14F-4D97-AF65-F5344CB8AC3E}">
        <p14:creationId xmlns:p14="http://schemas.microsoft.com/office/powerpoint/2010/main" val="419448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Μετά την </a:t>
            </a:r>
            <a:r>
              <a:rPr lang="el-GR" altLang="el-GR" dirty="0" smtClean="0"/>
              <a:t>ανάγνωση (2/3)</a:t>
            </a:r>
            <a:endParaRPr lang="el-GR" dirty="0"/>
          </a:p>
        </p:txBody>
      </p:sp>
      <p:sp>
        <p:nvSpPr>
          <p:cNvPr id="5" name="Θέση περιεχομένου 4"/>
          <p:cNvSpPr>
            <a:spLocks noGrp="1"/>
          </p:cNvSpPr>
          <p:nvPr>
            <p:ph sz="half" idx="1"/>
          </p:nvPr>
        </p:nvSpPr>
        <p:spPr/>
        <p:txBody>
          <a:bodyPr>
            <a:normAutofit/>
          </a:bodyPr>
          <a:lstStyle/>
          <a:p>
            <a:pPr marL="0" indent="0">
              <a:buNone/>
            </a:pPr>
            <a:r>
              <a:rPr lang="el-GR" altLang="el-GR" dirty="0"/>
              <a:t>Παρατηρήσαμε τις εικόνες, ακούσαμε ήχους της πόλης και καταλήξαμε στο συμπέρασμα ότι η Αθήνα δεν μοιάζει και πολύ με την πόλη της Αθηνάς, πόλη της ελιάς, μιας και δεν έχει σχεδόν καθόλου ελιές πια.</a:t>
            </a:r>
          </a:p>
          <a:p>
            <a:endParaRPr lang="el-GR" dirty="0"/>
          </a:p>
        </p:txBody>
      </p:sp>
      <p:pic>
        <p:nvPicPr>
          <p:cNvPr id="7" name="Picture 4" descr="Προβολή εικόνων"/>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5076055" y="1772816"/>
            <a:ext cx="357244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70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Μετά την </a:t>
            </a:r>
            <a:r>
              <a:rPr lang="el-GR" altLang="el-GR" dirty="0" smtClean="0"/>
              <a:t>ανάγνωση (3/3)</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Ακούσαμε ήχους από θρόισμα φύλλων και προσπαθήσαμε να φανταστούμε πώς θα ήταν η Αθήνα αν είχε περισσότερες ελιές.</a:t>
            </a:r>
          </a:p>
          <a:p>
            <a:endParaRPr lang="el-GR" altLang="el-GR" dirty="0"/>
          </a:p>
          <a:p>
            <a:endParaRPr lang="el-GR" dirty="0"/>
          </a:p>
        </p:txBody>
      </p:sp>
      <p:pic>
        <p:nvPicPr>
          <p:cNvPr id="5" name="Content Placeholder 4" descr="Προβολή εικόνων της Αθήνας."/>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572000" y="1700808"/>
            <a:ext cx="407266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76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Δραστηριότητα:</a:t>
            </a:r>
            <a:br>
              <a:rPr lang="el-GR" altLang="el-GR" dirty="0" smtClean="0"/>
            </a:br>
            <a:r>
              <a:rPr lang="el-GR" altLang="el-GR" dirty="0" smtClean="0"/>
              <a:t>Αθήνα, </a:t>
            </a:r>
            <a:r>
              <a:rPr lang="el-GR" altLang="el-GR" dirty="0"/>
              <a:t>η πόλη της </a:t>
            </a:r>
            <a:r>
              <a:rPr lang="el-GR" altLang="el-GR" dirty="0" smtClean="0"/>
              <a:t>ελιάς (1/6)</a:t>
            </a:r>
            <a:endParaRPr lang="el-GR" dirty="0"/>
          </a:p>
        </p:txBody>
      </p:sp>
      <p:sp>
        <p:nvSpPr>
          <p:cNvPr id="3" name="Θέση περιεχομένου 2"/>
          <p:cNvSpPr>
            <a:spLocks noGrp="1"/>
          </p:cNvSpPr>
          <p:nvPr>
            <p:ph sz="half" idx="1"/>
          </p:nvPr>
        </p:nvSpPr>
        <p:spPr>
          <a:xfrm>
            <a:off x="457200" y="1600200"/>
            <a:ext cx="4114800" cy="4525963"/>
          </a:xfrm>
        </p:spPr>
        <p:txBody>
          <a:bodyPr/>
          <a:lstStyle/>
          <a:p>
            <a:pPr marL="0" indent="0">
              <a:buNone/>
            </a:pPr>
            <a:r>
              <a:rPr lang="el-GR" b="1" dirty="0"/>
              <a:t>Συν Αθηνά και χείρα </a:t>
            </a:r>
            <a:r>
              <a:rPr lang="el-GR" b="1" dirty="0" err="1" smtClean="0"/>
              <a:t>κίνει</a:t>
            </a:r>
            <a:r>
              <a:rPr lang="el-GR" b="1" dirty="0"/>
              <a:t>.</a:t>
            </a:r>
          </a:p>
          <a:p>
            <a:r>
              <a:rPr lang="el-GR" dirty="0"/>
              <a:t>Τα παιδιά </a:t>
            </a:r>
            <a:r>
              <a:rPr lang="el-GR" dirty="0" smtClean="0"/>
              <a:t>χωρίζονται </a:t>
            </a:r>
            <a:r>
              <a:rPr lang="el-GR" dirty="0"/>
              <a:t>σε </a:t>
            </a:r>
            <a:r>
              <a:rPr lang="el-GR" dirty="0" smtClean="0"/>
              <a:t>ομάδες.</a:t>
            </a:r>
            <a:endParaRPr lang="el-GR" dirty="0"/>
          </a:p>
          <a:p>
            <a:r>
              <a:rPr lang="el-GR" dirty="0"/>
              <a:t>Δ</a:t>
            </a:r>
            <a:r>
              <a:rPr lang="el-GR" dirty="0" smtClean="0"/>
              <a:t>ομούν </a:t>
            </a:r>
            <a:r>
              <a:rPr lang="el-GR" dirty="0"/>
              <a:t>και συνθέτουν την Αθήνα όπως την φαντάζονται, με πολλές ελιές</a:t>
            </a:r>
            <a:r>
              <a:rPr lang="el-GR" dirty="0" smtClean="0"/>
              <a:t>.</a:t>
            </a:r>
            <a:endParaRPr lang="el-GR" dirty="0"/>
          </a:p>
          <a:p>
            <a:pPr marL="0" indent="0">
              <a:buNone/>
            </a:pPr>
            <a:r>
              <a:rPr lang="el-GR" b="1" dirty="0" smtClean="0"/>
              <a:t> </a:t>
            </a:r>
          </a:p>
          <a:p>
            <a:endParaRPr lang="el-GR" dirty="0"/>
          </a:p>
        </p:txBody>
      </p:sp>
      <p:pic>
        <p:nvPicPr>
          <p:cNvPr id="8" name="Picture 4" descr="Έργο των παιδιών."/>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5076056" y="1794519"/>
            <a:ext cx="3278003" cy="413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328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9/2015 12:41:55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102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13,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4DF075F-25FA-439F-8C03-9DCDCBEAB14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2103</TotalTime>
  <Words>864</Words>
  <Application>Microsoft Office PowerPoint</Application>
  <PresentationFormat>On-screen Show (4:3)</PresentationFormat>
  <Paragraphs>84</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Θέμα του Office</vt:lpstr>
      <vt:lpstr>Το Εικονογραφημένο Βιβλίο στην Προσχολική Εκπαίδευση</vt:lpstr>
      <vt:lpstr>Διδακτική Πρακτική</vt:lpstr>
      <vt:lpstr>Η επιλογή του μύθου</vt:lpstr>
      <vt:lpstr>Ενδεικτικές εικόνες</vt:lpstr>
      <vt:lpstr>Ανάγνωση του βιβλίου</vt:lpstr>
      <vt:lpstr>Μετά την ανάγνωση (1/3)</vt:lpstr>
      <vt:lpstr>Μετά την ανάγνωση (2/3)</vt:lpstr>
      <vt:lpstr>Μετά την ανάγνωση (3/3)</vt:lpstr>
      <vt:lpstr>Δραστηριότητα: Αθήνα, η πόλη της ελιάς (1/6)</vt:lpstr>
      <vt:lpstr>Δραστηριότητα: Αθήνα, η πόλη της ελιάς (2/6)</vt:lpstr>
      <vt:lpstr>Δραστηριότητα: Αθήνα, η πόλη της ελιάς (3/6)</vt:lpstr>
      <vt:lpstr>Δραστηριότητα: Αθήνα, η πόλη της ελιάς (4/6)</vt:lpstr>
      <vt:lpstr>Δραστηριότητα: Αθήνα, η πόλη της ελιάς (5/6)</vt:lpstr>
      <vt:lpstr>Δραστηριότητα: Αθήνα, η πόλη της ελιάς (6/6)</vt:lpstr>
      <vt:lpstr>Τα παιδιά σχεδιάζουν τα σπίτια</vt:lpstr>
      <vt:lpstr>Τα παιδιά συνθέτουν την πόλη τους</vt:lpstr>
      <vt:lpstr>Τα έργα των παιδιών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Αθηνά και Ποσειδώνας</dc:title>
  <dc:subject>Το Εικονογραφημένο Βιβλίο στην Προσχολική Εκπαίδευση</dc:subject>
  <dc:creator> Αγγελική Γιαννικοπούλου</dc:creator>
  <cp:lastModifiedBy>Smaragda Papadopoulou</cp:lastModifiedBy>
  <cp:revision>230</cp:revision>
  <dcterms:created xsi:type="dcterms:W3CDTF">2012-09-06T09:03:05Z</dcterms:created>
  <dcterms:modified xsi:type="dcterms:W3CDTF">2015-10-28T22:42:15Z</dcterms:modified>
  <cp:category>Λογοτεχνικά Είδη</cp:category>
</cp:coreProperties>
</file>