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8"/>
  </p:notesMasterIdLst>
  <p:sldIdLst>
    <p:sldId id="349" r:id="rId3"/>
    <p:sldId id="308" r:id="rId4"/>
    <p:sldId id="342" r:id="rId5"/>
    <p:sldId id="348" r:id="rId6"/>
    <p:sldId id="344" r:id="rId7"/>
    <p:sldId id="345" r:id="rId8"/>
    <p:sldId id="346" r:id="rId9"/>
    <p:sldId id="347" r:id="rId10"/>
    <p:sldId id="290" r:id="rId11"/>
    <p:sldId id="295" r:id="rId12"/>
    <p:sldId id="350" r:id="rId13"/>
    <p:sldId id="351" r:id="rId14"/>
    <p:sldId id="352" r:id="rId15"/>
    <p:sldId id="353" r:id="rId16"/>
    <p:sldId id="293" r:id="rId17"/>
  </p:sldIdLst>
  <p:sldSz cx="9144000" cy="6858000" type="screen4x3"/>
  <p:notesSz cx="6858000" cy="9144000"/>
  <p:custDataLst>
    <p:tags r:id="rId1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49"/>
            <p14:sldId id="308"/>
            <p14:sldId id="342"/>
            <p14:sldId id="348"/>
            <p14:sldId id="344"/>
            <p14:sldId id="345"/>
            <p14:sldId id="346"/>
            <p14:sldId id="347"/>
            <p14:sldId id="290"/>
            <p14:sldId id="295"/>
            <p14:sldId id="350"/>
            <p14:sldId id="351"/>
            <p14:sldId id="352"/>
            <p14:sldId id="353"/>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57" d="100"/>
          <a:sy n="57" d="100"/>
        </p:scale>
        <p:origin x="-321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a:p>
        </p:txBody>
      </p:sp>
    </p:spTree>
    <p:extLst>
      <p:ext uri="{BB962C8B-B14F-4D97-AF65-F5344CB8AC3E}">
        <p14:creationId xmlns:p14="http://schemas.microsoft.com/office/powerpoint/2010/main" val="290119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12</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14</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0.png"/><Relationship Id="rId4" Type="http://schemas.openxmlformats.org/officeDocument/2006/relationships/hyperlink" Target="%5b1%5d%20http:/creativecommons.org/licenses/by-nc-sa/4.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rt-book.gr/view_cat1.php?cat_id=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2.1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Μυθολογία</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636057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470390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Σοφία </a:t>
            </a:r>
            <a:r>
              <a:rPr lang="el-GR" sz="2000" dirty="0" err="1" smtClean="0"/>
              <a:t>Μιχαλοπούλου</a:t>
            </a:r>
            <a:r>
              <a:rPr lang="el-GR" sz="2000" smtClean="0"/>
              <a:t>,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Μυθολογία. </a:t>
            </a:r>
            <a:r>
              <a:rPr lang="el-GR" altLang="en-US" sz="2000" dirty="0"/>
              <a:t>Άτλαντας</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3780944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008117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512958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a:t>
            </a:r>
            <a:r>
              <a:rPr lang="el-GR" sz="2000" dirty="0" smtClean="0"/>
              <a:t>1</a:t>
            </a:r>
            <a:r>
              <a:rPr lang="en-GB" sz="2000" dirty="0" smtClean="0"/>
              <a:t>, 2</a:t>
            </a:r>
            <a:r>
              <a:rPr lang="el-GR" sz="2000" dirty="0" smtClean="0"/>
              <a:t>: </a:t>
            </a:r>
            <a:r>
              <a:rPr lang="el-GR" sz="2000" dirty="0"/>
              <a:t>Εξώφυλλο και εσωτερική σελίδα του βιβλίου «</a:t>
            </a:r>
            <a:r>
              <a:rPr lang="el-GR" sz="2000" dirty="0" smtClean="0">
                <a:hlinkClick r:id="rId3"/>
              </a:rPr>
              <a:t>Ηρακλής</a:t>
            </a:r>
            <a:r>
              <a:rPr lang="el-GR" sz="2000" dirty="0" smtClean="0"/>
              <a:t>» </a:t>
            </a:r>
            <a:r>
              <a:rPr lang="el-GR" sz="2000" dirty="0"/>
              <a:t>/ Μενέλαος Στεφανίδης · εικονογράφηση Γιάννης Στεφανίδης. - Αθήνα: Στεφανίδη</a:t>
            </a:r>
            <a:r>
              <a:rPr lang="el-GR" sz="2000" dirty="0" smtClean="0"/>
              <a:t>. </a:t>
            </a:r>
            <a:r>
              <a:rPr lang="en-GB" sz="2000" dirty="0" smtClean="0"/>
              <a:t>Art-book.</a:t>
            </a:r>
            <a:endParaRPr lang="el-GR"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Διδακτική Πρακτική</a:t>
            </a:r>
            <a:endParaRPr lang="en-GB" dirty="0"/>
          </a:p>
        </p:txBody>
      </p:sp>
      <p:sp>
        <p:nvSpPr>
          <p:cNvPr id="7" name="Θέση περιεχομένου 6"/>
          <p:cNvSpPr>
            <a:spLocks noGrp="1"/>
          </p:cNvSpPr>
          <p:nvPr>
            <p:ph sz="half" idx="1"/>
          </p:nvPr>
        </p:nvSpPr>
        <p:spPr>
          <a:xfrm>
            <a:off x="457200" y="1600200"/>
            <a:ext cx="4186808" cy="4525963"/>
          </a:xfrm>
        </p:spPr>
        <p:txBody>
          <a:bodyPr>
            <a:noAutofit/>
          </a:bodyPr>
          <a:lstStyle/>
          <a:p>
            <a:pPr marL="0" indent="0">
              <a:buNone/>
            </a:pPr>
            <a:r>
              <a:rPr lang="el-GR" sz="2400" b="1" dirty="0" smtClean="0"/>
              <a:t>Διδακτική πρακτική</a:t>
            </a:r>
            <a:r>
              <a:rPr lang="en-GB" sz="2400" dirty="0" smtClean="0"/>
              <a:t>:</a:t>
            </a:r>
            <a:r>
              <a:rPr lang="el-GR" sz="2400" dirty="0" smtClean="0"/>
              <a:t> </a:t>
            </a:r>
          </a:p>
          <a:p>
            <a:pPr marL="0" indent="0">
              <a:spcBef>
                <a:spcPts val="0"/>
              </a:spcBef>
              <a:buNone/>
            </a:pPr>
            <a:r>
              <a:rPr lang="el-GR" sz="2400" dirty="0" smtClean="0"/>
              <a:t>Σοφία </a:t>
            </a:r>
            <a:r>
              <a:rPr lang="el-GR" sz="2400" dirty="0" err="1" smtClean="0"/>
              <a:t>Μιχαλοπούλου</a:t>
            </a:r>
            <a:r>
              <a:rPr lang="el-GR" sz="2400" dirty="0"/>
              <a:t>.</a:t>
            </a:r>
          </a:p>
          <a:p>
            <a:pPr marL="0" indent="0">
              <a:spcBef>
                <a:spcPts val="1000"/>
              </a:spcBef>
              <a:buNone/>
            </a:pPr>
            <a:r>
              <a:rPr lang="el-GR" sz="2400" b="1" dirty="0" smtClean="0"/>
              <a:t>Μυθολογία</a:t>
            </a:r>
            <a:r>
              <a:rPr lang="el-GR" sz="2400" dirty="0" smtClean="0"/>
              <a:t>: </a:t>
            </a:r>
          </a:p>
          <a:p>
            <a:pPr marL="0" indent="0">
              <a:spcBef>
                <a:spcPts val="0"/>
              </a:spcBef>
              <a:buNone/>
            </a:pPr>
            <a:r>
              <a:rPr lang="el-GR" altLang="en-US" sz="2400" dirty="0" smtClean="0"/>
              <a:t>Ο Άτλαντας</a:t>
            </a:r>
            <a:endParaRPr lang="el-GR" altLang="en-US" sz="2400" dirty="0"/>
          </a:p>
          <a:p>
            <a:pPr marL="0" indent="0">
              <a:spcBef>
                <a:spcPts val="1000"/>
              </a:spcBef>
              <a:buNone/>
            </a:pPr>
            <a:r>
              <a:rPr lang="el-GR" altLang="en-US" sz="2400" b="1" dirty="0" smtClean="0"/>
              <a:t>Βιβλίο</a:t>
            </a:r>
            <a:r>
              <a:rPr lang="el-GR" altLang="en-US" sz="2400" dirty="0"/>
              <a:t>: Στεφανίδης, Μενέλαος. </a:t>
            </a:r>
            <a:r>
              <a:rPr lang="el-GR" altLang="en-US" sz="2400" b="1" dirty="0"/>
              <a:t>Ηρακλής</a:t>
            </a:r>
            <a:r>
              <a:rPr lang="el-GR" altLang="en-US" sz="2400" dirty="0"/>
              <a:t> / Μενέλαος Στεφανίδης · εικονογράφηση Γιάννης Στεφανίδης. - </a:t>
            </a:r>
            <a:r>
              <a:rPr lang="el-GR" altLang="en-US" sz="2400" dirty="0" smtClean="0"/>
              <a:t>Αθήνα: Στεφανίδη.</a:t>
            </a:r>
            <a:endParaRPr lang="en-GB" sz="2400" dirty="0"/>
          </a:p>
        </p:txBody>
      </p:sp>
      <p:pic>
        <p:nvPicPr>
          <p:cNvPr id="1026" name="Picture 2" descr="Εξώφυλλο του βιβλίου"/>
          <p:cNvPicPr>
            <a:picLocks noGrp="1"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bwMode="auto">
          <a:xfrm>
            <a:off x="5364088" y="1700808"/>
            <a:ext cx="2883920" cy="3888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92080" y="5639308"/>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67537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Λίγα λόγια για </a:t>
            </a:r>
            <a:r>
              <a:rPr lang="el-GR" dirty="0" smtClean="0"/>
              <a:t>τη δραστηριότητα (1/2)</a:t>
            </a:r>
            <a:endParaRPr lang="el-GR" dirty="0"/>
          </a:p>
        </p:txBody>
      </p:sp>
      <p:sp>
        <p:nvSpPr>
          <p:cNvPr id="4" name="Θέση περιεχομένου 3"/>
          <p:cNvSpPr>
            <a:spLocks noGrp="1"/>
          </p:cNvSpPr>
          <p:nvPr>
            <p:ph sz="half" idx="1"/>
          </p:nvPr>
        </p:nvSpPr>
        <p:spPr/>
        <p:txBody>
          <a:bodyPr>
            <a:noAutofit/>
          </a:bodyPr>
          <a:lstStyle/>
          <a:p>
            <a:pPr marL="0" indent="0">
              <a:buNone/>
            </a:pPr>
            <a:r>
              <a:rPr lang="el-GR" dirty="0"/>
              <a:t>Διάβασα στα παιδιά το βιβλίο «ο Ηρακλής</a:t>
            </a:r>
            <a:r>
              <a:rPr lang="el-GR" dirty="0" smtClean="0"/>
              <a:t>». </a:t>
            </a:r>
            <a:r>
              <a:rPr lang="el-GR" dirty="0"/>
              <a:t>Πιο συγκεκριμένα διάβασα τον ενδέκατο άθλο του Ηρακλή, τον κήπο των Εσπερίδων, και μιλήσαμε για τον Άτλαντα που κρατάει τον ουράνιο θόλο. 	</a:t>
            </a:r>
          </a:p>
          <a:p>
            <a:endParaRPr lang="el-GR" dirty="0"/>
          </a:p>
        </p:txBody>
      </p:sp>
      <p:pic>
        <p:nvPicPr>
          <p:cNvPr id="6" name="Content Placeholder 5" descr="[DECORATIVE]"/>
          <p:cNvPicPr>
            <a:picLocks noGrp="1" noChangeAspect="1" noChangeArrowheads="1"/>
          </p:cNvPicPr>
          <p:nvPr>
            <p:ph sz="half" idx="2"/>
          </p:nvPr>
        </p:nvPicPr>
        <p:blipFill>
          <a:blip r:embed="rId3"/>
          <a:srcRect/>
          <a:stretch>
            <a:fillRect/>
          </a:stretch>
        </p:blipFill>
        <p:spPr bwMode="auto">
          <a:xfrm>
            <a:off x="4970264" y="1600200"/>
            <a:ext cx="3394472" cy="4525963"/>
          </a:xfrm>
          <a:prstGeom prst="rect">
            <a:avLst/>
          </a:prstGeom>
          <a:noFill/>
          <a:ln w="9525">
            <a:noFill/>
            <a:miter lim="800000"/>
            <a:headEnd/>
            <a:tailEnd/>
          </a:ln>
        </p:spPr>
      </p:pic>
      <p:sp>
        <p:nvSpPr>
          <p:cNvPr id="5" name="TextBox 4"/>
          <p:cNvSpPr txBox="1"/>
          <p:nvPr/>
        </p:nvSpPr>
        <p:spPr>
          <a:xfrm>
            <a:off x="4531875" y="5769568"/>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294017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Λίγα λόγια για τη </a:t>
            </a:r>
            <a:r>
              <a:rPr lang="el-GR" dirty="0" smtClean="0"/>
              <a:t>δραστηριότητα (2/2)</a:t>
            </a:r>
            <a:endParaRPr lang="el-GR" dirty="0"/>
          </a:p>
        </p:txBody>
      </p:sp>
      <p:sp>
        <p:nvSpPr>
          <p:cNvPr id="4" name="Θέση περιεχομένου 3"/>
          <p:cNvSpPr>
            <a:spLocks noGrp="1"/>
          </p:cNvSpPr>
          <p:nvPr>
            <p:ph sz="half" idx="2"/>
          </p:nvPr>
        </p:nvSpPr>
        <p:spPr>
          <a:xfrm>
            <a:off x="4211960" y="1600200"/>
            <a:ext cx="4474840" cy="4525963"/>
          </a:xfrm>
        </p:spPr>
        <p:txBody>
          <a:bodyPr>
            <a:normAutofit/>
          </a:bodyPr>
          <a:lstStyle/>
          <a:p>
            <a:pPr marL="0" indent="0">
              <a:buNone/>
            </a:pPr>
            <a:r>
              <a:rPr lang="el-GR" dirty="0"/>
              <a:t>Στη συνέχεια  ζήτησα από τα παιδιά να σκεφτούν τι θα ήθελαν να φορτώσουν στον Άτλαντα να κρατήσει επειδή τους έχει κουράσει. </a:t>
            </a:r>
          </a:p>
          <a:p>
            <a:pPr marL="0" indent="0">
              <a:buNone/>
            </a:pPr>
            <a:r>
              <a:rPr lang="el-GR" dirty="0"/>
              <a:t>Με αυτόν τον τρόπο θα εμπλακούν συναισθηματικά στην αρχαία ιστορία που  τώρα θα προσαρμοστεί στη δική τους καθημερινότητα. </a:t>
            </a:r>
          </a:p>
        </p:txBody>
      </p:sp>
      <p:pic>
        <p:nvPicPr>
          <p:cNvPr id="5" name="Picture 5" descr="[DECORATIVE]"/>
          <p:cNvPicPr>
            <a:picLocks noGrp="1" noChangeAspect="1" noChangeArrowheads="1"/>
          </p:cNvPicPr>
          <p:nvPr>
            <p:ph sz="half" idx="1"/>
          </p:nvPr>
        </p:nvPicPr>
        <p:blipFill>
          <a:blip r:embed="rId3"/>
          <a:srcRect/>
          <a:stretch>
            <a:fillRect/>
          </a:stretch>
        </p:blipFill>
        <p:spPr bwMode="auto">
          <a:xfrm>
            <a:off x="539552" y="1600201"/>
            <a:ext cx="3262041" cy="4349388"/>
          </a:xfrm>
          <a:prstGeom prst="rect">
            <a:avLst/>
          </a:prstGeom>
          <a:noFill/>
          <a:ln w="9525">
            <a:noFill/>
            <a:miter lim="800000"/>
            <a:headEnd/>
            <a:tailEnd/>
          </a:ln>
        </p:spPr>
      </p:pic>
      <p:sp>
        <p:nvSpPr>
          <p:cNvPr id="6" name="TextBox 5"/>
          <p:cNvSpPr txBox="1"/>
          <p:nvPr/>
        </p:nvSpPr>
        <p:spPr>
          <a:xfrm>
            <a:off x="611560" y="5947109"/>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29278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Ανάγνωση του βιβλίου</a:t>
            </a:r>
          </a:p>
        </p:txBody>
      </p:sp>
      <p:sp>
        <p:nvSpPr>
          <p:cNvPr id="3" name="Θέση περιεχομένου 2"/>
          <p:cNvSpPr>
            <a:spLocks noGrp="1"/>
          </p:cNvSpPr>
          <p:nvPr>
            <p:ph sz="half" idx="1"/>
          </p:nvPr>
        </p:nvSpPr>
        <p:spPr>
          <a:xfrm>
            <a:off x="457199" y="1600200"/>
            <a:ext cx="4690865" cy="4525963"/>
          </a:xfrm>
        </p:spPr>
        <p:txBody>
          <a:bodyPr>
            <a:noAutofit/>
          </a:bodyPr>
          <a:lstStyle/>
          <a:p>
            <a:pPr marL="0" indent="0">
              <a:buNone/>
            </a:pPr>
            <a:r>
              <a:rPr lang="el-GR" sz="2600" dirty="0">
                <a:latin typeface="Calibri" pitchFamily="34" charset="0"/>
              </a:rPr>
              <a:t>Έγινε ανάγνωση του βιβλίου και στη συνέχεια συζητήσαμε με τα παιδιά τι θα ήθελαν να δώσουν να κρατήσει ο Άτλαντας</a:t>
            </a:r>
            <a:r>
              <a:rPr lang="el-GR" sz="2600" dirty="0" smtClean="0">
                <a:latin typeface="Calibri" pitchFamily="34" charset="0"/>
              </a:rPr>
              <a:t>.</a:t>
            </a:r>
          </a:p>
          <a:p>
            <a:pPr>
              <a:buFont typeface="Calibri" panose="020F0502020204030204" pitchFamily="34" charset="0"/>
              <a:buChar char="‐"/>
            </a:pPr>
            <a:r>
              <a:rPr lang="el-GR" sz="2400" dirty="0">
                <a:latin typeface="Calibri" pitchFamily="34" charset="0"/>
              </a:rPr>
              <a:t>Εγώ θέλω να κρατήσει τα βιβλία </a:t>
            </a:r>
            <a:r>
              <a:rPr lang="el-GR" sz="2400" dirty="0" smtClean="0">
                <a:latin typeface="Calibri" pitchFamily="34" charset="0"/>
              </a:rPr>
              <a:t>μου.</a:t>
            </a:r>
          </a:p>
          <a:p>
            <a:pPr>
              <a:buFont typeface="Calibri" panose="020F0502020204030204" pitchFamily="34" charset="0"/>
              <a:buChar char="‐"/>
            </a:pPr>
            <a:r>
              <a:rPr lang="el-GR" sz="2400" dirty="0" smtClean="0">
                <a:latin typeface="Calibri" pitchFamily="34" charset="0"/>
              </a:rPr>
              <a:t>Εγώ </a:t>
            </a:r>
            <a:r>
              <a:rPr lang="el-GR" sz="2400" dirty="0">
                <a:latin typeface="Calibri" pitchFamily="34" charset="0"/>
              </a:rPr>
              <a:t>θέλω το αυτοκίνητο μου</a:t>
            </a:r>
            <a:r>
              <a:rPr lang="el-GR" sz="2400" dirty="0" smtClean="0">
                <a:latin typeface="Calibri" pitchFamily="34" charset="0"/>
              </a:rPr>
              <a:t>.</a:t>
            </a:r>
          </a:p>
          <a:p>
            <a:pPr marL="0" indent="0">
              <a:buNone/>
            </a:pPr>
            <a:r>
              <a:rPr lang="el-GR" sz="2600" dirty="0"/>
              <a:t>Ενδιαφέρον παρουσιάζει η απάντηση «την τσάντα μου» που ακούστηκε από αρκετά παιδιά. </a:t>
            </a:r>
          </a:p>
          <a:p>
            <a:pPr>
              <a:buFont typeface="Calibri" panose="020F0502020204030204" pitchFamily="34" charset="0"/>
              <a:buChar char="‐"/>
            </a:pPr>
            <a:endParaRPr lang="el-GR" sz="2600" dirty="0">
              <a:latin typeface="Calibri" pitchFamily="34" charset="0"/>
            </a:endParaRPr>
          </a:p>
          <a:p>
            <a:pPr marL="0" indent="0">
              <a:buNone/>
            </a:pPr>
            <a:endParaRPr lang="el-GR" sz="2600" dirty="0" smtClean="0">
              <a:latin typeface="Calibri" pitchFamily="34" charset="0"/>
            </a:endParaRPr>
          </a:p>
          <a:p>
            <a:endParaRPr lang="el-GR" sz="2600" dirty="0"/>
          </a:p>
        </p:txBody>
      </p:sp>
      <p:pic>
        <p:nvPicPr>
          <p:cNvPr id="5" name="5 - Θέση περιεχομένου" descr="Η νηπιαγωγός διαβάζει το βιβλίο."/>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a:xfrm>
            <a:off x="5367535" y="1844824"/>
            <a:ext cx="3312369" cy="3711948"/>
          </a:xfrm>
        </p:spPr>
      </p:pic>
    </p:spTree>
    <p:extLst>
      <p:ext uri="{BB962C8B-B14F-4D97-AF65-F5344CB8AC3E}">
        <p14:creationId xmlns:p14="http://schemas.microsoft.com/office/powerpoint/2010/main" val="2798555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Εικαστική δραστηριότητα </a:t>
            </a:r>
            <a:endParaRPr lang="el-GR" dirty="0"/>
          </a:p>
        </p:txBody>
      </p:sp>
      <p:sp>
        <p:nvSpPr>
          <p:cNvPr id="3" name="Θέση περιεχομένου 2"/>
          <p:cNvSpPr>
            <a:spLocks noGrp="1"/>
          </p:cNvSpPr>
          <p:nvPr>
            <p:ph sz="half" idx="1"/>
          </p:nvPr>
        </p:nvSpPr>
        <p:spPr/>
        <p:txBody>
          <a:bodyPr/>
          <a:lstStyle/>
          <a:p>
            <a:pPr marL="0" indent="0">
              <a:buNone/>
            </a:pPr>
            <a:r>
              <a:rPr lang="el-GR" dirty="0"/>
              <a:t>Μετά την ανάγνωση χωριστήκαμε σε 4 ομάδες και μοίρασα στα </a:t>
            </a:r>
            <a:r>
              <a:rPr lang="el-GR" dirty="0" smtClean="0"/>
              <a:t>παιδιά γιγαντοαφίσες </a:t>
            </a:r>
            <a:r>
              <a:rPr lang="el-GR" dirty="0"/>
              <a:t>με τον Άτλαντα ώστε να ζωγραφίσουν μέσα στον ουρανό αυτά που ήθελαν να κρατάει.</a:t>
            </a:r>
          </a:p>
          <a:p>
            <a:endParaRPr lang="el-GR" dirty="0"/>
          </a:p>
        </p:txBody>
      </p:sp>
      <p:pic>
        <p:nvPicPr>
          <p:cNvPr id="5" name="5 - Θέση περιεχομένου" descr="Τα παιδιά ζωγραφίζουν τον Άτλαντα."/>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a:xfrm>
            <a:off x="5076056" y="1618093"/>
            <a:ext cx="3275795" cy="4206081"/>
          </a:xfrm>
        </p:spPr>
      </p:pic>
    </p:spTree>
    <p:extLst>
      <p:ext uri="{BB962C8B-B14F-4D97-AF65-F5344CB8AC3E}">
        <p14:creationId xmlns:p14="http://schemas.microsoft.com/office/powerpoint/2010/main" val="394891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Τίτλος 11"/>
          <p:cNvSpPr>
            <a:spLocks noGrp="1"/>
          </p:cNvSpPr>
          <p:nvPr>
            <p:ph type="title"/>
          </p:nvPr>
        </p:nvSpPr>
        <p:spPr/>
        <p:txBody>
          <a:bodyPr/>
          <a:lstStyle/>
          <a:p>
            <a:r>
              <a:rPr lang="el-GR" dirty="0" smtClean="0"/>
              <a:t>Τα έργα των παιδιών</a:t>
            </a:r>
            <a:endParaRPr lang="el-GR" dirty="0"/>
          </a:p>
        </p:txBody>
      </p:sp>
      <p:pic>
        <p:nvPicPr>
          <p:cNvPr id="8" name="9 - Θέση περιεχομένου" descr="Οι Άτλαντες των παιδιών."/>
          <p:cNvPicPr>
            <a:picLocks noGrp="1" noChangeAspect="1"/>
          </p:cNvPicPr>
          <p:nvPr>
            <p:ph idx="1"/>
          </p:nvPr>
        </p:nvPicPr>
        <p:blipFill rotWithShape="1">
          <a:blip r:embed="rId2" cstate="screen">
            <a:extLst>
              <a:ext uri="{28A0092B-C50C-407E-A947-70E740481C1C}">
                <a14:useLocalDpi xmlns:a14="http://schemas.microsoft.com/office/drawing/2010/main"/>
              </a:ext>
            </a:extLst>
          </a:blip>
          <a:stretch/>
        </p:blipFill>
        <p:spPr bwMode="auto">
          <a:xfrm>
            <a:off x="667306" y="1557338"/>
            <a:ext cx="7822088" cy="4525962"/>
          </a:xfrm>
          <a:prstGeom prst="rect">
            <a:avLst/>
          </a:prstGeom>
          <a:noFill/>
          <a:ln w="9525">
            <a:noFill/>
            <a:miter lim="800000"/>
            <a:headEnd/>
            <a:tailEnd/>
          </a:ln>
        </p:spPr>
      </p:pic>
    </p:spTree>
    <p:extLst>
      <p:ext uri="{BB962C8B-B14F-4D97-AF65-F5344CB8AC3E}">
        <p14:creationId xmlns:p14="http://schemas.microsoft.com/office/powerpoint/2010/main" val="172077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Δραματοποίηση</a:t>
            </a:r>
            <a:endParaRPr lang="el-GR" dirty="0"/>
          </a:p>
        </p:txBody>
      </p:sp>
      <p:sp>
        <p:nvSpPr>
          <p:cNvPr id="6" name="Θέση περιεχομένου 5"/>
          <p:cNvSpPr>
            <a:spLocks noGrp="1"/>
          </p:cNvSpPr>
          <p:nvPr>
            <p:ph sz="half" idx="1"/>
          </p:nvPr>
        </p:nvSpPr>
        <p:spPr>
          <a:xfrm>
            <a:off x="457200" y="1600200"/>
            <a:ext cx="3610744" cy="4525963"/>
          </a:xfrm>
        </p:spPr>
        <p:txBody>
          <a:bodyPr/>
          <a:lstStyle/>
          <a:p>
            <a:pPr marL="0" indent="0">
              <a:buNone/>
            </a:pPr>
            <a:r>
              <a:rPr lang="el-GR" dirty="0">
                <a:latin typeface="Calibri" pitchFamily="34" charset="0"/>
              </a:rPr>
              <a:t>Στη συνέχεια τα παιδιά έγιναν Άτλαντες και κράτησαν για λίγο τον «ουρανό» στους ώμους τους.</a:t>
            </a:r>
          </a:p>
          <a:p>
            <a:endParaRPr lang="el-GR" dirty="0"/>
          </a:p>
        </p:txBody>
      </p:sp>
      <p:pic>
        <p:nvPicPr>
          <p:cNvPr id="8" name="5 - Θέση περιεχομένου" descr="Τα παιδιά μιμούνται τον Άτλαντα."/>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a:xfrm>
            <a:off x="4499991" y="1772816"/>
            <a:ext cx="4149715" cy="3960440"/>
          </a:xfrm>
        </p:spPr>
      </p:pic>
    </p:spTree>
    <p:extLst>
      <p:ext uri="{BB962C8B-B14F-4D97-AF65-F5344CB8AC3E}">
        <p14:creationId xmlns:p14="http://schemas.microsoft.com/office/powerpoint/2010/main" val="1799962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0/29/2015 12:44:10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1026,8,"/>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4,6,5,"/>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4,5,6,"/>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03C32DC5-E4F3-4D99-9406-CB8381A8C6A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1983</TotalTime>
  <Words>583</Words>
  <Application>Microsoft Office PowerPoint</Application>
  <PresentationFormat>On-screen Show (4:3)</PresentationFormat>
  <Paragraphs>67</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Θέμα του Office</vt:lpstr>
      <vt:lpstr>Το Εικονογραφημένο Βιβλίο στην Προσχολική Εκπαίδευση</vt:lpstr>
      <vt:lpstr>Διδακτική Πρακτική</vt:lpstr>
      <vt:lpstr>Λίγα λόγια για τη δραστηριότητα (1/2)</vt:lpstr>
      <vt:lpstr>Λίγα λόγια για τη δραστηριότητα (2/2)</vt:lpstr>
      <vt:lpstr>Ανάγνωση του βιβλίου</vt:lpstr>
      <vt:lpstr>Εικαστική δραστηριότητα </vt:lpstr>
      <vt:lpstr>Τα έργα των παιδιών</vt:lpstr>
      <vt:lpstr>Δραματοποίηση</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Μυθολογία - Άτλαντας</dc:title>
  <dc:subject>Το Εικονογραφημένο Βιβλίο στην Προσχολική Εκπαίδευση</dc:subject>
  <dc:creator> Αγγελική Γιαννικοπούλου</dc:creator>
  <cp:lastModifiedBy>Smaragda Papadopoulou</cp:lastModifiedBy>
  <cp:revision>211</cp:revision>
  <dcterms:created xsi:type="dcterms:W3CDTF">2012-09-06T09:03:05Z</dcterms:created>
  <dcterms:modified xsi:type="dcterms:W3CDTF">2015-10-28T22:44:28Z</dcterms:modified>
  <cp:category>Λογοτεχνικά Είδη</cp:category>
</cp:coreProperties>
</file>