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41"/>
  </p:notesMasterIdLst>
  <p:sldIdLst>
    <p:sldId id="331" r:id="rId3"/>
    <p:sldId id="308" r:id="rId4"/>
    <p:sldId id="337" r:id="rId5"/>
    <p:sldId id="336" r:id="rId6"/>
    <p:sldId id="338" r:id="rId7"/>
    <p:sldId id="339" r:id="rId8"/>
    <p:sldId id="340" r:id="rId9"/>
    <p:sldId id="341" r:id="rId10"/>
    <p:sldId id="345" r:id="rId11"/>
    <p:sldId id="342" r:id="rId12"/>
    <p:sldId id="343" r:id="rId13"/>
    <p:sldId id="344" r:id="rId14"/>
    <p:sldId id="346" r:id="rId15"/>
    <p:sldId id="350" r:id="rId16"/>
    <p:sldId id="349" r:id="rId17"/>
    <p:sldId id="348" r:id="rId18"/>
    <p:sldId id="351" r:id="rId19"/>
    <p:sldId id="352" r:id="rId20"/>
    <p:sldId id="353" r:id="rId21"/>
    <p:sldId id="354" r:id="rId22"/>
    <p:sldId id="355" r:id="rId23"/>
    <p:sldId id="356" r:id="rId24"/>
    <p:sldId id="357" r:id="rId25"/>
    <p:sldId id="358" r:id="rId26"/>
    <p:sldId id="359" r:id="rId27"/>
    <p:sldId id="360" r:id="rId28"/>
    <p:sldId id="361" r:id="rId29"/>
    <p:sldId id="362" r:id="rId30"/>
    <p:sldId id="363" r:id="rId31"/>
    <p:sldId id="364" r:id="rId32"/>
    <p:sldId id="365" r:id="rId33"/>
    <p:sldId id="290" r:id="rId34"/>
    <p:sldId id="295" r:id="rId35"/>
    <p:sldId id="299" r:id="rId36"/>
    <p:sldId id="332" r:id="rId37"/>
    <p:sldId id="333" r:id="rId38"/>
    <p:sldId id="334" r:id="rId39"/>
    <p:sldId id="293" r:id="rId40"/>
  </p:sldIdLst>
  <p:sldSz cx="9144000" cy="6858000" type="screen4x3"/>
  <p:notesSz cx="6858000" cy="9144000"/>
  <p:custDataLst>
    <p:tags r:id="rId42"/>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331"/>
            <p14:sldId id="308"/>
            <p14:sldId id="337"/>
            <p14:sldId id="336"/>
            <p14:sldId id="338"/>
            <p14:sldId id="339"/>
            <p14:sldId id="340"/>
            <p14:sldId id="341"/>
            <p14:sldId id="345"/>
            <p14:sldId id="342"/>
            <p14:sldId id="343"/>
            <p14:sldId id="344"/>
            <p14:sldId id="346"/>
            <p14:sldId id="350"/>
            <p14:sldId id="349"/>
            <p14:sldId id="348"/>
            <p14:sldId id="351"/>
            <p14:sldId id="352"/>
            <p14:sldId id="353"/>
            <p14:sldId id="354"/>
            <p14:sldId id="355"/>
            <p14:sldId id="356"/>
            <p14:sldId id="357"/>
            <p14:sldId id="358"/>
            <p14:sldId id="359"/>
            <p14:sldId id="360"/>
            <p14:sldId id="361"/>
            <p14:sldId id="362"/>
            <p14:sldId id="363"/>
            <p14:sldId id="364"/>
            <p14:sldId id="365"/>
            <p14:sldId id="290"/>
            <p14:sldId id="295"/>
            <p14:sldId id="299"/>
            <p14:sldId id="332"/>
            <p14:sldId id="333"/>
            <p14:sldId id="334"/>
          </p14:sldIdLst>
        </p14:section>
        <p14:section name="Untitled Section" id="{0F1CB131-A6BD-43D0-B8D4-1F27CEF7A05E}">
          <p14:sldIdLst>
            <p14:sldId id="29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7" autoAdjust="0"/>
    <p:restoredTop sz="99309" autoAdjust="0"/>
  </p:normalViewPr>
  <p:slideViewPr>
    <p:cSldViewPr>
      <p:cViewPr varScale="1">
        <p:scale>
          <a:sx n="54" d="100"/>
          <a:sy n="54" d="100"/>
        </p:scale>
        <p:origin x="-90" y="-13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29/10/2015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n-US" altLang="en-US" smtClean="0">
              <a:solidFill>
                <a:srgbClr val="FF0000"/>
              </a:solidFill>
            </a:endParaRPr>
          </a:p>
        </p:txBody>
      </p:sp>
      <p:sp>
        <p:nvSpPr>
          <p:cNvPr id="112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00EA80-8CC4-4187-A2BA-9FA8D171ECDD}" type="slidenum">
              <a:rPr lang="el-GR" altLang="en-US"/>
              <a:pPr fontAlgn="base">
                <a:spcBef>
                  <a:spcPct val="0"/>
                </a:spcBef>
                <a:spcAft>
                  <a:spcPct val="0"/>
                </a:spcAft>
              </a:pPr>
              <a:t>1</a:t>
            </a:fld>
            <a:endParaRPr lang="el-GR" altLang="en-US"/>
          </a:p>
        </p:txBody>
      </p:sp>
    </p:spTree>
    <p:extLst>
      <p:ext uri="{BB962C8B-B14F-4D97-AF65-F5344CB8AC3E}">
        <p14:creationId xmlns:p14="http://schemas.microsoft.com/office/powerpoint/2010/main" val="2901198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32</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33</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34</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7220AF9-E629-48ED-BFC2-6E03C5A63111}" type="slidenum">
              <a:rPr lang="el-GR" altLang="en-US"/>
              <a:pPr fontAlgn="base">
                <a:spcBef>
                  <a:spcPct val="0"/>
                </a:spcBef>
                <a:spcAft>
                  <a:spcPct val="0"/>
                </a:spcAft>
              </a:pPr>
              <a:t>35</a:t>
            </a:fld>
            <a:endParaRPr lang="el-GR" altLang="en-US"/>
          </a:p>
        </p:txBody>
      </p:sp>
    </p:spTree>
    <p:extLst>
      <p:ext uri="{BB962C8B-B14F-4D97-AF65-F5344CB8AC3E}">
        <p14:creationId xmlns:p14="http://schemas.microsoft.com/office/powerpoint/2010/main" val="117153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36</a:t>
            </a:fld>
            <a:endParaRPr lang="el-GR" altLang="en-US"/>
          </a:p>
        </p:txBody>
      </p:sp>
    </p:spTree>
    <p:extLst>
      <p:ext uri="{BB962C8B-B14F-4D97-AF65-F5344CB8AC3E}">
        <p14:creationId xmlns:p14="http://schemas.microsoft.com/office/powerpoint/2010/main" val="115099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37</a:t>
            </a:fld>
            <a:endParaRPr lang="el-GR" altLang="en-US"/>
          </a:p>
        </p:txBody>
      </p:sp>
    </p:spTree>
    <p:extLst>
      <p:ext uri="{BB962C8B-B14F-4D97-AF65-F5344CB8AC3E}">
        <p14:creationId xmlns:p14="http://schemas.microsoft.com/office/powerpoint/2010/main" val="360576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38</a:t>
            </a:fld>
            <a:endParaRPr lang="el-GR"/>
          </a:p>
        </p:txBody>
      </p:sp>
    </p:spTree>
    <p:extLst>
      <p:ext uri="{BB962C8B-B14F-4D97-AF65-F5344CB8AC3E}">
        <p14:creationId xmlns:p14="http://schemas.microsoft.com/office/powerpoint/2010/main" val="21451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kern="1200" dirty="0" smtClean="0">
                <a:solidFill>
                  <a:srgbClr val="5075BC"/>
                </a:solidFill>
                <a:latin typeface="+mn-lt"/>
                <a:ea typeface="+mn-ea"/>
                <a:cs typeface="+mn-cs"/>
              </a:rPr>
              <a:t>Εικονογραφημένα βιβλία χωρίς λόγια</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Εικονογραφημένα βιβλία χωρίς λόγια</a:t>
            </a:r>
          </a:p>
        </p:txBody>
      </p:sp>
      <p:pic>
        <p:nvPicPr>
          <p:cNvPr id="6" name="Picture 5" descr="[DECORATIVE]"/>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Εικονογραφημένα βιβλία χωρίς λόγια</a:t>
            </a:r>
          </a:p>
        </p:txBody>
      </p:sp>
      <p:pic>
        <p:nvPicPr>
          <p:cNvPr id="7" name="Picture 6" descr="[DECORATIVE]"/>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Aft>
                <a:spcPts val="0"/>
              </a:spcAft>
              <a:defRPr/>
            </a:pPr>
            <a:r>
              <a:rPr lang="el-GR" sz="1000" kern="1200" dirty="0" smtClean="0">
                <a:solidFill>
                  <a:srgbClr val="5075BC"/>
                </a:solidFill>
                <a:latin typeface="+mn-lt"/>
                <a:ea typeface="+mn-ea"/>
                <a:cs typeface="+mn-cs"/>
              </a:rPr>
              <a:t>Εικονογραφημένα βιβλία χωρίς λόγια</a:t>
            </a:r>
          </a:p>
        </p:txBody>
      </p:sp>
      <p:pic>
        <p:nvPicPr>
          <p:cNvPr id="9" name="Picture 8" descr="[DECORATIVE]"/>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Εικονογραφημένα βιβλία χωρίς λόγια</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kern="1200" dirty="0" smtClean="0">
                <a:solidFill>
                  <a:srgbClr val="5075BC"/>
                </a:solidFill>
                <a:latin typeface="+mn-lt"/>
                <a:ea typeface="+mn-ea"/>
                <a:cs typeface="+mn-cs"/>
              </a:rPr>
              <a:t>Εικονογραφημένα βιβλία χωρίς λόγια</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kern="1200" dirty="0" smtClean="0">
                <a:solidFill>
                  <a:srgbClr val="5075BC"/>
                </a:solidFill>
                <a:latin typeface="+mn-lt"/>
                <a:ea typeface="+mn-ea"/>
                <a:cs typeface="+mn-cs"/>
              </a:rPr>
              <a:t>Εικονογραφημένα βιβλία χωρίς λόγια</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youtu.be/dBocu1btClk" TargetMode="External"/><Relationship Id="rId1" Type="http://schemas.openxmlformats.org/officeDocument/2006/relationships/slideLayout" Target="../slideLayouts/slideLayout4.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opencourses.uoa.gr/courses/ECD5/"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8.png"/><Relationship Id="rId4" Type="http://schemas.openxmlformats.org/officeDocument/2006/relationships/hyperlink" Target="%5b1%5d%20http:/creativecommons.org/licenses/by-nc-sa/4.0/"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biblionet.gr/book/137381/Rodriguez,_B%C3%A9atrice/%CE%97_%CE%B1%CF%81%CF%80%CE%B1%CE%B3%CE%AE_%CF%84%CE%B7%CF%82_%CE%BA%CF%8C%CF%84%CE%B1%CF%8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Λογότυπο Εθνικόν και Καποδιστριακόν Πανεπιστήμιον Αθηνών"/>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Τίτλος 1"/>
          <p:cNvSpPr>
            <a:spLocks noGrp="1"/>
          </p:cNvSpPr>
          <p:nvPr>
            <p:ph type="ctrTitle"/>
          </p:nvPr>
        </p:nvSpPr>
        <p:spPr>
          <a:xfrm>
            <a:off x="685800" y="2006600"/>
            <a:ext cx="7772400" cy="1470025"/>
          </a:xfrm>
        </p:spPr>
        <p:txBody>
          <a:bodyPr/>
          <a:lstStyle/>
          <a:p>
            <a:r>
              <a:rPr lang="el-GR" altLang="en-US" sz="4000" dirty="0" smtClean="0"/>
              <a:t>Το Εικονογραφημένο Βιβλίο στην Προσχολική Εκπαίδευση</a:t>
            </a:r>
            <a:endParaRPr lang="el-GR" altLang="en-US" sz="4000" dirty="0" smtClean="0">
              <a:solidFill>
                <a:srgbClr val="5075BC"/>
              </a:solidFill>
            </a:endParaRPr>
          </a:p>
        </p:txBody>
      </p:sp>
      <p:sp>
        <p:nvSpPr>
          <p:cNvPr id="3" name="Υπότιτλος 2"/>
          <p:cNvSpPr>
            <a:spLocks noGrp="1"/>
          </p:cNvSpPr>
          <p:nvPr>
            <p:ph type="subTitle" idx="1"/>
          </p:nvPr>
        </p:nvSpPr>
        <p:spPr>
          <a:xfrm>
            <a:off x="684213" y="3384550"/>
            <a:ext cx="7775575" cy="1752600"/>
          </a:xfrm>
        </p:spPr>
        <p:txBody>
          <a:bodyPr rtlCol="0">
            <a:noAutofit/>
          </a:bodyPr>
          <a:lstStyle/>
          <a:p>
            <a:pPr fontAlgn="auto">
              <a:spcAft>
                <a:spcPts val="0"/>
              </a:spcAft>
              <a:defRPr/>
            </a:pPr>
            <a:r>
              <a:rPr lang="el-GR" sz="2800" dirty="0" smtClean="0">
                <a:solidFill>
                  <a:srgbClr val="5075BC"/>
                </a:solidFill>
                <a:latin typeface="+mj-lt"/>
                <a:ea typeface="+mj-ea"/>
                <a:cs typeface="+mj-cs"/>
              </a:rPr>
              <a:t>Ενότητα </a:t>
            </a:r>
            <a:r>
              <a:rPr lang="en-US" sz="2800" dirty="0" smtClean="0">
                <a:solidFill>
                  <a:srgbClr val="5075BC"/>
                </a:solidFill>
                <a:latin typeface="+mj-lt"/>
                <a:ea typeface="+mj-ea"/>
                <a:cs typeface="+mj-cs"/>
              </a:rPr>
              <a:t>2.2</a:t>
            </a:r>
            <a:r>
              <a:rPr lang="el-GR" sz="2800" dirty="0" smtClean="0">
                <a:solidFill>
                  <a:srgbClr val="5075BC"/>
                </a:solidFill>
                <a:latin typeface="+mj-lt"/>
                <a:ea typeface="+mj-ea"/>
                <a:cs typeface="+mj-cs"/>
              </a:rPr>
              <a:t>:</a:t>
            </a:r>
            <a:r>
              <a:rPr lang="en-US" sz="2800" dirty="0" smtClean="0">
                <a:solidFill>
                  <a:srgbClr val="5075BC"/>
                </a:solidFill>
                <a:latin typeface="+mj-lt"/>
                <a:ea typeface="+mj-ea"/>
                <a:cs typeface="+mj-cs"/>
              </a:rPr>
              <a:t> </a:t>
            </a:r>
            <a:r>
              <a:rPr lang="el-GR" sz="2800" dirty="0" smtClean="0"/>
              <a:t>Εικονογραφημέν</a:t>
            </a:r>
            <a:r>
              <a:rPr lang="el-GR" sz="2800" dirty="0"/>
              <a:t>α</a:t>
            </a:r>
            <a:r>
              <a:rPr lang="el-GR" sz="2800" dirty="0" smtClean="0"/>
              <a:t> βιβλία </a:t>
            </a:r>
            <a:r>
              <a:rPr lang="el-GR" sz="2800" dirty="0"/>
              <a:t>χωρίς λόγια</a:t>
            </a:r>
          </a:p>
          <a:p>
            <a:pPr fontAlgn="auto">
              <a:spcAft>
                <a:spcPts val="0"/>
              </a:spcAft>
              <a:defRPr/>
            </a:pPr>
            <a:endParaRPr lang="en-GB" sz="2800" dirty="0" smtClean="0"/>
          </a:p>
          <a:p>
            <a:pPr fontAlgn="auto">
              <a:spcAft>
                <a:spcPts val="0"/>
              </a:spcAft>
              <a:defRPr/>
            </a:pPr>
            <a:endParaRPr lang="el-GR" sz="2800" dirty="0" smtClean="0"/>
          </a:p>
          <a:p>
            <a:pPr fontAlgn="auto">
              <a:spcAft>
                <a:spcPts val="0"/>
              </a:spcAft>
              <a:defRPr/>
            </a:pPr>
            <a:r>
              <a:rPr lang="el-GR" sz="2800" dirty="0" smtClean="0"/>
              <a:t>Αγγελική Γιαννικοπούλου</a:t>
            </a:r>
          </a:p>
          <a:p>
            <a:pPr fontAlgn="auto">
              <a:spcAft>
                <a:spcPts val="0"/>
              </a:spcAft>
              <a:defRPr/>
            </a:pPr>
            <a:r>
              <a:rPr lang="el-GR" sz="2800" dirty="0" smtClean="0"/>
              <a:t>Τμήμα </a:t>
            </a:r>
            <a:r>
              <a:rPr lang="el-GR" sz="2800" dirty="0"/>
              <a:t>Εκπαίδευσης και Αγωγής στην Προσχολική Ηλικία (ΤΕΑΠΗ)</a:t>
            </a:r>
            <a:endParaRPr lang="en-US" sz="2800" dirty="0" smtClean="0"/>
          </a:p>
          <a:p>
            <a:pPr fontAlgn="auto">
              <a:spcAft>
                <a:spcPts val="0"/>
              </a:spcAft>
              <a:defRPr/>
            </a:pPr>
            <a:endParaRPr lang="el-GR" sz="2800" dirty="0" smtClean="0"/>
          </a:p>
        </p:txBody>
      </p:sp>
    </p:spTree>
    <p:custDataLst>
      <p:tags r:id="rId1"/>
    </p:custDataLst>
    <p:extLst>
      <p:ext uri="{BB962C8B-B14F-4D97-AF65-F5344CB8AC3E}">
        <p14:creationId xmlns:p14="http://schemas.microsoft.com/office/powerpoint/2010/main" val="12545280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a:t>Έκφραση βωβών </a:t>
            </a:r>
            <a:r>
              <a:rPr lang="el-GR" dirty="0" smtClean="0"/>
              <a:t>συναισθημάτων (</a:t>
            </a:r>
            <a:r>
              <a:rPr lang="el-GR" dirty="0"/>
              <a:t>3/5)</a:t>
            </a:r>
          </a:p>
        </p:txBody>
      </p:sp>
      <p:sp>
        <p:nvSpPr>
          <p:cNvPr id="6" name="Text Placeholder 5"/>
          <p:cNvSpPr>
            <a:spLocks noGrp="1"/>
          </p:cNvSpPr>
          <p:nvPr>
            <p:ph type="body" idx="1"/>
          </p:nvPr>
        </p:nvSpPr>
        <p:spPr>
          <a:xfrm>
            <a:off x="1187624" y="1628800"/>
            <a:ext cx="3240360" cy="639762"/>
          </a:xfrm>
        </p:spPr>
        <p:txBody>
          <a:bodyPr/>
          <a:lstStyle/>
          <a:p>
            <a:r>
              <a:rPr lang="el-GR" dirty="0" smtClean="0"/>
              <a:t>Με ένα χάδι</a:t>
            </a:r>
            <a:endParaRPr lang="el-GR" dirty="0"/>
          </a:p>
        </p:txBody>
      </p:sp>
      <p:sp>
        <p:nvSpPr>
          <p:cNvPr id="8" name="Text Placeholder 7"/>
          <p:cNvSpPr>
            <a:spLocks noGrp="1"/>
          </p:cNvSpPr>
          <p:nvPr>
            <p:ph type="body" sz="quarter" idx="3"/>
          </p:nvPr>
        </p:nvSpPr>
        <p:spPr/>
        <p:txBody>
          <a:bodyPr/>
          <a:lstStyle/>
          <a:p>
            <a:r>
              <a:rPr lang="el-GR" dirty="0" smtClean="0"/>
              <a:t>Με μια αγκαλιά</a:t>
            </a:r>
            <a:endParaRPr lang="el-GR" dirty="0"/>
          </a:p>
        </p:txBody>
      </p:sp>
      <p:pic>
        <p:nvPicPr>
          <p:cNvPr id="4098" name="Picture 2" descr="Κοριτσάκι δίνει χάδι σε συμμαθήτριά τη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187624" y="2348880"/>
            <a:ext cx="3240360" cy="3743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descr="Παιδάκια αγκαλιάζονται."/>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716016" y="2348880"/>
            <a:ext cx="3096344"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8318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Έκφραση βωβών </a:t>
            </a:r>
            <a:r>
              <a:rPr lang="el-GR" dirty="0" smtClean="0"/>
              <a:t>συναισθημάτων (</a:t>
            </a:r>
            <a:r>
              <a:rPr lang="el-GR" dirty="0"/>
              <a:t>4/5)</a:t>
            </a:r>
          </a:p>
        </p:txBody>
      </p:sp>
      <p:sp>
        <p:nvSpPr>
          <p:cNvPr id="3" name="Text Placeholder 2"/>
          <p:cNvSpPr>
            <a:spLocks noGrp="1"/>
          </p:cNvSpPr>
          <p:nvPr>
            <p:ph type="body" idx="1"/>
          </p:nvPr>
        </p:nvSpPr>
        <p:spPr/>
        <p:txBody>
          <a:bodyPr/>
          <a:lstStyle/>
          <a:p>
            <a:r>
              <a:rPr lang="el-GR" dirty="0"/>
              <a:t>Προσφέροντας ένα </a:t>
            </a:r>
            <a:r>
              <a:rPr lang="el-GR" dirty="0" smtClean="0"/>
              <a:t>δώρο</a:t>
            </a:r>
            <a:endParaRPr lang="el-GR" dirty="0"/>
          </a:p>
        </p:txBody>
      </p:sp>
      <p:sp>
        <p:nvSpPr>
          <p:cNvPr id="5" name="Text Placeholder 4"/>
          <p:cNvSpPr>
            <a:spLocks noGrp="1"/>
          </p:cNvSpPr>
          <p:nvPr>
            <p:ph type="body" sz="quarter" idx="3"/>
          </p:nvPr>
        </p:nvSpPr>
        <p:spPr>
          <a:xfrm>
            <a:off x="4788024" y="1574254"/>
            <a:ext cx="3898776" cy="639762"/>
          </a:xfrm>
        </p:spPr>
        <p:txBody>
          <a:bodyPr/>
          <a:lstStyle/>
          <a:p>
            <a:r>
              <a:rPr lang="el-GR" dirty="0" smtClean="0"/>
              <a:t>Φτιάχνοντάς </a:t>
            </a:r>
            <a:r>
              <a:rPr lang="el-GR" dirty="0"/>
              <a:t>της τα </a:t>
            </a:r>
            <a:r>
              <a:rPr lang="el-GR" dirty="0" smtClean="0"/>
              <a:t>μαλλιά</a:t>
            </a:r>
            <a:endParaRPr lang="el-GR" dirty="0"/>
          </a:p>
        </p:txBody>
      </p:sp>
      <p:pic>
        <p:nvPicPr>
          <p:cNvPr id="5122" name="Picture 2" descr="Αγοράκι δίνει δώρο σε κοριτσάκι."/>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2507097"/>
            <a:ext cx="4040188" cy="3293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descr="Κοριτσάκι χτενίζει συμμαθήτριά της."/>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788024" y="2492896"/>
            <a:ext cx="3528392" cy="3338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3655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Έκφραση βωβών </a:t>
            </a:r>
            <a:r>
              <a:rPr lang="el-GR" dirty="0" smtClean="0"/>
              <a:t>συναισθημάτων (</a:t>
            </a:r>
            <a:r>
              <a:rPr lang="el-GR" dirty="0"/>
              <a:t>5/5)</a:t>
            </a:r>
          </a:p>
        </p:txBody>
      </p:sp>
      <p:sp>
        <p:nvSpPr>
          <p:cNvPr id="3" name="Text Placeholder 2"/>
          <p:cNvSpPr>
            <a:spLocks noGrp="1"/>
          </p:cNvSpPr>
          <p:nvPr>
            <p:ph type="body" idx="1"/>
          </p:nvPr>
        </p:nvSpPr>
        <p:spPr/>
        <p:txBody>
          <a:bodyPr/>
          <a:lstStyle/>
          <a:p>
            <a:r>
              <a:rPr lang="el-GR" dirty="0"/>
              <a:t>Χαρίζοντας μια </a:t>
            </a:r>
            <a:r>
              <a:rPr lang="el-GR" dirty="0" smtClean="0"/>
              <a:t>ζωγραφιά</a:t>
            </a:r>
            <a:endParaRPr lang="el-GR" dirty="0"/>
          </a:p>
        </p:txBody>
      </p:sp>
      <p:sp>
        <p:nvSpPr>
          <p:cNvPr id="5" name="Text Placeholder 4"/>
          <p:cNvSpPr>
            <a:spLocks noGrp="1"/>
          </p:cNvSpPr>
          <p:nvPr>
            <p:ph type="body" sz="quarter" idx="3"/>
          </p:nvPr>
        </p:nvSpPr>
        <p:spPr>
          <a:xfrm>
            <a:off x="4645025" y="1709118"/>
            <a:ext cx="4041775" cy="639762"/>
          </a:xfrm>
        </p:spPr>
        <p:txBody>
          <a:bodyPr>
            <a:noAutofit/>
          </a:bodyPr>
          <a:lstStyle/>
          <a:p>
            <a:r>
              <a:rPr lang="el-GR" dirty="0"/>
              <a:t>Σκεπάζοντάς τον για να μην κρυώνει</a:t>
            </a:r>
          </a:p>
        </p:txBody>
      </p:sp>
      <p:pic>
        <p:nvPicPr>
          <p:cNvPr id="6146" name="Picture 2" descr="Κοριτσάκι χαρίζει ζωγραφιά σε άλλο κοριτσάκι."/>
          <p:cNvPicPr>
            <a:picLocks noGrp="1" noChangeAspect="1" noChangeArrowheads="1"/>
          </p:cNvPicPr>
          <p:nvPr>
            <p:ph sz="quarter" idx="4"/>
          </p:nvPr>
        </p:nvPicPr>
        <p:blipFill rotWithShape="1">
          <a:blip r:embed="rId2">
            <a:extLst>
              <a:ext uri="{28A0092B-C50C-407E-A947-70E740481C1C}">
                <a14:useLocalDpi xmlns:a14="http://schemas.microsoft.com/office/drawing/2010/main" val="0"/>
              </a:ext>
            </a:extLst>
          </a:blip>
          <a:srcRect r="20362"/>
          <a:stretch/>
        </p:blipFill>
        <p:spPr bwMode="auto">
          <a:xfrm>
            <a:off x="4644009" y="2420888"/>
            <a:ext cx="410445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descr="Αγοράκι σκεπασμένο με κουβερτάκι."/>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7544" y="2492896"/>
            <a:ext cx="4040188" cy="2431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140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dirty="0" smtClean="0"/>
              <a:t>Φωτογραφίες</a:t>
            </a:r>
            <a:endParaRPr lang="el-GR" dirty="0"/>
          </a:p>
        </p:txBody>
      </p:sp>
      <p:sp>
        <p:nvSpPr>
          <p:cNvPr id="10" name="Content Placeholder 9"/>
          <p:cNvSpPr>
            <a:spLocks noGrp="1"/>
          </p:cNvSpPr>
          <p:nvPr>
            <p:ph sz="half" idx="1"/>
          </p:nvPr>
        </p:nvSpPr>
        <p:spPr/>
        <p:txBody>
          <a:bodyPr/>
          <a:lstStyle/>
          <a:p>
            <a:pPr marL="0" indent="0">
              <a:buNone/>
            </a:pPr>
            <a:r>
              <a:rPr lang="el-GR" dirty="0" smtClean="0"/>
              <a:t>Φωτογραφίσαμε </a:t>
            </a:r>
            <a:r>
              <a:rPr lang="el-GR" dirty="0"/>
              <a:t>τις βωβές εκδηλώσεις αγάπης. </a:t>
            </a:r>
            <a:endParaRPr lang="el-GR" dirty="0" smtClean="0"/>
          </a:p>
          <a:p>
            <a:pPr marL="0" indent="0">
              <a:buNone/>
            </a:pPr>
            <a:r>
              <a:rPr lang="el-GR" dirty="0" smtClean="0"/>
              <a:t>Αντιστοιχίσαμε στο χαλί τις </a:t>
            </a:r>
            <a:r>
              <a:rPr lang="el-GR" dirty="0"/>
              <a:t>φωτογραφίες με τις λεζάντες τους, προσπαθώντας να τις διαβάσουμε.</a:t>
            </a:r>
          </a:p>
          <a:p>
            <a:endParaRPr lang="el-GR" dirty="0"/>
          </a:p>
        </p:txBody>
      </p:sp>
      <p:pic>
        <p:nvPicPr>
          <p:cNvPr id="8194" name="Picture 2" descr="Φωτογραφίες με τις βωβές εκδηλώσεις αγάπης και λεζάντε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600200"/>
            <a:ext cx="403244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8771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Ετοιμάζοντας την αφίσα μας! (1/3)</a:t>
            </a:r>
            <a:endParaRPr lang="el-GR" dirty="0"/>
          </a:p>
        </p:txBody>
      </p:sp>
      <p:sp>
        <p:nvSpPr>
          <p:cNvPr id="3" name="Content Placeholder 2"/>
          <p:cNvSpPr>
            <a:spLocks noGrp="1"/>
          </p:cNvSpPr>
          <p:nvPr>
            <p:ph sz="half" idx="1"/>
          </p:nvPr>
        </p:nvSpPr>
        <p:spPr>
          <a:xfrm>
            <a:off x="457200" y="1600200"/>
            <a:ext cx="3610744" cy="4525963"/>
          </a:xfrm>
        </p:spPr>
        <p:txBody>
          <a:bodyPr/>
          <a:lstStyle/>
          <a:p>
            <a:pPr marL="0" indent="0">
              <a:buNone/>
            </a:pPr>
            <a:r>
              <a:rPr lang="el-GR" dirty="0"/>
              <a:t>Κολλήσαμε τις φωτογραφίες με τις λεζάντες τους σ’ ένα κόκκινο </a:t>
            </a:r>
            <a:r>
              <a:rPr lang="el-GR" dirty="0" smtClean="0"/>
              <a:t>χαρτόνι. </a:t>
            </a:r>
            <a:r>
              <a:rPr lang="el-GR" dirty="0"/>
              <a:t>(Τα παιδιά διάλεξαν το κόκκινο χρώμα για την αφίσα, αφού είπαν ότι είναι το χρώμα της </a:t>
            </a:r>
            <a:r>
              <a:rPr lang="el-GR" dirty="0" smtClean="0"/>
              <a:t>αγάπης.)</a:t>
            </a:r>
            <a:endParaRPr lang="el-GR" dirty="0"/>
          </a:p>
          <a:p>
            <a:endParaRPr lang="el-GR" dirty="0"/>
          </a:p>
        </p:txBody>
      </p:sp>
      <p:pic>
        <p:nvPicPr>
          <p:cNvPr id="11266" name="Picture 2" descr="Παιδάκι κολλάει στις φωτογραφίες με τις βωβές εκδηλώσεις αγάπης τις λεζάντες."/>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9358"/>
          <a:stretch/>
        </p:blipFill>
        <p:spPr bwMode="auto">
          <a:xfrm>
            <a:off x="4303593" y="1700808"/>
            <a:ext cx="4359875"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336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Ετοιμάζοντας την αφίσα μας! </a:t>
            </a:r>
            <a:r>
              <a:rPr lang="el-GR" dirty="0" smtClean="0"/>
              <a:t>(2/3</a:t>
            </a:r>
            <a:r>
              <a:rPr lang="el-GR" dirty="0"/>
              <a:t>)</a:t>
            </a:r>
          </a:p>
        </p:txBody>
      </p:sp>
      <p:pic>
        <p:nvPicPr>
          <p:cNvPr id="5" name="Picture 2" descr="Παιδάκι κολλάει στις φωτογραφίες με τις βωβές εκδηλώσεις αγάπης τις λεζάντες."/>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4038600"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Παιδάκι κολλάει στις φωτογραφίες με τις βωβές εκδηλώσεις αγάπης τις λεζάντες."/>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18480"/>
          <a:stretch/>
        </p:blipFill>
        <p:spPr bwMode="auto">
          <a:xfrm>
            <a:off x="4644007" y="1628800"/>
            <a:ext cx="4048889"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6414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Ετοιμάζοντας την αφίσα μας! </a:t>
            </a:r>
            <a:r>
              <a:rPr lang="el-GR" dirty="0" smtClean="0"/>
              <a:t>(3/3</a:t>
            </a:r>
            <a:r>
              <a:rPr lang="el-GR" dirty="0"/>
              <a:t>)</a:t>
            </a:r>
          </a:p>
        </p:txBody>
      </p:sp>
      <p:sp>
        <p:nvSpPr>
          <p:cNvPr id="3" name="Content Placeholder 2"/>
          <p:cNvSpPr>
            <a:spLocks noGrp="1"/>
          </p:cNvSpPr>
          <p:nvPr>
            <p:ph sz="half" idx="1"/>
          </p:nvPr>
        </p:nvSpPr>
        <p:spPr>
          <a:xfrm>
            <a:off x="457200" y="1600200"/>
            <a:ext cx="3538736" cy="4525963"/>
          </a:xfrm>
        </p:spPr>
        <p:txBody>
          <a:bodyPr/>
          <a:lstStyle/>
          <a:p>
            <a:pPr marL="0" indent="0">
              <a:buNone/>
            </a:pPr>
            <a:r>
              <a:rPr lang="el-GR" dirty="0"/>
              <a:t>Γράψαμε χρησιμοποιώντας χρωματιστά ξυλάκια τον τίτλο της αφίσας.</a:t>
            </a:r>
          </a:p>
          <a:p>
            <a:endParaRPr lang="el-GR" dirty="0"/>
          </a:p>
        </p:txBody>
      </p:sp>
      <p:pic>
        <p:nvPicPr>
          <p:cNvPr id="7" name="Content Placeholder 6" descr="Παιδάκι γράφει τον τίτλο με χρωματιστά ξυλάκια."/>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b="17808"/>
          <a:stretch/>
        </p:blipFill>
        <p:spPr>
          <a:xfrm rot="10800000">
            <a:off x="4307089" y="1772815"/>
            <a:ext cx="4368164" cy="3816424"/>
          </a:xfrm>
          <a:prstGeom prst="rect">
            <a:avLst/>
          </a:prstGeom>
          <a:ln>
            <a:noFill/>
          </a:ln>
          <a:effectLst/>
        </p:spPr>
      </p:pic>
    </p:spTree>
    <p:extLst>
      <p:ext uri="{BB962C8B-B14F-4D97-AF65-F5344CB8AC3E}">
        <p14:creationId xmlns:p14="http://schemas.microsoft.com/office/powerpoint/2010/main" val="3919558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Ο τίτλος της αφίσας</a:t>
            </a:r>
            <a:endParaRPr lang="el-GR" dirty="0"/>
          </a:p>
        </p:txBody>
      </p:sp>
      <p:pic>
        <p:nvPicPr>
          <p:cNvPr id="7" name="Content Placeholder 6" descr="Ο τίτλος της αφίσας κατασκευασμένος από χρωματιστά ξυλάκια."/>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6277" y="2351304"/>
            <a:ext cx="7924145" cy="2938029"/>
          </a:xfrm>
        </p:spPr>
      </p:pic>
    </p:spTree>
    <p:extLst>
      <p:ext uri="{BB962C8B-B14F-4D97-AF65-F5344CB8AC3E}">
        <p14:creationId xmlns:p14="http://schemas.microsoft.com/office/powerpoint/2010/main" val="4095263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αφίσα μας!</a:t>
            </a:r>
            <a:endParaRPr lang="el-GR" dirty="0"/>
          </a:p>
        </p:txBody>
      </p:sp>
      <p:pic>
        <p:nvPicPr>
          <p:cNvPr id="13314" name="Picture 2" descr="Η αφίσα με τις φωτογραφίες και τις λεζάντες."/>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67519" y="1557338"/>
            <a:ext cx="3221662"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4025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Προβολή βωβής ταινίας (1/2)</a:t>
            </a:r>
            <a:endParaRPr lang="el-GR" dirty="0"/>
          </a:p>
        </p:txBody>
      </p:sp>
      <p:sp>
        <p:nvSpPr>
          <p:cNvPr id="5" name="Content Placeholder 4"/>
          <p:cNvSpPr>
            <a:spLocks noGrp="1"/>
          </p:cNvSpPr>
          <p:nvPr>
            <p:ph sz="half" idx="1"/>
          </p:nvPr>
        </p:nvSpPr>
        <p:spPr/>
        <p:txBody>
          <a:bodyPr/>
          <a:lstStyle/>
          <a:p>
            <a:pPr marL="0" indent="0">
              <a:buNone/>
            </a:pPr>
            <a:r>
              <a:rPr lang="el-GR" dirty="0"/>
              <a:t>Τοιχοκολλήσαμε αφαιρετικές αφίσες του </a:t>
            </a:r>
            <a:r>
              <a:rPr lang="el-GR" dirty="0" err="1"/>
              <a:t>Mr</a:t>
            </a:r>
            <a:r>
              <a:rPr lang="el-GR" dirty="0"/>
              <a:t> </a:t>
            </a:r>
            <a:r>
              <a:rPr lang="el-GR" dirty="0" err="1"/>
              <a:t>Bean</a:t>
            </a:r>
            <a:r>
              <a:rPr lang="el-GR" dirty="0"/>
              <a:t> στην τάξη, μια και θα ακολουθούσε προβολή της ταινίας βωβού </a:t>
            </a:r>
            <a:r>
              <a:rPr lang="el-GR" dirty="0" smtClean="0"/>
              <a:t>κινηματογράφου.</a:t>
            </a:r>
            <a:endParaRPr lang="el-GR" dirty="0"/>
          </a:p>
          <a:p>
            <a:endParaRPr lang="el-GR" dirty="0"/>
          </a:p>
        </p:txBody>
      </p:sp>
      <p:pic>
        <p:nvPicPr>
          <p:cNvPr id="7" name="Content Placeholder 6" descr="Αυτοσχέδια αφίσα για την προβολή της ταινίας."/>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22254" y="1600200"/>
            <a:ext cx="3690492" cy="4525963"/>
          </a:xfrm>
        </p:spPr>
      </p:pic>
    </p:spTree>
    <p:extLst>
      <p:ext uri="{BB962C8B-B14F-4D97-AF65-F5344CB8AC3E}">
        <p14:creationId xmlns:p14="http://schemas.microsoft.com/office/powerpoint/2010/main" val="1551811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altLang="en-US" dirty="0"/>
              <a:t>Διδακτική Πρακτική</a:t>
            </a:r>
            <a:endParaRPr lang="en-GB" dirty="0"/>
          </a:p>
        </p:txBody>
      </p:sp>
      <p:sp>
        <p:nvSpPr>
          <p:cNvPr id="7" name="Θέση περιεχομένου 6"/>
          <p:cNvSpPr>
            <a:spLocks noGrp="1"/>
          </p:cNvSpPr>
          <p:nvPr>
            <p:ph sz="half" idx="1"/>
          </p:nvPr>
        </p:nvSpPr>
        <p:spPr>
          <a:xfrm>
            <a:off x="457200" y="1600200"/>
            <a:ext cx="3754760" cy="4525963"/>
          </a:xfrm>
        </p:spPr>
        <p:txBody>
          <a:bodyPr>
            <a:noAutofit/>
          </a:bodyPr>
          <a:lstStyle/>
          <a:p>
            <a:pPr marL="0" indent="0">
              <a:buNone/>
            </a:pPr>
            <a:r>
              <a:rPr lang="el-GR" sz="2400" b="1" dirty="0" smtClean="0"/>
              <a:t>Διδακτική πρακτική</a:t>
            </a:r>
            <a:r>
              <a:rPr lang="en-GB" sz="2400" dirty="0" smtClean="0"/>
              <a:t>:</a:t>
            </a:r>
            <a:r>
              <a:rPr lang="el-GR" sz="2400" dirty="0"/>
              <a:t/>
            </a:r>
            <a:br>
              <a:rPr lang="el-GR" sz="2400" dirty="0"/>
            </a:br>
            <a:r>
              <a:rPr lang="el-GR" sz="2400" dirty="0"/>
              <a:t>Αθηνά-Δήμητρα </a:t>
            </a:r>
            <a:r>
              <a:rPr lang="el-GR" sz="2400" dirty="0" err="1" smtClean="0"/>
              <a:t>Γκιόκα</a:t>
            </a:r>
            <a:r>
              <a:rPr lang="el-GR" sz="2400" dirty="0" smtClean="0"/>
              <a:t> και </a:t>
            </a:r>
            <a:br>
              <a:rPr lang="el-GR" sz="2400" dirty="0" smtClean="0"/>
            </a:br>
            <a:r>
              <a:rPr lang="el-GR" sz="2400" dirty="0" smtClean="0"/>
              <a:t>Μαργαρίτα-Μαρία </a:t>
            </a:r>
            <a:r>
              <a:rPr lang="el-GR" sz="2400" dirty="0" err="1" smtClean="0"/>
              <a:t>Δίζου</a:t>
            </a:r>
            <a:r>
              <a:rPr lang="el-GR" sz="2400" dirty="0" smtClean="0"/>
              <a:t>.</a:t>
            </a:r>
            <a:endParaRPr lang="el-GR" sz="2400" dirty="0"/>
          </a:p>
          <a:p>
            <a:pPr marL="0" indent="0">
              <a:spcBef>
                <a:spcPts val="1000"/>
              </a:spcBef>
              <a:buNone/>
            </a:pPr>
            <a:r>
              <a:rPr lang="el-GR" altLang="en-US" sz="2400" b="1" dirty="0" smtClean="0"/>
              <a:t>Βιβλίο</a:t>
            </a:r>
            <a:r>
              <a:rPr lang="el-GR" altLang="en-US" sz="2400" dirty="0" smtClean="0"/>
              <a:t>: </a:t>
            </a:r>
            <a:r>
              <a:rPr lang="en-US" sz="2400" dirty="0"/>
              <a:t>Rodriguez, </a:t>
            </a:r>
            <a:r>
              <a:rPr lang="en-US" sz="2400" dirty="0" err="1"/>
              <a:t>Béatrice</a:t>
            </a:r>
            <a:r>
              <a:rPr lang="en-US" sz="2400" dirty="0"/>
              <a:t>. </a:t>
            </a:r>
            <a:r>
              <a:rPr lang="el-GR" sz="2400" b="1" dirty="0"/>
              <a:t>Η αρπαγή της </a:t>
            </a:r>
            <a:r>
              <a:rPr lang="el-GR" sz="2400" b="1" dirty="0" smtClean="0"/>
              <a:t>κότας: </a:t>
            </a:r>
            <a:r>
              <a:rPr lang="el-GR" sz="2400" b="1" dirty="0"/>
              <a:t>Μια ιστορία χωρίς λόγια </a:t>
            </a:r>
            <a:r>
              <a:rPr lang="el-GR" sz="2400" dirty="0"/>
              <a:t>/ </a:t>
            </a:r>
            <a:r>
              <a:rPr lang="en-US" sz="2400" dirty="0" err="1"/>
              <a:t>Béatrice</a:t>
            </a:r>
            <a:r>
              <a:rPr lang="en-US" sz="2400" dirty="0"/>
              <a:t> Rodriguez · </a:t>
            </a:r>
            <a:r>
              <a:rPr lang="el-GR" sz="2400" dirty="0"/>
              <a:t>εικονογράφηση </a:t>
            </a:r>
            <a:r>
              <a:rPr lang="en-US" sz="2400" dirty="0" err="1"/>
              <a:t>Béatrice</a:t>
            </a:r>
            <a:r>
              <a:rPr lang="en-US" sz="2400" dirty="0"/>
              <a:t> Rodriguez. - 1</a:t>
            </a:r>
            <a:r>
              <a:rPr lang="el-GR" sz="2400" dirty="0"/>
              <a:t>η </a:t>
            </a:r>
            <a:r>
              <a:rPr lang="el-GR" sz="2400" dirty="0" err="1"/>
              <a:t>έκδ</a:t>
            </a:r>
            <a:r>
              <a:rPr lang="el-GR" sz="2400" dirty="0"/>
              <a:t>. - </a:t>
            </a:r>
            <a:r>
              <a:rPr lang="el-GR" sz="2400" dirty="0" smtClean="0"/>
              <a:t>Αθήνα: </a:t>
            </a:r>
            <a:r>
              <a:rPr lang="el-GR" sz="2400" dirty="0" err="1"/>
              <a:t>Ηλίβατον</a:t>
            </a:r>
            <a:r>
              <a:rPr lang="el-GR" sz="2400" dirty="0"/>
              <a:t>, 2008.</a:t>
            </a:r>
            <a:endParaRPr lang="en-GB" sz="2400" dirty="0"/>
          </a:p>
        </p:txBody>
      </p:sp>
      <p:pic>
        <p:nvPicPr>
          <p:cNvPr id="3" name="Content Placeholder 2" descr="Εξώφυλλο του βιβλίου: Η αρπαγή της κότας: Μια ιστορία χωρίς λόγια."/>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2132856"/>
            <a:ext cx="4038600" cy="24150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72400" y="4581128"/>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spTree>
    <p:custDataLst>
      <p:tags r:id="rId1"/>
    </p:custDataLst>
    <p:extLst>
      <p:ext uri="{BB962C8B-B14F-4D97-AF65-F5344CB8AC3E}">
        <p14:creationId xmlns:p14="http://schemas.microsoft.com/office/powerpoint/2010/main" val="67537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Προβολή βωβής ταινίας </a:t>
            </a:r>
            <a:r>
              <a:rPr lang="el-GR" dirty="0" smtClean="0"/>
              <a:t>(2/2</a:t>
            </a:r>
            <a:r>
              <a:rPr lang="el-GR" dirty="0"/>
              <a:t>)</a:t>
            </a:r>
          </a:p>
        </p:txBody>
      </p:sp>
      <p:sp>
        <p:nvSpPr>
          <p:cNvPr id="3" name="Content Placeholder 2"/>
          <p:cNvSpPr>
            <a:spLocks noGrp="1"/>
          </p:cNvSpPr>
          <p:nvPr>
            <p:ph sz="half" idx="1"/>
          </p:nvPr>
        </p:nvSpPr>
        <p:spPr>
          <a:xfrm>
            <a:off x="457200" y="1600200"/>
            <a:ext cx="3394720" cy="4525963"/>
          </a:xfrm>
        </p:spPr>
        <p:txBody>
          <a:bodyPr/>
          <a:lstStyle/>
          <a:p>
            <a:pPr marL="0" indent="0">
              <a:buNone/>
            </a:pPr>
            <a:r>
              <a:rPr lang="el-GR" dirty="0" smtClean="0"/>
              <a:t>Είδαμε το </a:t>
            </a:r>
            <a:r>
              <a:rPr lang="el-GR" dirty="0"/>
              <a:t>επεισόδιο του </a:t>
            </a:r>
            <a:r>
              <a:rPr lang="en-GB" dirty="0" smtClean="0"/>
              <a:t>Mr Bean «</a:t>
            </a:r>
            <a:r>
              <a:rPr lang="en-GB" dirty="0" smtClean="0">
                <a:hlinkClick r:id="rId2"/>
              </a:rPr>
              <a:t>Mind the baby</a:t>
            </a:r>
            <a:r>
              <a:rPr lang="en-GB" dirty="0" smtClean="0"/>
              <a:t>» </a:t>
            </a:r>
            <a:r>
              <a:rPr lang="el-GR" dirty="0" smtClean="0"/>
              <a:t>που είναι </a:t>
            </a:r>
            <a:r>
              <a:rPr lang="el-GR" dirty="0"/>
              <a:t>ελεύθερο στο διαδίκτυο.</a:t>
            </a:r>
          </a:p>
          <a:p>
            <a:endParaRPr lang="el-GR" dirty="0"/>
          </a:p>
        </p:txBody>
      </p:sp>
      <p:pic>
        <p:nvPicPr>
          <p:cNvPr id="5" name="Content Placeholder 4" descr="Τα παιδιά παρακολουθούν το βίντεο."/>
          <p:cNvPicPr>
            <a:picLocks noGrp="1" noChangeAspect="1"/>
          </p:cNvPicPr>
          <p:nvPr>
            <p:ph sz="half" idx="2"/>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r="20427"/>
          <a:stretch/>
        </p:blipFill>
        <p:spPr>
          <a:xfrm>
            <a:off x="4283968" y="1700808"/>
            <a:ext cx="4394056" cy="4138820"/>
          </a:xfrm>
          <a:prstGeom prst="rect">
            <a:avLst/>
          </a:prstGeom>
          <a:ln>
            <a:noFill/>
          </a:ln>
          <a:effectLst/>
        </p:spPr>
      </p:pic>
    </p:spTree>
    <p:extLst>
      <p:ext uri="{BB962C8B-B14F-4D97-AF65-F5344CB8AC3E}">
        <p14:creationId xmlns:p14="http://schemas.microsoft.com/office/powerpoint/2010/main" val="3665414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Συζητήσαμε</a:t>
            </a:r>
            <a:endParaRPr lang="el-GR" dirty="0"/>
          </a:p>
        </p:txBody>
      </p:sp>
      <p:sp>
        <p:nvSpPr>
          <p:cNvPr id="3" name="Content Placeholder 2"/>
          <p:cNvSpPr>
            <a:spLocks noGrp="1"/>
          </p:cNvSpPr>
          <p:nvPr>
            <p:ph idx="1"/>
          </p:nvPr>
        </p:nvSpPr>
        <p:spPr/>
        <p:txBody>
          <a:bodyPr>
            <a:noAutofit/>
          </a:bodyPr>
          <a:lstStyle/>
          <a:p>
            <a:r>
              <a:rPr lang="el-GR" dirty="0" smtClean="0"/>
              <a:t>«Πώς </a:t>
            </a:r>
            <a:r>
              <a:rPr lang="el-GR" dirty="0"/>
              <a:t>καταλάβαμε τι έγινε στην ταινία εφόσον δεν υπήρχαν λόγια;»</a:t>
            </a:r>
          </a:p>
          <a:p>
            <a:r>
              <a:rPr lang="el-GR" dirty="0" smtClean="0"/>
              <a:t>«Εμείς μπορούμε να επικοινωνήσουμε χωρίς λόγια;» Παροτρύναμε τα παιδιά να εκφραστούν χωρίς λόγια.</a:t>
            </a:r>
          </a:p>
          <a:p>
            <a:endParaRPr lang="el-GR" dirty="0"/>
          </a:p>
        </p:txBody>
      </p:sp>
    </p:spTree>
    <p:extLst>
      <p:ext uri="{BB962C8B-B14F-4D97-AF65-F5344CB8AC3E}">
        <p14:creationId xmlns:p14="http://schemas.microsoft.com/office/powerpoint/2010/main" val="725375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Χωρίς λόγια μπορούμε… (1/2)</a:t>
            </a:r>
            <a:endParaRPr lang="el-GR" dirty="0"/>
          </a:p>
        </p:txBody>
      </p:sp>
      <p:sp>
        <p:nvSpPr>
          <p:cNvPr id="8" name="Text Placeholder 7"/>
          <p:cNvSpPr>
            <a:spLocks noGrp="1"/>
          </p:cNvSpPr>
          <p:nvPr>
            <p:ph type="body" idx="1"/>
          </p:nvPr>
        </p:nvSpPr>
        <p:spPr/>
        <p:txBody>
          <a:bodyPr/>
          <a:lstStyle/>
          <a:p>
            <a:r>
              <a:rPr lang="el-GR" dirty="0"/>
              <a:t>Να </a:t>
            </a:r>
            <a:r>
              <a:rPr lang="el-GR" dirty="0" smtClean="0"/>
              <a:t>σκεφτούμε…</a:t>
            </a:r>
            <a:endParaRPr lang="el-GR" dirty="0"/>
          </a:p>
        </p:txBody>
      </p:sp>
      <p:sp>
        <p:nvSpPr>
          <p:cNvPr id="10" name="Text Placeholder 9"/>
          <p:cNvSpPr>
            <a:spLocks noGrp="1"/>
          </p:cNvSpPr>
          <p:nvPr>
            <p:ph type="body" sz="quarter" idx="3"/>
          </p:nvPr>
        </p:nvSpPr>
        <p:spPr/>
        <p:txBody>
          <a:bodyPr/>
          <a:lstStyle/>
          <a:p>
            <a:r>
              <a:rPr lang="el-GR" dirty="0"/>
              <a:t>Να </a:t>
            </a:r>
            <a:r>
              <a:rPr lang="el-GR" dirty="0" smtClean="0"/>
              <a:t>χαιρετήσουμε…</a:t>
            </a:r>
            <a:endParaRPr lang="el-GR" dirty="0"/>
          </a:p>
        </p:txBody>
      </p:sp>
      <p:pic>
        <p:nvPicPr>
          <p:cNvPr id="14338" name="Picture 2" descr="Κοριτσάκι σκέπτεται."/>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7544" y="2355619"/>
            <a:ext cx="3206231" cy="3809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descr="Κοριτσάκι χαιρετά."/>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716016" y="2348880"/>
            <a:ext cx="3218422" cy="3809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6637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Χωρίς λόγια μπορούμε… </a:t>
            </a:r>
            <a:r>
              <a:rPr lang="el-GR" dirty="0" smtClean="0"/>
              <a:t>(2/2</a:t>
            </a:r>
            <a:r>
              <a:rPr lang="el-GR" dirty="0"/>
              <a:t>)</a:t>
            </a:r>
          </a:p>
        </p:txBody>
      </p:sp>
      <p:sp>
        <p:nvSpPr>
          <p:cNvPr id="3" name="Text Placeholder 2"/>
          <p:cNvSpPr>
            <a:spLocks noGrp="1"/>
          </p:cNvSpPr>
          <p:nvPr>
            <p:ph type="body" idx="1"/>
          </p:nvPr>
        </p:nvSpPr>
        <p:spPr/>
        <p:txBody>
          <a:bodyPr/>
          <a:lstStyle/>
          <a:p>
            <a:r>
              <a:rPr lang="el-GR" dirty="0"/>
              <a:t>Να δείξουμε </a:t>
            </a:r>
            <a:r>
              <a:rPr lang="el-GR" dirty="0" smtClean="0"/>
              <a:t>τον </a:t>
            </a:r>
            <a:r>
              <a:rPr lang="el-GR" dirty="0"/>
              <a:t>θυμό μας</a:t>
            </a:r>
            <a:r>
              <a:rPr lang="el-GR" dirty="0" smtClean="0"/>
              <a:t>...</a:t>
            </a:r>
            <a:endParaRPr lang="el-GR" dirty="0"/>
          </a:p>
        </p:txBody>
      </p:sp>
      <p:sp>
        <p:nvSpPr>
          <p:cNvPr id="5" name="Text Placeholder 4"/>
          <p:cNvSpPr>
            <a:spLocks noGrp="1"/>
          </p:cNvSpPr>
          <p:nvPr>
            <p:ph type="body" sz="quarter" idx="3"/>
          </p:nvPr>
        </p:nvSpPr>
        <p:spPr/>
        <p:txBody>
          <a:bodyPr/>
          <a:lstStyle/>
          <a:p>
            <a:r>
              <a:rPr lang="el-GR" dirty="0"/>
              <a:t>Να τρομάξουμε κάποιον</a:t>
            </a:r>
            <a:r>
              <a:rPr lang="el-GR" dirty="0" smtClean="0"/>
              <a:t>...</a:t>
            </a:r>
            <a:endParaRPr lang="el-GR" dirty="0"/>
          </a:p>
        </p:txBody>
      </p:sp>
      <p:pic>
        <p:nvPicPr>
          <p:cNvPr id="7" name="Picture 2" descr="Αγοράκι είναι θυμωμένο."/>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204864"/>
            <a:ext cx="2787500" cy="387826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descr="Αγοράκι παριστάνει το τέρας."/>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932040" y="2204864"/>
            <a:ext cx="2921918" cy="387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4176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Γελοιογραφίες</a:t>
            </a:r>
            <a:endParaRPr lang="el-GR" dirty="0"/>
          </a:p>
        </p:txBody>
      </p:sp>
      <p:sp>
        <p:nvSpPr>
          <p:cNvPr id="4" name="Content Placeholder 3"/>
          <p:cNvSpPr>
            <a:spLocks noGrp="1"/>
          </p:cNvSpPr>
          <p:nvPr>
            <p:ph sz="half" idx="1"/>
          </p:nvPr>
        </p:nvSpPr>
        <p:spPr/>
        <p:txBody>
          <a:bodyPr/>
          <a:lstStyle/>
          <a:p>
            <a:pPr marL="0" indent="0">
              <a:buNone/>
            </a:pPr>
            <a:r>
              <a:rPr lang="el-GR" dirty="0"/>
              <a:t>Είδαμε γελοιογραφίες χωρίς λόγια. Τα παιδιά αφού τις παρατήρησαν, πρόσθεσαν σε αυτές αστείους διαλόγους χρησιμοποιώντας τη φαντασία τους.</a:t>
            </a:r>
          </a:p>
          <a:p>
            <a:endParaRPr lang="el-GR" dirty="0"/>
          </a:p>
        </p:txBody>
      </p:sp>
      <p:pic>
        <p:nvPicPr>
          <p:cNvPr id="16386" name="Picture 2" descr="Η νηπιαγωγός δείχνει γελοιογραφίε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16384" y="1600200"/>
            <a:ext cx="350223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0767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Γελοιογραφίες (1/7)</a:t>
            </a:r>
            <a:endParaRPr lang="el-GR" dirty="0"/>
          </a:p>
        </p:txBody>
      </p:sp>
      <p:pic>
        <p:nvPicPr>
          <p:cNvPr id="9" name="Content Placeholder 8" descr="Γελοιογραφία"/>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272" y="1613749"/>
            <a:ext cx="8180155" cy="4413139"/>
          </a:xfrm>
        </p:spPr>
      </p:pic>
    </p:spTree>
    <p:extLst>
      <p:ext uri="{BB962C8B-B14F-4D97-AF65-F5344CB8AC3E}">
        <p14:creationId xmlns:p14="http://schemas.microsoft.com/office/powerpoint/2010/main" val="1356021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Γελοιογραφίες </a:t>
            </a:r>
            <a:r>
              <a:rPr lang="el-GR" dirty="0" smtClean="0"/>
              <a:t>(2/7)</a:t>
            </a:r>
            <a:endParaRPr lang="el-GR" dirty="0"/>
          </a:p>
        </p:txBody>
      </p:sp>
      <p:pic>
        <p:nvPicPr>
          <p:cNvPr id="4" name="Content Placeholder 3" descr="Γελοιογραφία."/>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3959" y="1557338"/>
            <a:ext cx="5708782" cy="4525962"/>
          </a:xfrm>
        </p:spPr>
      </p:pic>
    </p:spTree>
    <p:extLst>
      <p:ext uri="{BB962C8B-B14F-4D97-AF65-F5344CB8AC3E}">
        <p14:creationId xmlns:p14="http://schemas.microsoft.com/office/powerpoint/2010/main" val="2831146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Γελοιογραφίες </a:t>
            </a:r>
            <a:r>
              <a:rPr lang="el-GR" dirty="0" smtClean="0"/>
              <a:t>(3/7)</a:t>
            </a:r>
            <a:endParaRPr lang="el-GR" dirty="0"/>
          </a:p>
        </p:txBody>
      </p:sp>
      <p:pic>
        <p:nvPicPr>
          <p:cNvPr id="4" name="Content Placeholder 3" descr="Γελοιογραφία."/>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7355" y="1557338"/>
            <a:ext cx="6721990" cy="4525962"/>
          </a:xfrm>
        </p:spPr>
      </p:pic>
    </p:spTree>
    <p:extLst>
      <p:ext uri="{BB962C8B-B14F-4D97-AF65-F5344CB8AC3E}">
        <p14:creationId xmlns:p14="http://schemas.microsoft.com/office/powerpoint/2010/main" val="203889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Γελοιογραφίες </a:t>
            </a:r>
            <a:r>
              <a:rPr lang="el-GR" dirty="0" smtClean="0"/>
              <a:t>(4/7)</a:t>
            </a:r>
            <a:endParaRPr lang="el-GR" dirty="0"/>
          </a:p>
        </p:txBody>
      </p:sp>
      <p:pic>
        <p:nvPicPr>
          <p:cNvPr id="4" name="Content Placeholder 3" descr="Γελοιογραφία."/>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1707" y="1557338"/>
            <a:ext cx="5813286" cy="4525962"/>
          </a:xfrm>
        </p:spPr>
      </p:pic>
    </p:spTree>
    <p:extLst>
      <p:ext uri="{BB962C8B-B14F-4D97-AF65-F5344CB8AC3E}">
        <p14:creationId xmlns:p14="http://schemas.microsoft.com/office/powerpoint/2010/main" val="684960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Γελοιογραφίες </a:t>
            </a:r>
            <a:r>
              <a:rPr lang="el-GR" dirty="0" smtClean="0"/>
              <a:t>(5/7)</a:t>
            </a:r>
            <a:endParaRPr lang="el-GR" dirty="0"/>
          </a:p>
        </p:txBody>
      </p:sp>
      <p:pic>
        <p:nvPicPr>
          <p:cNvPr id="7" name="Content Placeholder 6" descr="Γελοιογραφία."/>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99549" y="1600200"/>
            <a:ext cx="3153901" cy="4525963"/>
          </a:xfrm>
        </p:spPr>
      </p:pic>
      <p:pic>
        <p:nvPicPr>
          <p:cNvPr id="8" name="Content Placeholder 7" descr="Γελοιογραφία."/>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91230" y="1600200"/>
            <a:ext cx="2952539" cy="4525963"/>
          </a:xfrm>
        </p:spPr>
      </p:pic>
    </p:spTree>
    <p:extLst>
      <p:ext uri="{BB962C8B-B14F-4D97-AF65-F5344CB8AC3E}">
        <p14:creationId xmlns:p14="http://schemas.microsoft.com/office/powerpoint/2010/main" val="2377189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Με αφορμή το εξώφυλλο</a:t>
            </a:r>
            <a:endParaRPr lang="el-GR" dirty="0"/>
          </a:p>
        </p:txBody>
      </p:sp>
      <p:sp>
        <p:nvSpPr>
          <p:cNvPr id="4" name="Content Placeholder 3"/>
          <p:cNvSpPr>
            <a:spLocks noGrp="1"/>
          </p:cNvSpPr>
          <p:nvPr>
            <p:ph sz="half" idx="2"/>
          </p:nvPr>
        </p:nvSpPr>
        <p:spPr/>
        <p:txBody>
          <a:bodyPr>
            <a:normAutofit/>
          </a:bodyPr>
          <a:lstStyle/>
          <a:p>
            <a:pPr marL="0" indent="0">
              <a:buNone/>
            </a:pPr>
            <a:r>
              <a:rPr lang="el-GR" sz="2700" dirty="0"/>
              <a:t>Διαβάζοντας στο εξώφυλλο του βιβλίου «Η αρπαγή της κότας, Μια ιστορία χωρίς λόγια» αναρωτηθήκαμε αν μπορεί να υπάρξει ιστορία χωρίς λόγια. </a:t>
            </a:r>
          </a:p>
          <a:p>
            <a:endParaRPr lang="el-GR" sz="2700" dirty="0"/>
          </a:p>
        </p:txBody>
      </p:sp>
      <p:pic>
        <p:nvPicPr>
          <p:cNvPr id="5" name="Content Placeholder 2" descr="[DECORATIV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4038600" cy="28083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4437112"/>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spTree>
    <p:custDataLst>
      <p:tags r:id="rId1"/>
    </p:custDataLst>
    <p:extLst>
      <p:ext uri="{BB962C8B-B14F-4D97-AF65-F5344CB8AC3E}">
        <p14:creationId xmlns:p14="http://schemas.microsoft.com/office/powerpoint/2010/main" val="4172873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Γελοιογραφίες </a:t>
            </a:r>
            <a:r>
              <a:rPr lang="el-GR" dirty="0" smtClean="0"/>
              <a:t>(6/7)</a:t>
            </a:r>
            <a:endParaRPr lang="el-GR" dirty="0"/>
          </a:p>
        </p:txBody>
      </p:sp>
      <p:pic>
        <p:nvPicPr>
          <p:cNvPr id="7" name="Content Placeholder 6" descr="Γελοιογραφία."/>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8935" y="1557338"/>
            <a:ext cx="5738830" cy="4525962"/>
          </a:xfrm>
        </p:spPr>
      </p:pic>
    </p:spTree>
    <p:extLst>
      <p:ext uri="{BB962C8B-B14F-4D97-AF65-F5344CB8AC3E}">
        <p14:creationId xmlns:p14="http://schemas.microsoft.com/office/powerpoint/2010/main" val="2029355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Γελοιογραφίες </a:t>
            </a:r>
            <a:r>
              <a:rPr lang="el-GR" dirty="0" smtClean="0"/>
              <a:t>(7/7)</a:t>
            </a:r>
            <a:endParaRPr lang="el-GR" dirty="0"/>
          </a:p>
        </p:txBody>
      </p:sp>
      <p:pic>
        <p:nvPicPr>
          <p:cNvPr id="6" name="Content Placeholder 5" descr="Γελοιογραφία."/>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4843" y="1557338"/>
            <a:ext cx="6327014" cy="4525962"/>
          </a:xfrm>
        </p:spPr>
      </p:pic>
    </p:spTree>
    <p:extLst>
      <p:ext uri="{BB962C8B-B14F-4D97-AF65-F5344CB8AC3E}">
        <p14:creationId xmlns:p14="http://schemas.microsoft.com/office/powerpoint/2010/main" val="442166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l-GR" altLang="en-US" smtClean="0"/>
              <a:t>Σημείωμα Αναφοράς</a:t>
            </a:r>
          </a:p>
        </p:txBody>
      </p:sp>
      <p:sp>
        <p:nvSpPr>
          <p:cNvPr id="3" name="Content Placeholder 2"/>
          <p:cNvSpPr>
            <a:spLocks noGrp="1"/>
          </p:cNvSpPr>
          <p:nvPr>
            <p:ph idx="1"/>
          </p:nvPr>
        </p:nvSpPr>
        <p:spPr>
          <a:xfrm>
            <a:off x="323528" y="1557338"/>
            <a:ext cx="8496944" cy="4525962"/>
          </a:xfrm>
        </p:spPr>
        <p:txBody>
          <a:bodyPr rtlCol="0">
            <a:normAutofit/>
          </a:bodyPr>
          <a:lstStyle/>
          <a:p>
            <a:pPr marL="0" indent="0">
              <a:buNone/>
              <a:defRPr/>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Αγγελική </a:t>
            </a:r>
            <a:r>
              <a:rPr lang="el-GR" sz="2000" dirty="0" err="1" smtClean="0"/>
              <a:t>Γιαννικοπούλου</a:t>
            </a:r>
            <a:r>
              <a:rPr lang="el-GR" sz="2000" dirty="0" smtClean="0"/>
              <a:t> 2015. </a:t>
            </a:r>
            <a:r>
              <a:rPr lang="el-GR" sz="2000" dirty="0"/>
              <a:t>Αθηνά-Δήμητρα </a:t>
            </a:r>
            <a:r>
              <a:rPr lang="el-GR" sz="2000" dirty="0" err="1" smtClean="0"/>
              <a:t>Γκιόκα</a:t>
            </a:r>
            <a:r>
              <a:rPr lang="el-GR" sz="2000" dirty="0" smtClean="0"/>
              <a:t>, Μαργαρίτα-Μαρία </a:t>
            </a:r>
            <a:r>
              <a:rPr lang="el-GR" sz="2000" dirty="0" err="1" smtClean="0"/>
              <a:t>Δίζου</a:t>
            </a:r>
            <a:r>
              <a:rPr lang="el-GR" sz="2000" dirty="0" smtClean="0"/>
              <a:t>, Αγγελική </a:t>
            </a:r>
            <a:r>
              <a:rPr lang="el-GR" sz="2000" dirty="0" err="1" smtClean="0"/>
              <a:t>Γιαννικοπούλου</a:t>
            </a:r>
            <a:r>
              <a:rPr lang="el-GR" sz="2000" dirty="0"/>
              <a:t>. «Το Εικονογραφημένο Βιβλίο στην Προσχολική </a:t>
            </a:r>
            <a:r>
              <a:rPr lang="el-GR" sz="2000" dirty="0" smtClean="0"/>
              <a:t>Εκπαίδευση. </a:t>
            </a:r>
            <a:r>
              <a:rPr lang="el-GR" sz="2000" dirty="0"/>
              <a:t>Εικονογραφημένα βιβλία χωρίς </a:t>
            </a:r>
            <a:r>
              <a:rPr lang="el-GR" sz="2000" dirty="0" smtClean="0"/>
              <a:t>λόγια</a:t>
            </a:r>
            <a:r>
              <a:rPr lang="el-GR" sz="2000" dirty="0"/>
              <a:t>. Η αρπαγή της κότας: Μια ιστορία χωρίς </a:t>
            </a:r>
            <a:r>
              <a:rPr lang="el-GR" sz="2000" dirty="0" smtClean="0"/>
              <a:t>λόγια». </a:t>
            </a:r>
            <a:r>
              <a:rPr lang="el-GR" sz="2000" dirty="0"/>
              <a:t>Έκδοση: </a:t>
            </a:r>
            <a:r>
              <a:rPr lang="el-GR" sz="2000" dirty="0" smtClean="0"/>
              <a:t>1.0</a:t>
            </a:r>
            <a:r>
              <a:rPr lang="el-GR" sz="2000" dirty="0"/>
              <a:t>. Αθήνα </a:t>
            </a:r>
            <a:r>
              <a:rPr lang="el-GR" sz="2000" dirty="0" smtClean="0"/>
              <a:t>2015. </a:t>
            </a:r>
            <a:r>
              <a:rPr lang="el-GR" sz="2000" dirty="0"/>
              <a:t>Διαθέσιμο από τη δικτυακή διεύθυνση:</a:t>
            </a:r>
            <a:r>
              <a:rPr lang="en-GB" sz="2000" dirty="0"/>
              <a:t> </a:t>
            </a:r>
            <a:r>
              <a:rPr lang="en-GB" sz="2000" dirty="0">
                <a:hlinkClick r:id="rId3" tooltip="Ανοιχτό Μάθημα: Το Εικονογραφημένο Βιβλίο στην Προσχολική Εκπαίδευση"/>
              </a:rPr>
              <a:t>http://opencourses.uoa.gr/courses/ECD5/</a:t>
            </a:r>
            <a:r>
              <a:rPr lang="el-GR" sz="2000" dirty="0"/>
              <a:t>.</a:t>
            </a:r>
          </a:p>
          <a:p>
            <a:pPr marL="0" indent="0">
              <a:buNone/>
              <a:defRPr/>
            </a:pPr>
            <a:endParaRPr lang="el-GR" sz="2000" dirty="0"/>
          </a:p>
          <a:p>
            <a:pPr fontAlgn="auto">
              <a:spcAft>
                <a:spcPts val="0"/>
              </a:spcAft>
              <a:defRPr/>
            </a:pPr>
            <a:endParaRPr lang="el-GR" sz="2000" dirty="0"/>
          </a:p>
        </p:txBody>
      </p:sp>
    </p:spTree>
    <p:extLst>
      <p:ext uri="{BB962C8B-B14F-4D97-AF65-F5344CB8AC3E}">
        <p14:creationId xmlns:p14="http://schemas.microsoft.com/office/powerpoint/2010/main" val="3364153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10340420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41019762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a:t>
            </a:r>
            <a:r>
              <a:rPr lang="el-GR" sz="2000" dirty="0" smtClean="0"/>
              <a:t>έργων:</a:t>
            </a:r>
            <a:endParaRPr lang="en-GB" sz="2000" dirty="0"/>
          </a:p>
          <a:p>
            <a:pPr marL="0" indent="0">
              <a:buNone/>
            </a:pPr>
            <a:r>
              <a:rPr lang="el-GR" sz="2000" dirty="0"/>
              <a:t>Εικόνα 1: Εξώφυλλο του βιβλίου </a:t>
            </a:r>
            <a:r>
              <a:rPr lang="el-GR" sz="2000" dirty="0" smtClean="0"/>
              <a:t>«</a:t>
            </a:r>
            <a:r>
              <a:rPr lang="el-GR" sz="2000" dirty="0" smtClean="0">
                <a:hlinkClick r:id="rId3"/>
              </a:rPr>
              <a:t>Η </a:t>
            </a:r>
            <a:r>
              <a:rPr lang="el-GR" sz="2000" dirty="0">
                <a:hlinkClick r:id="rId3"/>
              </a:rPr>
              <a:t>αρπαγή της κότας: Μια ιστορία χωρίς </a:t>
            </a:r>
            <a:r>
              <a:rPr lang="el-GR" sz="2000" dirty="0" smtClean="0">
                <a:hlinkClick r:id="rId3"/>
              </a:rPr>
              <a:t>λόγια</a:t>
            </a:r>
            <a:r>
              <a:rPr lang="el-GR" sz="2000" dirty="0" smtClean="0"/>
              <a:t>» </a:t>
            </a:r>
            <a:r>
              <a:rPr lang="el-GR" sz="2000" dirty="0"/>
              <a:t>/ </a:t>
            </a:r>
            <a:r>
              <a:rPr lang="en-GB" sz="2000" dirty="0" err="1"/>
              <a:t>Béatrice</a:t>
            </a:r>
            <a:r>
              <a:rPr lang="en-GB" sz="2000" dirty="0"/>
              <a:t> Rodriguez · </a:t>
            </a:r>
            <a:r>
              <a:rPr lang="el-GR" sz="2000" dirty="0"/>
              <a:t>εικονογράφηση </a:t>
            </a:r>
            <a:r>
              <a:rPr lang="en-GB" sz="2000" dirty="0" err="1"/>
              <a:t>Béatrice</a:t>
            </a:r>
            <a:r>
              <a:rPr lang="en-GB" sz="2000" dirty="0"/>
              <a:t> Rodriguez. - 1</a:t>
            </a:r>
            <a:r>
              <a:rPr lang="el-GR" sz="2000" dirty="0"/>
              <a:t>η </a:t>
            </a:r>
            <a:r>
              <a:rPr lang="el-GR" sz="2000" dirty="0" err="1"/>
              <a:t>έκδ</a:t>
            </a:r>
            <a:r>
              <a:rPr lang="el-GR" sz="2000" dirty="0"/>
              <a:t>. - Αθήνα: </a:t>
            </a:r>
            <a:r>
              <a:rPr lang="el-GR" sz="2000" dirty="0" err="1"/>
              <a:t>Ηλίβατον</a:t>
            </a:r>
            <a:r>
              <a:rPr lang="el-GR" sz="2000" dirty="0"/>
              <a:t>, 2008</a:t>
            </a:r>
            <a:r>
              <a:rPr lang="el-GR" sz="2000" dirty="0" smtClean="0"/>
              <a:t>. </a:t>
            </a:r>
            <a:r>
              <a:rPr lang="en-GB" sz="2000" dirty="0" err="1" smtClean="0"/>
              <a:t>Biblionet</a:t>
            </a:r>
            <a:r>
              <a:rPr lang="en-GB" sz="2000" dirty="0" smtClean="0"/>
              <a:t>.</a:t>
            </a:r>
            <a:endParaRPr lang="el-GR" sz="2000" dirty="0"/>
          </a:p>
          <a:p>
            <a:pPr marL="0" indent="0">
              <a:buNone/>
            </a:pPr>
            <a:endParaRPr lang="el-GR"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Ξεφυλλίζοντας τις σελίδες του βιβλίου</a:t>
            </a:r>
          </a:p>
        </p:txBody>
      </p:sp>
      <p:sp>
        <p:nvSpPr>
          <p:cNvPr id="3" name="Content Placeholder 2"/>
          <p:cNvSpPr>
            <a:spLocks noGrp="1"/>
          </p:cNvSpPr>
          <p:nvPr>
            <p:ph sz="half" idx="1"/>
          </p:nvPr>
        </p:nvSpPr>
        <p:spPr>
          <a:xfrm>
            <a:off x="457200" y="1600200"/>
            <a:ext cx="3250704" cy="4525963"/>
          </a:xfrm>
        </p:spPr>
        <p:txBody>
          <a:bodyPr/>
          <a:lstStyle/>
          <a:p>
            <a:pPr marL="0" indent="0">
              <a:buNone/>
            </a:pPr>
            <a:r>
              <a:rPr lang="el-GR" dirty="0"/>
              <a:t>Ξεφυλλίζοντας τις σελίδες του βιβλίου, παρατηρήσαμε ότι πρόκειται για ένα διαφορετικό βιβλίο, αφού δεν υπήρχε καθόλου κείμενο.</a:t>
            </a:r>
          </a:p>
          <a:p>
            <a:endParaRPr lang="el-GR" dirty="0"/>
          </a:p>
        </p:txBody>
      </p:sp>
      <p:pic>
        <p:nvPicPr>
          <p:cNvPr id="5" name="Content Placeholder 4" descr="Κοριτσάκι ξεφυλλίζει το βιβλίο."/>
          <p:cNvPicPr>
            <a:picLocks noGrp="1" noChangeAspect="1"/>
          </p:cNvPicPr>
          <p:nvPr>
            <p:ph sz="half" idx="2"/>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2625" r="14199" b="38813"/>
          <a:stretch/>
        </p:blipFill>
        <p:spPr>
          <a:xfrm>
            <a:off x="3857821" y="1700808"/>
            <a:ext cx="4819485" cy="3024336"/>
          </a:xfrm>
          <a:prstGeom prst="rect">
            <a:avLst/>
          </a:prstGeom>
          <a:ln>
            <a:noFill/>
          </a:ln>
          <a:effectLst/>
        </p:spPr>
      </p:pic>
    </p:spTree>
    <p:extLst>
      <p:ext uri="{BB962C8B-B14F-4D97-AF65-F5344CB8AC3E}">
        <p14:creationId xmlns:p14="http://schemas.microsoft.com/office/powerpoint/2010/main" val="1463176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Παρατήρηση και περιγραφή εικόνων</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Κάθε παιδί, αφού παρατήρησε πρώτα την εικόνα που αντιστοιχούσε στη σκηνή του βιβλίου που θα περιέγραφε, αφηγήθηκε ένα κομμάτι της ιστορίας</a:t>
            </a:r>
            <a:r>
              <a:rPr lang="el-GR" sz="2600" dirty="0" smtClean="0"/>
              <a:t>.</a:t>
            </a:r>
          </a:p>
          <a:p>
            <a:pPr marL="0" indent="0">
              <a:spcBef>
                <a:spcPts val="1200"/>
              </a:spcBef>
              <a:buNone/>
            </a:pPr>
            <a:r>
              <a:rPr lang="el-GR" sz="2600" dirty="0" smtClean="0"/>
              <a:t>Την ίδια σελίδα τη διάβασαν διαφορετικά παιδιά και οι ‘αναγνώσεις’ τους ηχογραφήθηκαν και συγκρίθηκαν.</a:t>
            </a:r>
          </a:p>
          <a:p>
            <a:pPr marL="0" indent="0">
              <a:buNone/>
            </a:pPr>
            <a:endParaRPr lang="el-GR" sz="2600" dirty="0" smtClean="0"/>
          </a:p>
          <a:p>
            <a:endParaRPr lang="el-GR" sz="2600" dirty="0"/>
          </a:p>
        </p:txBody>
      </p:sp>
      <p:pic>
        <p:nvPicPr>
          <p:cNvPr id="5" name="Content Placeholder 4" descr="Αγοράκι ξεφυλλίζει το βιβλίο."/>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9063" r="23561" b="27854"/>
          <a:stretch/>
        </p:blipFill>
        <p:spPr>
          <a:xfrm>
            <a:off x="4657118" y="1700808"/>
            <a:ext cx="4041590" cy="3816424"/>
          </a:xfrm>
          <a:prstGeom prst="rect">
            <a:avLst/>
          </a:prstGeom>
          <a:ln>
            <a:noFill/>
          </a:ln>
          <a:effectLst/>
        </p:spPr>
      </p:pic>
    </p:spTree>
    <p:extLst>
      <p:ext uri="{BB962C8B-B14F-4D97-AF65-F5344CB8AC3E}">
        <p14:creationId xmlns:p14="http://schemas.microsoft.com/office/powerpoint/2010/main" val="198458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Συζήτηση (1/2)</a:t>
            </a:r>
            <a:endParaRPr lang="el-GR" dirty="0"/>
          </a:p>
        </p:txBody>
      </p:sp>
      <p:sp>
        <p:nvSpPr>
          <p:cNvPr id="3" name="Content Placeholder 2"/>
          <p:cNvSpPr>
            <a:spLocks noGrp="1"/>
          </p:cNvSpPr>
          <p:nvPr>
            <p:ph sz="half" idx="1"/>
          </p:nvPr>
        </p:nvSpPr>
        <p:spPr/>
        <p:txBody>
          <a:bodyPr>
            <a:noAutofit/>
          </a:bodyPr>
          <a:lstStyle/>
          <a:p>
            <a:r>
              <a:rPr lang="el-GR" b="1" dirty="0" smtClean="0"/>
              <a:t>Πώς</a:t>
            </a:r>
            <a:r>
              <a:rPr lang="el-GR" b="1" dirty="0"/>
              <a:t>, ενώ το βιβλίο ήταν ίδιο, σε πολλές σκηνές του είπαμε διαφορετικά πράγματα</a:t>
            </a:r>
            <a:r>
              <a:rPr lang="el-GR" b="1" dirty="0" smtClean="0"/>
              <a:t>;</a:t>
            </a:r>
            <a:endParaRPr lang="el-GR" b="1" dirty="0"/>
          </a:p>
          <a:p>
            <a:endParaRPr lang="el-GR" dirty="0"/>
          </a:p>
        </p:txBody>
      </p:sp>
      <p:sp>
        <p:nvSpPr>
          <p:cNvPr id="4" name="Content Placeholder 3"/>
          <p:cNvSpPr>
            <a:spLocks noGrp="1"/>
          </p:cNvSpPr>
          <p:nvPr>
            <p:ph sz="half" idx="2"/>
          </p:nvPr>
        </p:nvSpPr>
        <p:spPr/>
        <p:txBody>
          <a:bodyPr>
            <a:noAutofit/>
          </a:bodyPr>
          <a:lstStyle/>
          <a:p>
            <a:pPr>
              <a:buFont typeface="Calibri" panose="020F0502020204030204" pitchFamily="34" charset="0"/>
              <a:buChar char="−"/>
            </a:pPr>
            <a:r>
              <a:rPr lang="el-GR" sz="2600" dirty="0" smtClean="0"/>
              <a:t>«Αλλιώς </a:t>
            </a:r>
            <a:r>
              <a:rPr lang="el-GR" sz="2600" dirty="0"/>
              <a:t>το κατάλαβε ο ένας κι αλλιώς ο </a:t>
            </a:r>
            <a:r>
              <a:rPr lang="el-GR" sz="2600" dirty="0" smtClean="0"/>
              <a:t>άλλος».</a:t>
            </a:r>
            <a:endParaRPr lang="el-GR" sz="2600" dirty="0"/>
          </a:p>
          <a:p>
            <a:pPr>
              <a:buFont typeface="Calibri" panose="020F0502020204030204" pitchFamily="34" charset="0"/>
              <a:buChar char="−"/>
            </a:pPr>
            <a:r>
              <a:rPr lang="el-GR" sz="2600" dirty="0"/>
              <a:t>«Ο καθένας μιλάει με διαφορετικό </a:t>
            </a:r>
            <a:r>
              <a:rPr lang="el-GR" sz="2600" dirty="0" smtClean="0"/>
              <a:t>τρόπο».</a:t>
            </a:r>
            <a:endParaRPr lang="el-GR" sz="2600" dirty="0"/>
          </a:p>
          <a:p>
            <a:pPr>
              <a:buFont typeface="Calibri" panose="020F0502020204030204" pitchFamily="34" charset="0"/>
              <a:buChar char="−"/>
            </a:pPr>
            <a:r>
              <a:rPr lang="el-GR" sz="2600" dirty="0"/>
              <a:t>«Λέγαμε πιο πολλά στις εικόνες που μας </a:t>
            </a:r>
            <a:r>
              <a:rPr lang="el-GR" sz="2600" dirty="0" smtClean="0"/>
              <a:t>άρεσαν </a:t>
            </a:r>
            <a:r>
              <a:rPr lang="el-GR" sz="2600" dirty="0"/>
              <a:t>και δεν μας άρεσαν σε όλους οι ίδιες εικόνες</a:t>
            </a:r>
            <a:r>
              <a:rPr lang="el-GR" sz="2600" dirty="0" smtClean="0"/>
              <a:t>».</a:t>
            </a:r>
            <a:endParaRPr lang="el-GR" sz="2600" dirty="0"/>
          </a:p>
          <a:p>
            <a:pPr>
              <a:buFont typeface="Calibri" panose="020F0502020204030204" pitchFamily="34" charset="0"/>
              <a:buChar char="−"/>
            </a:pPr>
            <a:r>
              <a:rPr lang="el-GR" sz="2600" dirty="0"/>
              <a:t>«Το κάθε παιδί έβαζε όποιον ήθελε να μιλάει</a:t>
            </a:r>
            <a:r>
              <a:rPr lang="el-GR" sz="2600" dirty="0" smtClean="0"/>
              <a:t>».</a:t>
            </a:r>
            <a:endParaRPr lang="el-GR" sz="2600" dirty="0"/>
          </a:p>
          <a:p>
            <a:endParaRPr lang="el-GR" sz="2600" dirty="0"/>
          </a:p>
        </p:txBody>
      </p:sp>
    </p:spTree>
    <p:extLst>
      <p:ext uri="{BB962C8B-B14F-4D97-AF65-F5344CB8AC3E}">
        <p14:creationId xmlns:p14="http://schemas.microsoft.com/office/powerpoint/2010/main" val="309636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Συζήτηση (2/2)</a:t>
            </a:r>
            <a:endParaRPr lang="el-GR" dirty="0"/>
          </a:p>
        </p:txBody>
      </p:sp>
      <p:sp>
        <p:nvSpPr>
          <p:cNvPr id="3" name="Content Placeholder 2"/>
          <p:cNvSpPr>
            <a:spLocks noGrp="1"/>
          </p:cNvSpPr>
          <p:nvPr>
            <p:ph sz="half" idx="1"/>
          </p:nvPr>
        </p:nvSpPr>
        <p:spPr/>
        <p:txBody>
          <a:bodyPr>
            <a:normAutofit/>
          </a:bodyPr>
          <a:lstStyle/>
          <a:p>
            <a:r>
              <a:rPr lang="el-GR" b="1" dirty="0"/>
              <a:t>Μας άρεσε που το βιβλίο δεν είχε κείμενο γιατί...</a:t>
            </a:r>
          </a:p>
          <a:p>
            <a:endParaRPr lang="el-GR" dirty="0"/>
          </a:p>
        </p:txBody>
      </p:sp>
      <p:sp>
        <p:nvSpPr>
          <p:cNvPr id="4" name="Content Placeholder 3"/>
          <p:cNvSpPr>
            <a:spLocks noGrp="1"/>
          </p:cNvSpPr>
          <p:nvPr>
            <p:ph sz="half" idx="2"/>
          </p:nvPr>
        </p:nvSpPr>
        <p:spPr/>
        <p:txBody>
          <a:bodyPr>
            <a:noAutofit/>
          </a:bodyPr>
          <a:lstStyle/>
          <a:p>
            <a:pPr>
              <a:buFont typeface="Calibri" panose="020F0502020204030204" pitchFamily="34" charset="0"/>
              <a:buChar char="−"/>
            </a:pPr>
            <a:r>
              <a:rPr lang="el-GR" dirty="0" smtClean="0"/>
              <a:t>«Λέγαμε </a:t>
            </a:r>
            <a:r>
              <a:rPr lang="el-GR" dirty="0"/>
              <a:t>εμείς </a:t>
            </a:r>
            <a:r>
              <a:rPr lang="el-GR" dirty="0" err="1"/>
              <a:t>ό,τι</a:t>
            </a:r>
            <a:r>
              <a:rPr lang="el-GR" dirty="0"/>
              <a:t> θέλαμε</a:t>
            </a:r>
            <a:r>
              <a:rPr lang="el-GR" dirty="0" smtClean="0"/>
              <a:t>».</a:t>
            </a:r>
            <a:endParaRPr lang="el-GR" dirty="0"/>
          </a:p>
          <a:p>
            <a:pPr>
              <a:buFont typeface="Calibri" panose="020F0502020204030204" pitchFamily="34" charset="0"/>
              <a:buChar char="−"/>
            </a:pPr>
            <a:r>
              <a:rPr lang="el-GR" dirty="0" smtClean="0"/>
              <a:t>«Κανονίζαμε </a:t>
            </a:r>
            <a:r>
              <a:rPr lang="el-GR" dirty="0"/>
              <a:t>τι θα γίνει μετά στην ιστορία</a:t>
            </a:r>
            <a:r>
              <a:rPr lang="el-GR" dirty="0" smtClean="0"/>
              <a:t>».</a:t>
            </a:r>
            <a:endParaRPr lang="el-GR" dirty="0"/>
          </a:p>
          <a:p>
            <a:pPr>
              <a:buFont typeface="Calibri" panose="020F0502020204030204" pitchFamily="34" charset="0"/>
              <a:buChar char="−"/>
            </a:pPr>
            <a:r>
              <a:rPr lang="el-GR" dirty="0"/>
              <a:t>«Με τις εικόνες μόνο, είναι πιο εύκολο να διαβάζεις</a:t>
            </a:r>
            <a:r>
              <a:rPr lang="el-GR" dirty="0" smtClean="0"/>
              <a:t>».</a:t>
            </a:r>
            <a:endParaRPr lang="el-GR" dirty="0"/>
          </a:p>
          <a:p>
            <a:pPr>
              <a:buFont typeface="Calibri" panose="020F0502020204030204" pitchFamily="34" charset="0"/>
              <a:buChar char="−"/>
            </a:pPr>
            <a:r>
              <a:rPr lang="el-GR" dirty="0"/>
              <a:t>«Μπορούσαμε να το διαβάσουμε μόνοι μας</a:t>
            </a:r>
            <a:r>
              <a:rPr lang="el-GR" dirty="0" smtClean="0"/>
              <a:t>».</a:t>
            </a:r>
            <a:endParaRPr lang="el-GR" dirty="0"/>
          </a:p>
          <a:p>
            <a:endParaRPr lang="el-GR" dirty="0"/>
          </a:p>
        </p:txBody>
      </p:sp>
    </p:spTree>
    <p:extLst>
      <p:ext uri="{BB962C8B-B14F-4D97-AF65-F5344CB8AC3E}">
        <p14:creationId xmlns:p14="http://schemas.microsoft.com/office/powerpoint/2010/main" val="1097490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Έκφραση βωβών </a:t>
            </a:r>
            <a:r>
              <a:rPr lang="el-GR" dirty="0" smtClean="0"/>
              <a:t>συναισθημάτων (1/5)</a:t>
            </a:r>
            <a:endParaRPr lang="el-GR" dirty="0"/>
          </a:p>
        </p:txBody>
      </p:sp>
      <p:sp>
        <p:nvSpPr>
          <p:cNvPr id="3" name="Content Placeholder 2"/>
          <p:cNvSpPr>
            <a:spLocks noGrp="1"/>
          </p:cNvSpPr>
          <p:nvPr>
            <p:ph sz="half" idx="1"/>
          </p:nvPr>
        </p:nvSpPr>
        <p:spPr/>
        <p:txBody>
          <a:bodyPr/>
          <a:lstStyle/>
          <a:p>
            <a:pPr marL="0" indent="0">
              <a:buNone/>
            </a:pPr>
            <a:r>
              <a:rPr lang="el-GR" dirty="0" smtClean="0"/>
              <a:t>Όπως </a:t>
            </a:r>
            <a:r>
              <a:rPr lang="el-GR" dirty="0"/>
              <a:t>στο βιβλίο τα συναισθήματα εκφράζονται χωρίς κανείς να μιλά, και τα παιδιά δείχνουν την αγάπη τους σιωπηλά, χωρίς να </a:t>
            </a:r>
            <a:r>
              <a:rPr lang="el-GR" dirty="0" smtClean="0"/>
              <a:t>μιλούν.</a:t>
            </a:r>
            <a:endParaRPr lang="el-GR" dirty="0"/>
          </a:p>
        </p:txBody>
      </p:sp>
      <p:pic>
        <p:nvPicPr>
          <p:cNvPr id="2051" name="Picture 3" descr="Παιδάκι προσφέρει λουλούδια."/>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1700808"/>
            <a:ext cx="3961419" cy="4052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8156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a:t>Έκφραση βωβών συναισθημάτων </a:t>
            </a:r>
            <a:r>
              <a:rPr lang="el-GR" dirty="0" smtClean="0"/>
              <a:t>(2/5</a:t>
            </a:r>
            <a:r>
              <a:rPr lang="el-GR" dirty="0"/>
              <a:t>)</a:t>
            </a:r>
          </a:p>
        </p:txBody>
      </p:sp>
      <p:sp>
        <p:nvSpPr>
          <p:cNvPr id="8" name="Text Placeholder 7"/>
          <p:cNvSpPr>
            <a:spLocks noGrp="1"/>
          </p:cNvSpPr>
          <p:nvPr>
            <p:ph type="body" sz="quarter" idx="3"/>
          </p:nvPr>
        </p:nvSpPr>
        <p:spPr>
          <a:xfrm>
            <a:off x="5364088" y="1574254"/>
            <a:ext cx="2880320" cy="639762"/>
          </a:xfrm>
        </p:spPr>
        <p:txBody>
          <a:bodyPr>
            <a:normAutofit fontScale="92500"/>
          </a:bodyPr>
          <a:lstStyle/>
          <a:p>
            <a:r>
              <a:rPr lang="el-GR" dirty="0"/>
              <a:t>Κρατώντας του το </a:t>
            </a:r>
            <a:r>
              <a:rPr lang="el-GR" dirty="0" smtClean="0"/>
              <a:t>χέρι</a:t>
            </a:r>
            <a:endParaRPr lang="el-GR" dirty="0"/>
          </a:p>
        </p:txBody>
      </p:sp>
      <p:sp>
        <p:nvSpPr>
          <p:cNvPr id="12" name="TextBox 7"/>
          <p:cNvSpPr txBox="1">
            <a:spLocks noGrp="1"/>
          </p:cNvSpPr>
          <p:nvPr>
            <p:ph type="body" idx="1"/>
          </p:nvPr>
        </p:nvSpPr>
        <p:spPr>
          <a:xfrm>
            <a:off x="747836" y="1772816"/>
            <a:ext cx="4040188" cy="461665"/>
          </a:xfrm>
          <a:prstGeom prst="rect">
            <a:avLst/>
          </a:prstGeom>
          <a:noFill/>
        </p:spPr>
        <p:txBody>
          <a:bodyPr wrap="square" rtlCol="0">
            <a:spAutoFit/>
          </a:bodyPr>
          <a:lstStyle/>
          <a:p>
            <a:r>
              <a:rPr lang="el-GR" dirty="0"/>
              <a:t>Με το </a:t>
            </a:r>
            <a:r>
              <a:rPr lang="el-GR" dirty="0" smtClean="0"/>
              <a:t>βλέμμα</a:t>
            </a:r>
            <a:endParaRPr lang="el-GR" dirty="0"/>
          </a:p>
        </p:txBody>
      </p:sp>
      <p:pic>
        <p:nvPicPr>
          <p:cNvPr id="15" name="Picture 5" descr="Παιδάκια κρατιούνται χέρι χέρι."/>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2420888"/>
            <a:ext cx="2448165" cy="3744416"/>
          </a:xfrm>
          <a:prstGeom prst="rect">
            <a:avLst/>
          </a:prstGeom>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7171" name="Picture 3" descr="Παιδάκια κοιτιούνται στα μάτια."/>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27584" y="2420888"/>
            <a:ext cx="3744416" cy="371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76291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10/29/2015 12:40:52 AM"/>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10242,10243,3,"/>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4,7,3,5,"/>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4,5,6,"/>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3,7,"/>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162DA805-D3FD-4CC3-B666-1D5CCF3C8BFB}">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2331</TotalTime>
  <Words>934</Words>
  <Application>Microsoft Office PowerPoint</Application>
  <PresentationFormat>On-screen Show (4:3)</PresentationFormat>
  <Paragraphs>113</Paragraphs>
  <Slides>38</Slides>
  <Notes>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Θέμα του Office</vt:lpstr>
      <vt:lpstr>Το Εικονογραφημένο Βιβλίο στην Προσχολική Εκπαίδευση</vt:lpstr>
      <vt:lpstr>Διδακτική Πρακτική</vt:lpstr>
      <vt:lpstr>Με αφορμή το εξώφυλλο</vt:lpstr>
      <vt:lpstr>Ξεφυλλίζοντας τις σελίδες του βιβλίου</vt:lpstr>
      <vt:lpstr>Παρατήρηση και περιγραφή εικόνων</vt:lpstr>
      <vt:lpstr>Συζήτηση (1/2)</vt:lpstr>
      <vt:lpstr>Συζήτηση (2/2)</vt:lpstr>
      <vt:lpstr>Έκφραση βωβών συναισθημάτων (1/5)</vt:lpstr>
      <vt:lpstr>Έκφραση βωβών συναισθημάτων (2/5)</vt:lpstr>
      <vt:lpstr>Έκφραση βωβών συναισθημάτων (3/5)</vt:lpstr>
      <vt:lpstr>Έκφραση βωβών συναισθημάτων (4/5)</vt:lpstr>
      <vt:lpstr>Έκφραση βωβών συναισθημάτων (5/5)</vt:lpstr>
      <vt:lpstr>Φωτογραφίες</vt:lpstr>
      <vt:lpstr>Ετοιμάζοντας την αφίσα μας! (1/3)</vt:lpstr>
      <vt:lpstr>Ετοιμάζοντας την αφίσα μας! (2/3)</vt:lpstr>
      <vt:lpstr>Ετοιμάζοντας την αφίσα μας! (3/3)</vt:lpstr>
      <vt:lpstr>Ο τίτλος της αφίσας</vt:lpstr>
      <vt:lpstr>Η αφίσα μας!</vt:lpstr>
      <vt:lpstr>Προβολή βωβής ταινίας (1/2)</vt:lpstr>
      <vt:lpstr>Προβολή βωβής ταινίας (2/2)</vt:lpstr>
      <vt:lpstr>Συζητήσαμε</vt:lpstr>
      <vt:lpstr>Χωρίς λόγια μπορούμε… (1/2)</vt:lpstr>
      <vt:lpstr>Χωρίς λόγια μπορούμε… (2/2)</vt:lpstr>
      <vt:lpstr>Γελοιογραφίες</vt:lpstr>
      <vt:lpstr>Γελοιογραφίες (1/7)</vt:lpstr>
      <vt:lpstr>Γελοιογραφίες (2/7)</vt:lpstr>
      <vt:lpstr>Γελοιογραφίες (3/7)</vt:lpstr>
      <vt:lpstr>Γελοιογραφίες (4/7)</vt:lpstr>
      <vt:lpstr>Γελοιογραφίες (5/7)</vt:lpstr>
      <vt:lpstr>Γελοιογραφίες (6/7)</vt:lpstr>
      <vt:lpstr>Γελοιογραφίες (7/7)</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αρπαγή της κότας: Μια ιστορία χωρίς λόγια </dc:title>
  <dc:subject>Το Εικονογραφημένο Βιβλίο στην Προσχολική Εκπαίδευση</dc:subject>
  <dc:creator> Αγγελική Γιαννικοπούλου</dc:creator>
  <cp:lastModifiedBy>Smaragda Papadopoulou</cp:lastModifiedBy>
  <cp:revision>240</cp:revision>
  <dcterms:created xsi:type="dcterms:W3CDTF">2012-09-06T09:03:05Z</dcterms:created>
  <dcterms:modified xsi:type="dcterms:W3CDTF">2015-10-28T22:41:29Z</dcterms:modified>
  <cp:category>Εικονογραφημένα βιβλία χωρίς λόγια</cp:category>
</cp:coreProperties>
</file>