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57" r:id="rId3"/>
    <p:sldId id="308" r:id="rId4"/>
    <p:sldId id="362" r:id="rId5"/>
    <p:sldId id="363" r:id="rId6"/>
    <p:sldId id="364" r:id="rId7"/>
    <p:sldId id="365" r:id="rId8"/>
    <p:sldId id="366" r:id="rId9"/>
    <p:sldId id="367" r:id="rId10"/>
    <p:sldId id="368" r:id="rId11"/>
    <p:sldId id="369" r:id="rId12"/>
    <p:sldId id="290" r:id="rId13"/>
    <p:sldId id="295" r:id="rId14"/>
    <p:sldId id="299" r:id="rId15"/>
    <p:sldId id="358" r:id="rId16"/>
    <p:sldId id="359" r:id="rId17"/>
    <p:sldId id="360" r:id="rId18"/>
    <p:sldId id="293"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7"/>
            <p14:sldId id="308"/>
            <p14:sldId id="362"/>
            <p14:sldId id="363"/>
            <p14:sldId id="364"/>
            <p14:sldId id="365"/>
            <p14:sldId id="366"/>
            <p14:sldId id="367"/>
            <p14:sldId id="368"/>
            <p14:sldId id="369"/>
            <p14:sldId id="290"/>
            <p14:sldId id="295"/>
            <p14:sldId id="299"/>
            <p14:sldId id="358"/>
            <p14:sldId id="359"/>
            <p14:sldId id="360"/>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136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9pPr>
          </a:lstStyle>
          <a:p>
            <a:pPr eaLnBrk="1"/>
            <a:fld id="{E22D7C14-C137-472D-A17C-8955F6C61274}" type="slidenum">
              <a:rPr lang="el-GR" altLang="el-GR" smtClean="0">
                <a:solidFill>
                  <a:srgbClr val="000000"/>
                </a:solidFill>
                <a:latin typeface="Times New Roman" pitchFamily="16" charset="0"/>
              </a:rPr>
              <a:pPr eaLnBrk="1"/>
              <a:t>3</a:t>
            </a:fld>
            <a:endParaRPr lang="el-GR" altLang="el-GR" smtClean="0">
              <a:solidFill>
                <a:srgbClr val="000000"/>
              </a:solidFill>
              <a:latin typeface="Times New Roman" pitchFamily="16" charset="0"/>
            </a:endParaRPr>
          </a:p>
        </p:txBody>
      </p:sp>
      <p:sp>
        <p:nvSpPr>
          <p:cNvPr id="1536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9pPr>
          </a:lstStyle>
          <a:p>
            <a:pPr eaLnBrk="1"/>
            <a:fld id="{DD8A6640-3AB8-4366-BB5B-DA4CC57AEA9A}" type="slidenum">
              <a:rPr lang="el-GR" altLang="el-GR" smtClean="0">
                <a:solidFill>
                  <a:srgbClr val="000000"/>
                </a:solidFill>
                <a:latin typeface="Times New Roman" pitchFamily="16" charset="0"/>
              </a:rPr>
              <a:pPr eaLnBrk="1"/>
              <a:t>4</a:t>
            </a:fld>
            <a:endParaRPr lang="el-GR" altLang="el-GR" smtClean="0">
              <a:solidFill>
                <a:srgbClr val="000000"/>
              </a:solidFill>
              <a:latin typeface="Times New Roman" pitchFamily="16" charset="0"/>
            </a:endParaRPr>
          </a:p>
        </p:txBody>
      </p:sp>
      <p:sp>
        <p:nvSpPr>
          <p:cNvPr id="1638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9pPr>
          </a:lstStyle>
          <a:p>
            <a:pPr eaLnBrk="1"/>
            <a:fld id="{A512D381-D8BA-43EF-B522-7B68415EC5D0}" type="slidenum">
              <a:rPr lang="el-GR" altLang="el-GR" smtClean="0">
                <a:solidFill>
                  <a:srgbClr val="000000"/>
                </a:solidFill>
                <a:latin typeface="Times New Roman" pitchFamily="16" charset="0"/>
              </a:rPr>
              <a:pPr eaLnBrk="1"/>
              <a:t>5</a:t>
            </a:fld>
            <a:endParaRPr lang="el-GR" altLang="el-GR" smtClean="0">
              <a:solidFill>
                <a:srgbClr val="000000"/>
              </a:solidFill>
              <a:latin typeface="Times New Roman" pitchFamily="16" charset="0"/>
            </a:endParaRPr>
          </a:p>
        </p:txBody>
      </p:sp>
      <p:sp>
        <p:nvSpPr>
          <p:cNvPr id="1741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9pPr>
          </a:lstStyle>
          <a:p>
            <a:pPr eaLnBrk="1"/>
            <a:fld id="{22B5F327-630C-4A69-9261-6DB2944F2972}" type="slidenum">
              <a:rPr lang="el-GR" altLang="el-GR" smtClean="0">
                <a:solidFill>
                  <a:srgbClr val="000000"/>
                </a:solidFill>
                <a:latin typeface="Times New Roman" pitchFamily="16" charset="0"/>
              </a:rPr>
              <a:pPr eaLnBrk="1"/>
              <a:t>6</a:t>
            </a:fld>
            <a:endParaRPr lang="el-GR" altLang="el-GR" smtClean="0">
              <a:solidFill>
                <a:srgbClr val="000000"/>
              </a:solidFill>
              <a:latin typeface="Times New Roman" pitchFamily="16" charset="0"/>
            </a:endParaRPr>
          </a:p>
        </p:txBody>
      </p:sp>
      <p:sp>
        <p:nvSpPr>
          <p:cNvPr id="184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9pPr>
          </a:lstStyle>
          <a:p>
            <a:pPr eaLnBrk="1"/>
            <a:fld id="{ED65C4B7-578E-4FF9-855E-D4A802750277}" type="slidenum">
              <a:rPr lang="el-GR" altLang="el-GR" smtClean="0">
                <a:solidFill>
                  <a:srgbClr val="000000"/>
                </a:solidFill>
                <a:latin typeface="Times New Roman" pitchFamily="16" charset="0"/>
              </a:rPr>
              <a:pPr eaLnBrk="1"/>
              <a:t>7</a:t>
            </a:fld>
            <a:endParaRPr lang="el-GR" altLang="el-GR" smtClean="0">
              <a:solidFill>
                <a:srgbClr val="000000"/>
              </a:solidFill>
              <a:latin typeface="Times New Roman" pitchFamily="16" charset="0"/>
            </a:endParaRPr>
          </a:p>
        </p:txBody>
      </p:sp>
      <p:sp>
        <p:nvSpPr>
          <p:cNvPr id="1945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9pPr>
          </a:lstStyle>
          <a:p>
            <a:pPr eaLnBrk="1"/>
            <a:fld id="{5F0711CE-B6FF-4726-B595-67B3102D3B42}" type="slidenum">
              <a:rPr lang="el-GR" altLang="el-GR" smtClean="0">
                <a:solidFill>
                  <a:srgbClr val="000000"/>
                </a:solidFill>
                <a:latin typeface="Times New Roman" pitchFamily="16" charset="0"/>
              </a:rPr>
              <a:pPr eaLnBrk="1"/>
              <a:t>8</a:t>
            </a:fld>
            <a:endParaRPr lang="el-GR" altLang="el-GR" smtClean="0">
              <a:solidFill>
                <a:srgbClr val="000000"/>
              </a:solidFill>
              <a:latin typeface="Times New Roman" pitchFamily="16" charset="0"/>
            </a:endParaRPr>
          </a:p>
        </p:txBody>
      </p:sp>
      <p:sp>
        <p:nvSpPr>
          <p:cNvPr id="2048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9pPr>
          </a:lstStyle>
          <a:p>
            <a:pPr eaLnBrk="1"/>
            <a:fld id="{0DF69B25-AEC7-4AB7-B9E6-9BC55263469F}" type="slidenum">
              <a:rPr lang="el-GR" altLang="el-GR" smtClean="0">
                <a:solidFill>
                  <a:srgbClr val="000000"/>
                </a:solidFill>
                <a:latin typeface="Times New Roman" pitchFamily="16" charset="0"/>
              </a:rPr>
              <a:pPr eaLnBrk="1"/>
              <a:t>9</a:t>
            </a:fld>
            <a:endParaRPr lang="el-GR" altLang="el-GR" smtClean="0">
              <a:solidFill>
                <a:srgbClr val="000000"/>
              </a:solidFill>
              <a:latin typeface="Times New Roman" pitchFamily="16" charset="0"/>
            </a:endParaRPr>
          </a:p>
        </p:txBody>
      </p:sp>
      <p:sp>
        <p:nvSpPr>
          <p:cNvPr id="2150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ea typeface="Microsoft YaHei" charset="-122"/>
              </a:defRPr>
            </a:lvl1pPr>
            <a:lvl2pPr eaLnBrk="0">
              <a:tabLst>
                <a:tab pos="634643" algn="l"/>
                <a:tab pos="1269286" algn="l"/>
                <a:tab pos="1903929" algn="l"/>
                <a:tab pos="2538573" algn="l"/>
              </a:tabLst>
              <a:defRPr>
                <a:solidFill>
                  <a:schemeClr val="tx1"/>
                </a:solidFill>
                <a:latin typeface="Arial" charset="0"/>
                <a:ea typeface="Microsoft YaHei" charset="-122"/>
              </a:defRPr>
            </a:lvl2pPr>
            <a:lvl3pPr eaLnBrk="0">
              <a:tabLst>
                <a:tab pos="634643" algn="l"/>
                <a:tab pos="1269286" algn="l"/>
                <a:tab pos="1903929" algn="l"/>
                <a:tab pos="2538573" algn="l"/>
              </a:tabLst>
              <a:defRPr>
                <a:solidFill>
                  <a:schemeClr val="tx1"/>
                </a:solidFill>
                <a:latin typeface="Arial" charset="0"/>
                <a:ea typeface="Microsoft YaHei" charset="-122"/>
              </a:defRPr>
            </a:lvl3pPr>
            <a:lvl4pPr eaLnBrk="0">
              <a:tabLst>
                <a:tab pos="634643" algn="l"/>
                <a:tab pos="1269286" algn="l"/>
                <a:tab pos="1903929" algn="l"/>
                <a:tab pos="2538573" algn="l"/>
              </a:tabLst>
              <a:defRPr>
                <a:solidFill>
                  <a:schemeClr val="tx1"/>
                </a:solidFill>
                <a:latin typeface="Arial" charset="0"/>
                <a:ea typeface="Microsoft YaHei" charset="-122"/>
              </a:defRPr>
            </a:lvl4pPr>
            <a:lvl5pPr eaLnBrk="0">
              <a:tabLst>
                <a:tab pos="634643" algn="l"/>
                <a:tab pos="1269286" algn="l"/>
                <a:tab pos="1903929" algn="l"/>
                <a:tab pos="2538573" algn="l"/>
              </a:tabLst>
              <a:defRPr>
                <a:solidFill>
                  <a:schemeClr val="tx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ea typeface="Microsoft YaHei" charset="-122"/>
              </a:defRPr>
            </a:lvl9pPr>
          </a:lstStyle>
          <a:p>
            <a:pPr eaLnBrk="1"/>
            <a:fld id="{E6012388-1524-41D7-948F-895E1E2272E6}" type="slidenum">
              <a:rPr lang="el-GR" altLang="el-GR" smtClean="0">
                <a:solidFill>
                  <a:srgbClr val="000000"/>
                </a:solidFill>
                <a:latin typeface="Times New Roman" pitchFamily="16" charset="0"/>
              </a:rPr>
              <a:pPr eaLnBrk="1"/>
              <a:t>10</a:t>
            </a:fld>
            <a:endParaRPr lang="el-GR" altLang="el-GR" smtClean="0">
              <a:solidFill>
                <a:srgbClr val="000000"/>
              </a:solidFill>
              <a:latin typeface="Times New Roman" pitchFamily="16" charset="0"/>
            </a:endParaRPr>
          </a:p>
        </p:txBody>
      </p:sp>
      <p:sp>
        <p:nvSpPr>
          <p:cNvPr id="22531"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Βιογραφία/Αυτοβιογραφία</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Βιογραφία/Αυτοβιογραφία</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Βιογραφία/Αυτοβιογραφία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Βιογραφία/Αυτοβιογραφία</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Βιογραφία/Αυτοβιογραφία</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Βιογραφία/Αυτοβιογραφία</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Βιογραφία/Αυτοβιογραφία</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blionet.gr/book/194304/Carle,_Eric,_1929-/%CE%A6%CE%AF%CE%BB%CE%BF%CE%B9_%CE%B3%CE%B9%CE%B1_%CF%80%CE%AC%CE%BD%CF%84%CE%B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eric-carle.com/bio.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gr/url?sa=i&amp;rct=j&amp;q=&amp;esrc=s&amp;source=images&amp;cd=&amp;cad=rja&amp;uact=8&amp;ved=0ahUKEwijmt-OmYfMAhWHOxQKHRFxDn8QjRwIBw&amp;url=http://www.elniplex.com/%CF%86%CE%AF%CE%BB%CE%BF%CE%B9-%CE%B3%CE%B9%CE%B1-%CF%80%CE%AC%CE%BD%CF%84%CE%B1-%CF%84%CE%BF%CF%85-%CE%AD%CF%81%CE%B9%CE%BA-%CE%BA%CE%B1%CF%81%CE%BB&amp;psig=AFQjCNGYob-M1tXHTm-D90jW6ZcERjl0IQ&amp;ust=1460485098206883"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hyperlink" Target="http://www.eric-carle.com/slideshow_family.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Βιογραφία/Αυτοβιογραφία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684478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Τα παιδιά γράφουν αυτοβιογραφικά κείμενα </a:t>
            </a:r>
            <a:r>
              <a:rPr lang="el-GR" altLang="el-GR" dirty="0" smtClean="0"/>
              <a:t>(3/3</a:t>
            </a:r>
            <a:r>
              <a:rPr lang="el-GR" altLang="el-GR" dirty="0"/>
              <a:t>)</a:t>
            </a:r>
            <a:endParaRPr lang="el-GR" dirty="0"/>
          </a:p>
        </p:txBody>
      </p:sp>
      <p:sp>
        <p:nvSpPr>
          <p:cNvPr id="11266" name="Rectangle 2"/>
          <p:cNvSpPr>
            <a:spLocks noGrp="1" noChangeArrowheads="1"/>
          </p:cNvSpPr>
          <p:nvPr>
            <p:ph type="body" idx="1"/>
          </p:nvPr>
        </p:nvSpPr>
        <p:spPr>
          <a:xfrm>
            <a:off x="456480" y="1604329"/>
            <a:ext cx="4014720" cy="4526396"/>
          </a:xfrm>
        </p:spPr>
        <p:txBody>
          <a:bodyPr tIns="22401">
            <a:noAutofit/>
          </a:bodyPr>
          <a:lstStyle/>
          <a:p>
            <a:pPr marL="97922" indent="0">
              <a:buSzPct val="45000"/>
              <a:buNone/>
              <a:tabLst>
                <a:tab pos="656650" algn="l"/>
                <a:tab pos="1313299" algn="l"/>
                <a:tab pos="1969949" algn="l"/>
                <a:tab pos="2626599" algn="l"/>
                <a:tab pos="3283248" algn="l"/>
                <a:tab pos="3939898" algn="l"/>
              </a:tabLst>
            </a:pPr>
            <a:r>
              <a:rPr lang="el-GR" altLang="el-GR" sz="2700" dirty="0" smtClean="0"/>
              <a:t>«Πολύ παλιά, όταν ήμουν μωράκι καθόμουν στο καθιστικό με τη μαμά, το μπαμπά και την αδερφή μου. Όπως καθόμουν στον καναπέ έπεσα πάνω στο τραπέζι και αυτό με τη σειρά του πάνω στην καρέκλα. Όλοι όσοι βρισκόταν εκεί γελούσαν.»</a:t>
            </a:r>
          </a:p>
        </p:txBody>
      </p:sp>
      <p:pic>
        <p:nvPicPr>
          <p:cNvPr id="11267" name="Picture 3" descr="παιδικό αυτοβιογραφικό κείμεν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800" y="1564005"/>
            <a:ext cx="4014720" cy="4566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9774955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a:t>
            </a:r>
            <a:r>
              <a:rPr lang="el-GR" sz="2000" dirty="0" smtClean="0"/>
              <a:t>2016. </a:t>
            </a:r>
            <a:r>
              <a:rPr lang="el-GR" altLang="el-GR" sz="2000" dirty="0">
                <a:latin typeface="Calibri" pitchFamily="32" charset="0"/>
              </a:rPr>
              <a:t>Σοφία </a:t>
            </a:r>
            <a:r>
              <a:rPr lang="el-GR" altLang="el-GR" sz="2000" dirty="0" smtClean="0">
                <a:latin typeface="Calibri" pitchFamily="32" charset="0"/>
              </a:rPr>
              <a:t>Αντωνίου</a:t>
            </a:r>
            <a:r>
              <a:rPr lang="el-GR" sz="2000" dirty="0" smtClean="0"/>
              <a:t>, </a:t>
            </a:r>
            <a:r>
              <a:rPr lang="el-GR" sz="2000" dirty="0"/>
              <a:t>Αγγελική </a:t>
            </a:r>
            <a:r>
              <a:rPr lang="el-GR" sz="2000" dirty="0" err="1"/>
              <a:t>Γιαννικοπούλου</a:t>
            </a:r>
            <a:r>
              <a:rPr lang="el-GR" sz="2000" dirty="0"/>
              <a:t>. «Το Εικονογραφημένο Βιβλίο στην Προσχολική </a:t>
            </a:r>
            <a:r>
              <a:rPr lang="el-GR" sz="2000" dirty="0" smtClean="0"/>
              <a:t>Εκπαίδευση. Βιογραφία/Αυτοβιογραφία</a:t>
            </a:r>
            <a:r>
              <a:rPr lang="el-GR" sz="2000" dirty="0"/>
              <a:t>. Φίλοι για </a:t>
            </a:r>
            <a:r>
              <a:rPr lang="el-GR" sz="2000" dirty="0" smtClean="0"/>
              <a:t>πάντα». Έκδοση: 1.0. Αθήνα 2016. Διαθέσιμο από τη δικτυακή διεύθυνση: </a:t>
            </a:r>
            <a:r>
              <a:rPr lang="en-GB" sz="2000" dirty="0" smtClean="0">
                <a:hlinkClick r:id="rId3" tooltip="Ανοιχτό Μάθημα: Το Εικονογραφημένο Βιβλίο στην Προσχολική Εκπαίδευση"/>
              </a:rPr>
              <a:t>http://opencourses.uoa.gr/courses/ECD5/</a:t>
            </a:r>
            <a:r>
              <a:rPr lang="el-GR" sz="2000" dirty="0" smtClean="0"/>
              <a:t>.</a:t>
            </a:r>
          </a:p>
          <a:p>
            <a:pPr marL="0" indent="0">
              <a:buNone/>
              <a:defRPr/>
            </a:pP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65981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250717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019234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a:t>
            </a:r>
            <a:r>
              <a:rPr lang="el-GR" sz="2000" dirty="0" smtClean="0"/>
              <a:t>: Εξώφυλλο και σελίδες του βιβλίου «</a:t>
            </a:r>
            <a:r>
              <a:rPr lang="el-GR" altLang="en-US" sz="2000" dirty="0">
                <a:hlinkClick r:id="rId3"/>
              </a:rPr>
              <a:t>Φίλοι για </a:t>
            </a:r>
            <a:r>
              <a:rPr lang="el-GR" altLang="en-US" sz="2000" dirty="0" smtClean="0">
                <a:hlinkClick r:id="rId3"/>
              </a:rPr>
              <a:t>πάντα</a:t>
            </a:r>
            <a:r>
              <a:rPr lang="el-GR" altLang="en-US" sz="2000" dirty="0" smtClean="0"/>
              <a:t>» </a:t>
            </a:r>
            <a:r>
              <a:rPr lang="el-GR" altLang="en-US" sz="2000" dirty="0"/>
              <a:t>Εικονογράφηση Eric </a:t>
            </a:r>
            <a:r>
              <a:rPr lang="el-GR" altLang="en-US" sz="2000" dirty="0" err="1"/>
              <a:t>Carl</a:t>
            </a:r>
            <a:r>
              <a:rPr lang="el-GR" altLang="en-US" sz="2000" dirty="0"/>
              <a:t> – 1η </a:t>
            </a:r>
            <a:r>
              <a:rPr lang="el-GR" altLang="en-US" sz="2000" dirty="0" err="1"/>
              <a:t>εκδ</a:t>
            </a:r>
            <a:r>
              <a:rPr lang="el-GR" altLang="en-US" sz="2000" dirty="0"/>
              <a:t>. - Αθήνα: Εκδόσεις </a:t>
            </a:r>
            <a:r>
              <a:rPr lang="el-GR" altLang="en-US" sz="2000" dirty="0" smtClean="0"/>
              <a:t>Καλειδοσκόπιο, </a:t>
            </a:r>
            <a:r>
              <a:rPr lang="el-GR" altLang="en-US" sz="2000" dirty="0"/>
              <a:t>2013</a:t>
            </a:r>
            <a:r>
              <a:rPr lang="el-GR" altLang="en-US" sz="2000" dirty="0" smtClean="0"/>
              <a:t>.</a:t>
            </a:r>
          </a:p>
          <a:p>
            <a:pPr marL="0" indent="0">
              <a:buNone/>
            </a:pPr>
            <a:r>
              <a:rPr lang="el-GR" altLang="en-US" sz="2000" dirty="0" smtClean="0"/>
              <a:t>Εικόνα 3: Φωτογραφία του </a:t>
            </a:r>
            <a:r>
              <a:rPr lang="el-GR" altLang="en-US" sz="2000" dirty="0" smtClean="0">
                <a:hlinkClick r:id="rId4"/>
              </a:rPr>
              <a:t>Eric </a:t>
            </a:r>
            <a:r>
              <a:rPr lang="el-GR" altLang="en-US" sz="2000" dirty="0" err="1" smtClean="0">
                <a:hlinkClick r:id="rId4"/>
              </a:rPr>
              <a:t>Carl</a:t>
            </a:r>
            <a:r>
              <a:rPr lang="el-GR" altLang="en-US" sz="2000" dirty="0" smtClean="0">
                <a:hlinkClick r:id="rId4"/>
              </a:rPr>
              <a:t> </a:t>
            </a:r>
            <a:r>
              <a:rPr lang="el-GR" altLang="en-US" sz="2000" dirty="0" smtClean="0"/>
              <a:t>, </a:t>
            </a:r>
            <a:r>
              <a:rPr lang="en-GB" altLang="en-US" sz="2000" dirty="0" smtClean="0"/>
              <a:t>Photo Credit: </a:t>
            </a:r>
            <a:r>
              <a:rPr lang="en-US" sz="2000" dirty="0"/>
              <a:t>Paul </a:t>
            </a:r>
            <a:r>
              <a:rPr lang="en-US" sz="2000" dirty="0" err="1"/>
              <a:t>Shoul</a:t>
            </a:r>
            <a:r>
              <a:rPr lang="en-US" sz="2000" dirty="0"/>
              <a:t>, Biographical Notes for Eric Carle, The Official Eric Carle Web </a:t>
            </a:r>
            <a:r>
              <a:rPr lang="en-US" sz="2000" dirty="0" smtClean="0"/>
              <a:t>Site.</a:t>
            </a:r>
            <a:endParaRPr lang="el-GR" sz="2000" dirty="0">
              <a:solidFill>
                <a:srgbClr val="FF0000"/>
              </a:solidFill>
            </a:endParaRPr>
          </a:p>
        </p:txBody>
      </p:sp>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Σοφία </a:t>
            </a:r>
            <a:r>
              <a:rPr lang="el-GR" sz="2400" dirty="0" smtClean="0"/>
              <a:t>Αντωνίου.</a:t>
            </a:r>
            <a:endParaRPr lang="el-GR" sz="2400" dirty="0"/>
          </a:p>
          <a:p>
            <a:pPr marL="0" indent="0">
              <a:spcBef>
                <a:spcPts val="1000"/>
              </a:spcBef>
              <a:buNone/>
            </a:pPr>
            <a:r>
              <a:rPr lang="el-GR" altLang="en-US" sz="2400" b="1" dirty="0" smtClean="0"/>
              <a:t>Βιβλίο</a:t>
            </a:r>
            <a:r>
              <a:rPr lang="el-GR" altLang="en-US" sz="2400" dirty="0" smtClean="0"/>
              <a:t>: </a:t>
            </a:r>
            <a:r>
              <a:rPr lang="el-GR" altLang="en-US" sz="2400" dirty="0" err="1"/>
              <a:t>Carle</a:t>
            </a:r>
            <a:r>
              <a:rPr lang="el-GR" altLang="en-US" sz="2400" dirty="0"/>
              <a:t> Eric. </a:t>
            </a:r>
            <a:r>
              <a:rPr lang="el-GR" altLang="en-US" sz="2400" b="1" dirty="0"/>
              <a:t>Φίλοι για </a:t>
            </a:r>
            <a:r>
              <a:rPr lang="el-GR" altLang="en-US" sz="2400" b="1" dirty="0" smtClean="0"/>
              <a:t>πάντα </a:t>
            </a:r>
            <a:r>
              <a:rPr lang="el-GR" altLang="en-US" sz="2400" dirty="0" smtClean="0"/>
              <a:t>/ Εικονογράφηση </a:t>
            </a:r>
            <a:r>
              <a:rPr lang="el-GR" altLang="en-US" sz="2400" dirty="0"/>
              <a:t>Eric </a:t>
            </a:r>
            <a:r>
              <a:rPr lang="el-GR" altLang="en-US" sz="2400" dirty="0" err="1"/>
              <a:t>Carl</a:t>
            </a:r>
            <a:r>
              <a:rPr lang="el-GR" altLang="en-US" sz="2400" dirty="0"/>
              <a:t> – </a:t>
            </a:r>
            <a:r>
              <a:rPr lang="el-GR" altLang="en-US" sz="2400" dirty="0" smtClean="0"/>
              <a:t>1η </a:t>
            </a:r>
            <a:r>
              <a:rPr lang="el-GR" altLang="en-US" sz="2400" dirty="0" err="1"/>
              <a:t>εκδ</a:t>
            </a:r>
            <a:r>
              <a:rPr lang="el-GR" altLang="en-US" sz="2400" dirty="0"/>
              <a:t>. - Αθήνα: Εκδόσεις </a:t>
            </a:r>
            <a:r>
              <a:rPr lang="el-GR" altLang="en-US" sz="2400" dirty="0" smtClean="0"/>
              <a:t>Καλειδοσκ</a:t>
            </a:r>
            <a:r>
              <a:rPr lang="el-GR" altLang="en-US" sz="2400" dirty="0"/>
              <a:t>ό</a:t>
            </a:r>
            <a:r>
              <a:rPr lang="el-GR" altLang="en-US" sz="2400" dirty="0" smtClean="0"/>
              <a:t>πιο</a:t>
            </a:r>
            <a:r>
              <a:rPr lang="el-GR" altLang="en-US" sz="2400" dirty="0"/>
              <a:t>, 2013.</a:t>
            </a:r>
          </a:p>
          <a:p>
            <a:pPr marL="0" indent="0">
              <a:spcBef>
                <a:spcPts val="1000"/>
              </a:spcBef>
              <a:buNone/>
            </a:pPr>
            <a:r>
              <a:rPr lang="el-GR" altLang="el-GR" sz="2400" b="1" dirty="0" smtClean="0">
                <a:latin typeface="Calibri" pitchFamily="32" charset="0"/>
              </a:rPr>
              <a:t>Θέμα</a:t>
            </a:r>
            <a:r>
              <a:rPr lang="el-GR" altLang="el-GR" sz="2400" b="1" dirty="0">
                <a:latin typeface="Calibri" pitchFamily="32" charset="0"/>
              </a:rPr>
              <a:t>: </a:t>
            </a:r>
            <a:r>
              <a:rPr lang="el-GR" altLang="el-GR" sz="2400" dirty="0">
                <a:latin typeface="Calibri" pitchFamily="32" charset="0"/>
              </a:rPr>
              <a:t>Αυτοβιογραφικό </a:t>
            </a:r>
            <a:r>
              <a:rPr lang="el-GR" altLang="el-GR" sz="2400" dirty="0" smtClean="0">
                <a:latin typeface="Calibri" pitchFamily="32" charset="0"/>
              </a:rPr>
              <a:t>κείμενο.</a:t>
            </a:r>
            <a:endParaRPr lang="el-GR" altLang="el-GR" sz="2400" dirty="0">
              <a:latin typeface="Calibri" pitchFamily="32" charset="0"/>
            </a:endParaRPr>
          </a:p>
          <a:p>
            <a:pPr marL="0" indent="0">
              <a:spcBef>
                <a:spcPts val="1000"/>
              </a:spcBef>
              <a:buNone/>
            </a:pPr>
            <a:endParaRPr lang="en-GB" sz="2400" dirty="0"/>
          </a:p>
        </p:txBody>
      </p:sp>
      <p:pic>
        <p:nvPicPr>
          <p:cNvPr id="8" name="Picture 2" descr="Εξώφυλλο">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941497" y="1600200"/>
            <a:ext cx="345200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48299" y="57332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Λίγα λόγια για το βιβλίο</a:t>
            </a:r>
            <a:endParaRPr lang="el-GR" dirty="0"/>
          </a:p>
        </p:txBody>
      </p:sp>
      <p:sp>
        <p:nvSpPr>
          <p:cNvPr id="4099" name="Rectangle 2"/>
          <p:cNvSpPr>
            <a:spLocks noGrp="1" noChangeArrowheads="1"/>
          </p:cNvSpPr>
          <p:nvPr>
            <p:ph idx="1"/>
          </p:nvPr>
        </p:nvSpPr>
        <p:spPr/>
        <p:txBody>
          <a:bodyPr tIns="0">
            <a:noAutofit/>
          </a:bodyPr>
          <a:lstStyle/>
          <a:p>
            <a:pPr marL="97922" indent="0">
              <a:lnSpc>
                <a:spcPct val="102000"/>
              </a:lnSpc>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900" dirty="0" smtClean="0">
                <a:latin typeface="Calibri" pitchFamily="32" charset="0"/>
              </a:rPr>
              <a:t>Το </a:t>
            </a:r>
            <a:r>
              <a:rPr lang="el-GR" altLang="el-GR" sz="2900" dirty="0">
                <a:latin typeface="Calibri" pitchFamily="32" charset="0"/>
              </a:rPr>
              <a:t>βιβλίο κάνει λόγο για την ιστορία δύο φίλων (ενός αγοριού και ενός κοριτσιού). Μαζί έπαιζαν, χόρευαν, διασκέδαζαν, έλεγαν τα μυστικά τους. Όμως μια μέρα το κορίτσι έφυγε. Το αγόρι αισθανόταν μόνο και αποφάσισε να την  ψάξει. Πέρασε το παγωμένο ποτάμι, ανέβηκε ένα ψηλό βουνό, διέσχισε ένα πράσινο λιβάδι, άντεξε τις βροχές, ξαπόστασε στον ίσκιο της συννεφιάς, έφτασε σε έναν υπέροχο κήπο και τότε ήταν που συνάντησε τη φίλη του. </a:t>
            </a:r>
          </a:p>
        </p:txBody>
      </p:sp>
    </p:spTree>
    <p:extLst>
      <p:ext uri="{BB962C8B-B14F-4D97-AF65-F5344CB8AC3E}">
        <p14:creationId xmlns:p14="http://schemas.microsoft.com/office/powerpoint/2010/main" val="1908268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Ανάγνωση του βιβλίου (1/2)</a:t>
            </a:r>
            <a:endParaRPr lang="el-GR" dirty="0"/>
          </a:p>
        </p:txBody>
      </p:sp>
      <p:sp>
        <p:nvSpPr>
          <p:cNvPr id="5123" name="Rectangle 2"/>
          <p:cNvSpPr>
            <a:spLocks noGrp="1" noChangeArrowheads="1"/>
          </p:cNvSpPr>
          <p:nvPr>
            <p:ph sz="half" idx="1"/>
          </p:nvPr>
        </p:nvSpPr>
        <p:spPr>
          <a:xfrm>
            <a:off x="457200" y="1600200"/>
            <a:ext cx="5266928" cy="4525963"/>
          </a:xfrm>
        </p:spPr>
        <p:txBody>
          <a:bodyPr>
            <a:normAutofit/>
          </a:bodyPr>
          <a:lstStyle/>
          <a:p>
            <a:pPr marL="97922" indent="0">
              <a:buSzPct val="45000"/>
              <a:buNone/>
              <a:tabLst>
                <a:tab pos="656650" algn="l"/>
                <a:tab pos="1313299" algn="l"/>
                <a:tab pos="1969949" algn="l"/>
                <a:tab pos="2626599" algn="l"/>
                <a:tab pos="3283248" algn="l"/>
                <a:tab pos="3939898" algn="l"/>
              </a:tabLst>
            </a:pPr>
            <a:r>
              <a:rPr lang="el-GR" altLang="el-GR" dirty="0" smtClean="0"/>
              <a:t>Διαβάσαμε </a:t>
            </a:r>
            <a:r>
              <a:rPr lang="el-GR" altLang="el-GR" dirty="0"/>
              <a:t>το βιβλίο αλλά και το σημείωμα του συγγραφέα που ομολογεί ότι το κορίτσι πραγματικά υπάρχει και το είχε γνωρίσει όταν ήταν πολύ μικρός. </a:t>
            </a:r>
          </a:p>
        </p:txBody>
      </p:sp>
      <p:pic>
        <p:nvPicPr>
          <p:cNvPr id="6" name="Picture 3" descr="Η νηπιαγωγός διαβάζει το βιβλίο"/>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628800"/>
            <a:ext cx="2545854"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54625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Ανάγνωση του βιβλίου (2/2)</a:t>
            </a:r>
            <a:endParaRPr lang="el-GR" dirty="0"/>
          </a:p>
        </p:txBody>
      </p:sp>
      <p:sp>
        <p:nvSpPr>
          <p:cNvPr id="6147" name="Rectangle 2"/>
          <p:cNvSpPr>
            <a:spLocks noGrp="1" noChangeArrowheads="1"/>
          </p:cNvSpPr>
          <p:nvPr>
            <p:ph sz="half" idx="1"/>
          </p:nvPr>
        </p:nvSpPr>
        <p:spPr>
          <a:xfrm>
            <a:off x="457200" y="1600200"/>
            <a:ext cx="4546848" cy="4525963"/>
          </a:xfrm>
        </p:spPr>
        <p:txBody>
          <a:bodyPr/>
          <a:lstStyle/>
          <a:p>
            <a:pPr marL="97922" indent="0">
              <a:buSzPct val="45000"/>
              <a:buNone/>
              <a:tabLst>
                <a:tab pos="656650" algn="l"/>
                <a:tab pos="1313299" algn="l"/>
                <a:tab pos="1969949" algn="l"/>
                <a:tab pos="2626599" algn="l"/>
                <a:tab pos="3283248" algn="l"/>
                <a:tab pos="3939898" algn="l"/>
              </a:tabLst>
            </a:pPr>
            <a:r>
              <a:rPr lang="el-GR" altLang="el-GR" dirty="0" smtClean="0"/>
              <a:t>Δείξαμε και σχολιάσαμε την αυθεντική φωτογραφία που παρατίθεται στο τέλος του βιβλίου.</a:t>
            </a:r>
          </a:p>
        </p:txBody>
      </p:sp>
      <p:pic>
        <p:nvPicPr>
          <p:cNvPr id="6" name="Picture 6" descr="Φωτογραφία"/>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20072" y="1700807"/>
            <a:ext cx="3298676" cy="439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0" y="5562348"/>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9006796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altLang="el-GR" dirty="0"/>
              <a:t>Φωτογραφίες του συγγραφέα (1/2)</a:t>
            </a:r>
            <a:endParaRPr lang="el-GR" dirty="0"/>
          </a:p>
        </p:txBody>
      </p:sp>
      <p:sp>
        <p:nvSpPr>
          <p:cNvPr id="5123" name="Rectangle 2"/>
          <p:cNvSpPr>
            <a:spLocks noGrp="1" noChangeArrowheads="1"/>
          </p:cNvSpPr>
          <p:nvPr>
            <p:ph sz="half" idx="1"/>
          </p:nvPr>
        </p:nvSpPr>
        <p:spPr/>
        <p:txBody>
          <a:bodyPr>
            <a:normAutofit/>
          </a:bodyPr>
          <a:lstStyle/>
          <a:p>
            <a:pPr marL="97922" indent="0">
              <a:buSzPct val="45000"/>
              <a:buNone/>
              <a:tabLst>
                <a:tab pos="656650" algn="l"/>
                <a:tab pos="1313299" algn="l"/>
                <a:tab pos="1969949" algn="l"/>
                <a:tab pos="2626599" algn="l"/>
                <a:tab pos="3283248" algn="l"/>
                <a:tab pos="3939898" algn="l"/>
              </a:tabLst>
              <a:defRPr/>
            </a:pPr>
            <a:r>
              <a:rPr lang="el-GR" altLang="el-GR" dirty="0" smtClean="0"/>
              <a:t>Είδαμε φωτογραφίες του συγγραφέα σημερινές αλλά και παλιότερες. Επισκεφτήκαμε την </a:t>
            </a:r>
            <a:r>
              <a:rPr lang="el-GR" altLang="el-GR" dirty="0" smtClean="0">
                <a:hlinkClick r:id="rId4"/>
              </a:rPr>
              <a:t>επίσημη σελίδα </a:t>
            </a:r>
            <a:r>
              <a:rPr lang="el-GR" altLang="el-GR" dirty="0" smtClean="0"/>
              <a:t>του δημιουργού </a:t>
            </a:r>
            <a:r>
              <a:rPr lang="en-US" altLang="el-GR" dirty="0" smtClean="0"/>
              <a:t>Eric Carle </a:t>
            </a:r>
            <a:r>
              <a:rPr lang="el-GR" altLang="el-GR" dirty="0" smtClean="0"/>
              <a:t>και είδαμε τις φωτογραφίες του.</a:t>
            </a:r>
          </a:p>
        </p:txBody>
      </p:sp>
      <p:pic>
        <p:nvPicPr>
          <p:cNvPr id="1026" name="Picture 2" descr="Photo of Eric Carle"/>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292080" y="1772815"/>
            <a:ext cx="2448272" cy="32214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17631" y="4509120"/>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859706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Φωτογραφίες του συγγραφέα (2/2)</a:t>
            </a:r>
            <a:endParaRPr lang="el-GR" dirty="0"/>
          </a:p>
        </p:txBody>
      </p:sp>
      <p:sp>
        <p:nvSpPr>
          <p:cNvPr id="8195" name="Rectangle 2"/>
          <p:cNvSpPr>
            <a:spLocks noGrp="1" noChangeArrowheads="1"/>
          </p:cNvSpPr>
          <p:nvPr>
            <p:ph sz="half" idx="2"/>
          </p:nvPr>
        </p:nvSpPr>
        <p:spPr/>
        <p:txBody>
          <a:bodyPr/>
          <a:lstStyle/>
          <a:p>
            <a:pPr marL="97922" indent="0">
              <a:buSzPct val="45000"/>
              <a:buNone/>
              <a:tabLst>
                <a:tab pos="656650" algn="l"/>
                <a:tab pos="1313299" algn="l"/>
                <a:tab pos="1969949" algn="l"/>
                <a:tab pos="2626599" algn="l"/>
                <a:tab pos="3283248" algn="l"/>
                <a:tab pos="3939898" algn="l"/>
              </a:tabLst>
            </a:pPr>
            <a:r>
              <a:rPr lang="el-GR" altLang="el-GR" sz="2900" dirty="0" smtClean="0"/>
              <a:t>Συγκρίναμε </a:t>
            </a:r>
            <a:r>
              <a:rPr lang="el-GR" altLang="el-GR" sz="2900" dirty="0"/>
              <a:t>τις παλιότερες με τον ήρωα του βιβλίου και αναφέραμε τα κοινά στοιχεία (π.χ. τα προτεταμένα αυτιά)</a:t>
            </a:r>
          </a:p>
        </p:txBody>
      </p:sp>
      <p:pic>
        <p:nvPicPr>
          <p:cNvPr id="1026" name="Picture 2" descr="Σύγκριση φωτογραφιών"/>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77138" y="1600200"/>
            <a:ext cx="399872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1174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altLang="el-GR" dirty="0"/>
              <a:t>Τα παιδιά γράφουν αυτοβιογραφικά κείμενα </a:t>
            </a:r>
            <a:r>
              <a:rPr lang="el-GR" altLang="el-GR" dirty="0" smtClean="0"/>
              <a:t>(1/3</a:t>
            </a:r>
            <a:r>
              <a:rPr lang="el-GR" altLang="el-GR" dirty="0"/>
              <a:t>)</a:t>
            </a:r>
            <a:endParaRPr lang="el-GR" dirty="0"/>
          </a:p>
        </p:txBody>
      </p:sp>
      <p:sp>
        <p:nvSpPr>
          <p:cNvPr id="9219" name="Rectangle 2"/>
          <p:cNvSpPr>
            <a:spLocks noGrp="1" noChangeArrowheads="1"/>
          </p:cNvSpPr>
          <p:nvPr>
            <p:ph sz="half" idx="1"/>
          </p:nvPr>
        </p:nvSpPr>
        <p:spPr/>
        <p:txBody>
          <a:bodyPr>
            <a:normAutofit/>
          </a:bodyPr>
          <a:lstStyle/>
          <a:p>
            <a:pPr marL="97922" indent="0">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Μετά την προβολή των διαφανειών, τα παιδιά κλήθηκαν να θυμηθούν ένα αστείο περιστατικό που συνέβη όταν τα ίδια ήταν μωρά. Το ζωγράφισαν και το καταγράψαμε. Οι δικές τους πραγματικές ιστορίες ήταν έτοιμες.</a:t>
            </a:r>
            <a:endParaRPr lang="el-GR" altLang="el-GR" dirty="0"/>
          </a:p>
        </p:txBody>
      </p:sp>
      <p:pic>
        <p:nvPicPr>
          <p:cNvPr id="8" name="Picture 3" descr="παιδικό αυτοβιογραφικό κείμενο"/>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72816"/>
            <a:ext cx="4038600" cy="42484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771026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Τα παιδιά γράφουν αυτοβιογραφικά κείμενα (2/3)</a:t>
            </a:r>
            <a:endParaRPr lang="el-GR" dirty="0"/>
          </a:p>
        </p:txBody>
      </p:sp>
      <p:sp>
        <p:nvSpPr>
          <p:cNvPr id="10242" name="Rectangle 2"/>
          <p:cNvSpPr>
            <a:spLocks noGrp="1" noChangeArrowheads="1"/>
          </p:cNvSpPr>
          <p:nvPr>
            <p:ph type="body" idx="1"/>
          </p:nvPr>
        </p:nvSpPr>
        <p:spPr>
          <a:xfrm>
            <a:off x="456480" y="1604329"/>
            <a:ext cx="4014720" cy="4526396"/>
          </a:xfrm>
        </p:spPr>
        <p:txBody>
          <a:bodyPr>
            <a:normAutofit/>
          </a:bodyPr>
          <a:lstStyle/>
          <a:p>
            <a:pPr marL="97922" indent="0">
              <a:buSzPct val="45000"/>
              <a:buNone/>
              <a:tabLst>
                <a:tab pos="656650" algn="l"/>
                <a:tab pos="1313299" algn="l"/>
                <a:tab pos="1969949" algn="l"/>
                <a:tab pos="2626599" algn="l"/>
                <a:tab pos="3283248" algn="l"/>
                <a:tab pos="3939898" algn="l"/>
              </a:tabLst>
            </a:pPr>
            <a:r>
              <a:rPr lang="el-GR" altLang="el-GR" i="1" dirty="0" smtClean="0"/>
              <a:t>«</a:t>
            </a:r>
            <a:r>
              <a:rPr lang="el-GR" altLang="el-GR" dirty="0" smtClean="0"/>
              <a:t>Κάποτε </a:t>
            </a:r>
            <a:r>
              <a:rPr lang="el-GR" altLang="el-GR" dirty="0"/>
              <a:t>ήμουν σπίτι, ξαπλωμένη στο κρεβάτι μου. Τότε είδα μια γυάλα. Δεν ήξερα ότι μέσα υπάρχει ένα χρυσόψαρο και έτσι την αναποδογύρισα. Το ψαράκι έπεσε στο πάτωμα και εγώ </a:t>
            </a:r>
            <a:r>
              <a:rPr lang="el-GR" altLang="el-GR" dirty="0" smtClean="0"/>
              <a:t>γελούσα.»</a:t>
            </a:r>
            <a:endParaRPr lang="el-GR" altLang="el-GR" dirty="0"/>
          </a:p>
        </p:txBody>
      </p:sp>
      <p:pic>
        <p:nvPicPr>
          <p:cNvPr id="10243" name="Picture 3" descr="παιδικό αυτοβιογραφικό κείμενο"/>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2800" y="1604328"/>
            <a:ext cx="4014720" cy="46214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582200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8/12/2016 1:03:54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8,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6147,6,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5123,1026,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10242,10243,"/>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11266,1126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80F1877-70D5-4F25-9BDC-28FA1CE4247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3472</TotalTime>
  <Words>765</Words>
  <Application>Microsoft Office PowerPoint</Application>
  <PresentationFormat>On-screen Show (4:3)</PresentationFormat>
  <Paragraphs>75</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Το Εικονογραφημένο Βιβλίο στην Προσχολική Εκπαίδευση</vt:lpstr>
      <vt:lpstr>Διδακτική Πρακτική</vt:lpstr>
      <vt:lpstr>Λίγα λόγια για το βιβλίο</vt:lpstr>
      <vt:lpstr>Ανάγνωση του βιβλίου (1/2)</vt:lpstr>
      <vt:lpstr>Ανάγνωση του βιβλίου (2/2)</vt:lpstr>
      <vt:lpstr>Φωτογραφίες του συγγραφέα (1/2)</vt:lpstr>
      <vt:lpstr>Φωτογραφίες του συγγραφέα (2/2)</vt:lpstr>
      <vt:lpstr>Τα παιδιά γράφουν αυτοβιογραφικά κείμενα (1/3)</vt:lpstr>
      <vt:lpstr>Τα παιδιά γράφουν αυτοβιογραφικά κείμενα (2/3)</vt:lpstr>
      <vt:lpstr>Τα παιδιά γράφουν αυτοβιογραφικά κείμενα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Βιογραφία/Αυτοβιογραφία - Φίλοι για πάντα</dc:title>
  <dc:subject>Το Εικονογραφημένο Βιβλίο στην Προσχολική Εκπαίδευση</dc:subject>
  <dc:creator>Αγγελική Γιαννικοπούλου</dc:creator>
  <cp:lastModifiedBy>takis81 mark</cp:lastModifiedBy>
  <cp:revision>230</cp:revision>
  <dcterms:created xsi:type="dcterms:W3CDTF">2012-09-06T09:03:05Z</dcterms:created>
  <dcterms:modified xsi:type="dcterms:W3CDTF">2016-12-19T18:14:09Z</dcterms:modified>
  <cp:category>Λογοτεχνικά Είδη</cp:category>
</cp:coreProperties>
</file>