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31" r:id="rId3"/>
    <p:sldId id="336" r:id="rId4"/>
    <p:sldId id="338" r:id="rId5"/>
    <p:sldId id="339" r:id="rId6"/>
    <p:sldId id="340" r:id="rId7"/>
    <p:sldId id="344" r:id="rId8"/>
    <p:sldId id="341" r:id="rId9"/>
    <p:sldId id="342" r:id="rId10"/>
    <p:sldId id="345" r:id="rId11"/>
    <p:sldId id="290" r:id="rId12"/>
    <p:sldId id="295" r:id="rId13"/>
    <p:sldId id="299" r:id="rId14"/>
    <p:sldId id="332" r:id="rId15"/>
    <p:sldId id="333" r:id="rId16"/>
    <p:sldId id="334" r:id="rId17"/>
    <p:sldId id="293"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36"/>
            <p14:sldId id="338"/>
            <p14:sldId id="339"/>
            <p14:sldId id="340"/>
            <p14:sldId id="344"/>
            <p14:sldId id="341"/>
            <p14:sldId id="342"/>
            <p14:sldId id="345"/>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51" d="100"/>
          <a:sy n="51" d="100"/>
        </p:scale>
        <p:origin x="-1938"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Οπτική Μεταφορά</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837CD4-3629-4801-91BF-5A6931CFF2D6}" type="datetimeFigureOut">
              <a:rPr lang="el-GR" smtClean="0"/>
              <a:t>19/12/2016</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1F9B51-FE9F-4753-A14B-12DD6C381EC7}" type="slidenum">
              <a:rPr lang="el-GR" smtClean="0"/>
              <a:t>‹#›</a:t>
            </a:fld>
            <a:endParaRPr lang="el-GR"/>
          </a:p>
        </p:txBody>
      </p:sp>
    </p:spTree>
    <p:extLst>
      <p:ext uri="{BB962C8B-B14F-4D97-AF65-F5344CB8AC3E}">
        <p14:creationId xmlns:p14="http://schemas.microsoft.com/office/powerpoint/2010/main" val="222856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Οπτική Μεταφορά</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Οπτική Μεταφορά</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Οπτική Μεταφορά</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Οπτική Μεταφορά</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Οπτική Μεταφορά</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Οπτική Μεταφορά</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hyperlink" Target="%5b1%5d%20http:/creativecommons.org/licenses/by-nc-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iblionet.gr/book/62684/Browne,_Anthony,_1946-/%CE%9F_%CE%BC%CF%80%CE%B1%CE%BC%CF%80%CE%AC%CF%82_%CE%BC%CE%BF%CF%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a:t>
            </a:r>
            <a:r>
              <a:rPr lang="el-GR" sz="2800" dirty="0">
                <a:solidFill>
                  <a:srgbClr val="5075BC"/>
                </a:solidFill>
                <a:latin typeface="+mj-lt"/>
                <a:ea typeface="+mj-ea"/>
                <a:cs typeface="+mj-cs"/>
              </a:rPr>
              <a:t>6</a:t>
            </a:r>
            <a:r>
              <a:rPr lang="el-GR" sz="2800" smtClean="0">
                <a:solidFill>
                  <a:srgbClr val="5075BC"/>
                </a:solidFill>
                <a:latin typeface="+mj-lt"/>
                <a:ea typeface="+mj-ea"/>
                <a:cs typeface="+mj-cs"/>
              </a:rPr>
              <a:t>: </a:t>
            </a:r>
            <a:r>
              <a:rPr lang="el-GR" sz="2800" dirty="0"/>
              <a:t>Οπτική Μεταφορά</a:t>
            </a: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smtClean="0"/>
              <a:t>. </a:t>
            </a:r>
            <a:r>
              <a:rPr lang="el-GR" sz="2000" dirty="0"/>
              <a:t>Μάρκος </a:t>
            </a:r>
            <a:r>
              <a:rPr lang="el-GR" sz="2000" dirty="0" err="1" smtClean="0"/>
              <a:t>Λαλαδάκης</a:t>
            </a:r>
            <a:r>
              <a:rPr lang="en-GB"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Εικόνα. </a:t>
            </a:r>
            <a:r>
              <a:rPr lang="el-GR" sz="2000" dirty="0"/>
              <a:t>Οπτική </a:t>
            </a:r>
            <a:r>
              <a:rPr lang="el-GR" sz="2000" dirty="0" smtClean="0"/>
              <a:t>μεταφορά</a:t>
            </a:r>
            <a:r>
              <a:rPr lang="el-GR" sz="2000" dirty="0"/>
              <a:t>. Ο μπαμπάς </a:t>
            </a:r>
            <a:r>
              <a:rPr lang="el-GR" sz="2000" dirty="0" smtClean="0"/>
              <a:t>μου». </a:t>
            </a:r>
            <a:r>
              <a:rPr lang="el-GR" sz="2000" dirty="0"/>
              <a:t>Έκδοση: </a:t>
            </a:r>
            <a:r>
              <a:rPr lang="el-GR" sz="2000" dirty="0" smtClean="0"/>
              <a:t>1.0</a:t>
            </a:r>
            <a:r>
              <a:rPr lang="el-GR" sz="2000" dirty="0"/>
              <a:t>. Αθήνα </a:t>
            </a:r>
            <a:r>
              <a:rPr lang="el-GR" sz="2000" dirty="0" smtClean="0"/>
              <a:t>201</a:t>
            </a:r>
            <a:r>
              <a:rPr lang="en-GB" sz="2000" dirty="0" smtClean="0"/>
              <a:t>6</a:t>
            </a:r>
            <a:r>
              <a:rPr lang="el-GR" sz="2000" dirty="0" smtClean="0"/>
              <a:t>. </a:t>
            </a:r>
            <a:r>
              <a:rPr lang="el-GR" sz="2000" dirty="0"/>
              <a:t>Διαθέσιμο από τη δικτυακή </a:t>
            </a:r>
            <a:r>
              <a:rPr lang="el-GR" sz="2000" dirty="0" smtClean="0"/>
              <a:t>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a:t>
            </a:r>
            <a:r>
              <a:rPr lang="en-GB" sz="2000" dirty="0" smtClean="0">
                <a:hlinkClick r:id="rId3" tooltip="Ανοιχτό Μάθημα: Το Εικονογραφημένο Βιβλίο στην Προσχολική Εκπαίδευση"/>
              </a:rPr>
              <a:t>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2: </a:t>
            </a:r>
            <a:r>
              <a:rPr lang="el-GR" sz="2000" dirty="0"/>
              <a:t>Εξώφυλλο και σελίδες του </a:t>
            </a:r>
            <a:r>
              <a:rPr lang="el-GR" sz="2000" dirty="0" smtClean="0"/>
              <a:t>βιβλίου «</a:t>
            </a:r>
            <a:r>
              <a:rPr lang="el-GR" sz="2000" dirty="0" smtClean="0">
                <a:hlinkClick r:id="rId3"/>
              </a:rPr>
              <a:t>Ο </a:t>
            </a:r>
            <a:r>
              <a:rPr lang="el-GR" sz="2000" dirty="0">
                <a:hlinkClick r:id="rId3"/>
              </a:rPr>
              <a:t>μπαμπάς </a:t>
            </a:r>
            <a:r>
              <a:rPr lang="el-GR" sz="2000" dirty="0" smtClean="0">
                <a:hlinkClick r:id="rId3"/>
              </a:rPr>
              <a:t>μου</a:t>
            </a:r>
            <a:r>
              <a:rPr lang="el-GR" sz="2000" dirty="0" smtClean="0"/>
              <a:t>»· </a:t>
            </a:r>
            <a:r>
              <a:rPr lang="el-GR" sz="2000" dirty="0" err="1"/>
              <a:t>Browne</a:t>
            </a:r>
            <a:r>
              <a:rPr lang="el-GR" sz="2000" dirty="0"/>
              <a:t> </a:t>
            </a:r>
            <a:r>
              <a:rPr lang="el-GR" sz="2000" dirty="0" err="1" smtClean="0"/>
              <a:t>Anthony</a:t>
            </a:r>
            <a:r>
              <a:rPr lang="el-GR" sz="2000" dirty="0" smtClean="0"/>
              <a:t>, Μετάφραση</a:t>
            </a:r>
            <a:r>
              <a:rPr lang="el-GR" sz="2000" dirty="0"/>
              <a:t>: </a:t>
            </a:r>
            <a:r>
              <a:rPr lang="el-GR" sz="2000" dirty="0" err="1"/>
              <a:t>Κεχαγιόγλου</a:t>
            </a:r>
            <a:r>
              <a:rPr lang="el-GR" sz="2000" dirty="0"/>
              <a:t> Ελένη · Εκδόσεις Παπαδόπουλος, Ιούλιος </a:t>
            </a:r>
            <a:r>
              <a:rPr lang="el-GR" sz="2000" dirty="0" smtClean="0"/>
              <a:t>2001.</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solidFill>
                  <a:schemeClr val="tx2">
                    <a:lumMod val="60000"/>
                    <a:lumOff val="40000"/>
                  </a:schemeClr>
                </a:solidFill>
              </a:rPr>
              <a:t>Διδακτική </a:t>
            </a:r>
            <a:r>
              <a:rPr lang="el-GR" dirty="0">
                <a:solidFill>
                  <a:schemeClr val="tx2">
                    <a:lumMod val="60000"/>
                    <a:lumOff val="40000"/>
                  </a:schemeClr>
                </a:solidFill>
              </a:rPr>
              <a:t>Πρακτική</a:t>
            </a:r>
          </a:p>
        </p:txBody>
      </p:sp>
      <p:sp>
        <p:nvSpPr>
          <p:cNvPr id="5" name="Content Placeholder 4"/>
          <p:cNvSpPr>
            <a:spLocks noGrp="1"/>
          </p:cNvSpPr>
          <p:nvPr>
            <p:ph sz="half" idx="1"/>
          </p:nvPr>
        </p:nvSpPr>
        <p:spPr/>
        <p:txBody>
          <a:bodyPr>
            <a:noAutofit/>
          </a:bodyPr>
          <a:lstStyle/>
          <a:p>
            <a:pPr marL="0" indent="0">
              <a:buNone/>
            </a:pPr>
            <a:r>
              <a:rPr lang="el-GR" b="1" dirty="0" smtClean="0"/>
              <a:t>Διδακτική πρακτική:</a:t>
            </a:r>
            <a:br>
              <a:rPr lang="el-GR" b="1" dirty="0" smtClean="0"/>
            </a:br>
            <a:r>
              <a:rPr lang="el-GR" dirty="0"/>
              <a:t>Μάρκος </a:t>
            </a:r>
            <a:r>
              <a:rPr lang="el-GR" dirty="0" err="1" smtClean="0"/>
              <a:t>Λαλαδάκης</a:t>
            </a:r>
            <a:r>
              <a:rPr lang="el-GR" dirty="0" smtClean="0"/>
              <a:t>.</a:t>
            </a:r>
            <a:endParaRPr lang="en-US" dirty="0" smtClean="0"/>
          </a:p>
          <a:p>
            <a:pPr marL="0" indent="0">
              <a:buNone/>
            </a:pPr>
            <a:r>
              <a:rPr lang="el-GR" b="1" dirty="0" smtClean="0"/>
              <a:t>Θέμα</a:t>
            </a:r>
            <a:r>
              <a:rPr lang="en-US" b="1" dirty="0" smtClean="0"/>
              <a:t>:</a:t>
            </a:r>
            <a:r>
              <a:rPr lang="el-GR" dirty="0"/>
              <a:t> Οπτική </a:t>
            </a:r>
            <a:r>
              <a:rPr lang="el-GR" dirty="0" smtClean="0"/>
              <a:t>μεταφορά.</a:t>
            </a:r>
            <a:endParaRPr lang="el-GR" dirty="0"/>
          </a:p>
          <a:p>
            <a:pPr marL="0" indent="0">
              <a:buNone/>
            </a:pPr>
            <a:r>
              <a:rPr lang="en-US" b="1" dirty="0" smtClean="0"/>
              <a:t>B</a:t>
            </a:r>
            <a:r>
              <a:rPr lang="el-GR" b="1" dirty="0" err="1" smtClean="0"/>
              <a:t>ιβλίο</a:t>
            </a:r>
            <a:r>
              <a:rPr lang="en-US" b="1" dirty="0" smtClean="0"/>
              <a:t>:</a:t>
            </a:r>
            <a:r>
              <a:rPr lang="el-GR" b="1" dirty="0" smtClean="0"/>
              <a:t> </a:t>
            </a:r>
            <a:r>
              <a:rPr lang="el-GR" dirty="0" err="1"/>
              <a:t>Browne</a:t>
            </a:r>
            <a:r>
              <a:rPr lang="el-GR" dirty="0"/>
              <a:t> </a:t>
            </a:r>
            <a:r>
              <a:rPr lang="el-GR" dirty="0" err="1"/>
              <a:t>Anthony</a:t>
            </a:r>
            <a:r>
              <a:rPr lang="el-GR" dirty="0"/>
              <a:t>, </a:t>
            </a:r>
            <a:r>
              <a:rPr lang="el-GR" b="1" dirty="0"/>
              <a:t>Ο μπαμπάς μου </a:t>
            </a:r>
            <a:r>
              <a:rPr lang="el-GR" dirty="0"/>
              <a:t>· Μετάφραση: </a:t>
            </a:r>
            <a:r>
              <a:rPr lang="el-GR" dirty="0" err="1"/>
              <a:t>Κεχαγιόγλου</a:t>
            </a:r>
            <a:r>
              <a:rPr lang="el-GR" dirty="0"/>
              <a:t> Ελένη · Εκδόσεις Παπαδόπουλος, Ιούλιος </a:t>
            </a:r>
            <a:r>
              <a:rPr lang="el-GR" dirty="0" smtClean="0"/>
              <a:t>2001.</a:t>
            </a:r>
            <a:endParaRPr lang="el-GR" dirty="0"/>
          </a:p>
          <a:p>
            <a:pPr marL="0" indent="0">
              <a:buNone/>
            </a:pPr>
            <a:endParaRPr lang="el-GR" dirty="0"/>
          </a:p>
        </p:txBody>
      </p:sp>
      <p:sp>
        <p:nvSpPr>
          <p:cNvPr id="6" name="TextBox 5"/>
          <p:cNvSpPr txBox="1"/>
          <p:nvPr/>
        </p:nvSpPr>
        <p:spPr>
          <a:xfrm>
            <a:off x="4675891" y="566124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7" name="Θέση περιεχομένου 8"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679718"/>
            <a:ext cx="3352710" cy="4354170"/>
          </a:xfrm>
        </p:spPr>
      </p:pic>
    </p:spTree>
    <p:custDataLst>
      <p:tags r:id="rId1"/>
    </p:custDataLst>
    <p:extLst>
      <p:ext uri="{BB962C8B-B14F-4D97-AF65-F5344CB8AC3E}">
        <p14:creationId xmlns:p14="http://schemas.microsoft.com/office/powerpoint/2010/main" val="260412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solidFill>
                  <a:schemeClr val="tx2">
                    <a:lumMod val="60000"/>
                    <a:lumOff val="40000"/>
                  </a:schemeClr>
                </a:solidFill>
              </a:rPr>
              <a:t>Λίγα λόγια για το βιβλίο</a:t>
            </a:r>
            <a:endParaRPr lang="el-GR" dirty="0">
              <a:solidFill>
                <a:schemeClr val="tx2">
                  <a:lumMod val="60000"/>
                  <a:lumOff val="40000"/>
                </a:schemeClr>
              </a:solidFill>
            </a:endParaRPr>
          </a:p>
        </p:txBody>
      </p:sp>
      <p:sp>
        <p:nvSpPr>
          <p:cNvPr id="6" name="Θέση περιεχομένου 5"/>
          <p:cNvSpPr>
            <a:spLocks noGrp="1"/>
          </p:cNvSpPr>
          <p:nvPr>
            <p:ph sz="half" idx="1"/>
          </p:nvPr>
        </p:nvSpPr>
        <p:spPr>
          <a:xfrm>
            <a:off x="457200" y="1600200"/>
            <a:ext cx="4474840" cy="4525963"/>
          </a:xfrm>
        </p:spPr>
        <p:txBody>
          <a:bodyPr>
            <a:normAutofit/>
          </a:bodyPr>
          <a:lstStyle/>
          <a:p>
            <a:pPr marL="0" indent="0">
              <a:buNone/>
            </a:pPr>
            <a:r>
              <a:rPr lang="el-GR" dirty="0" smtClean="0"/>
              <a:t>Πρόκειται για ένα βιβλίο με οπτικές μεταφορές. </a:t>
            </a:r>
          </a:p>
          <a:p>
            <a:pPr marL="0" indent="0">
              <a:buNone/>
            </a:pPr>
            <a:r>
              <a:rPr lang="el-GR" dirty="0" smtClean="0"/>
              <a:t>Σε αυτό το βιβλίο παρουσιάζεται ο μπαμπάς μέσα από τα μάτια του παιδιού του, να κάνει διάφορα πράγματα, όπως να τρώει σαν άλογο ή να είναι χαρωπός σαν ιπποπόταμος. </a:t>
            </a:r>
            <a:endParaRPr lang="el-GR" u="sng" dirty="0"/>
          </a:p>
        </p:txBody>
      </p:sp>
      <p:pic>
        <p:nvPicPr>
          <p:cNvPr id="1026" name="Picture 2" descr="Σελίδες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80" y="1628800"/>
            <a:ext cx="3188484" cy="43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19907" y="566124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45333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lumMod val="60000"/>
                    <a:lumOff val="40000"/>
                  </a:schemeClr>
                </a:solidFill>
              </a:rPr>
              <a:t>Ανάγνωση του βιβλίου</a:t>
            </a:r>
            <a:endParaRPr lang="el-GR" dirty="0">
              <a:solidFill>
                <a:schemeClr val="tx2">
                  <a:lumMod val="60000"/>
                  <a:lumOff val="40000"/>
                </a:schemeClr>
              </a:solidFill>
            </a:endParaRPr>
          </a:p>
        </p:txBody>
      </p:sp>
      <p:pic>
        <p:nvPicPr>
          <p:cNvPr id="8" name="Picture 3" descr="Ο νηπιαγωγός διαβάζει το βιβλίο"/>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03573" y="1600200"/>
            <a:ext cx="2545854"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3923928" y="1600200"/>
            <a:ext cx="4762872" cy="4525963"/>
          </a:xfrm>
        </p:spPr>
        <p:txBody>
          <a:bodyPr/>
          <a:lstStyle/>
          <a:p>
            <a:pPr marL="0" indent="0">
              <a:buNone/>
            </a:pPr>
            <a:r>
              <a:rPr lang="el-GR" dirty="0"/>
              <a:t>Διαβάζουμε το βιβλίο και επιμένουμε στην παρομοίωση.  </a:t>
            </a:r>
            <a:endParaRPr lang="el-GR" u="sng" dirty="0"/>
          </a:p>
          <a:p>
            <a:endParaRPr lang="el-GR" dirty="0"/>
          </a:p>
        </p:txBody>
      </p:sp>
    </p:spTree>
    <p:extLst>
      <p:ext uri="{BB962C8B-B14F-4D97-AF65-F5344CB8AC3E}">
        <p14:creationId xmlns:p14="http://schemas.microsoft.com/office/powerpoint/2010/main" val="302135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chemeClr val="tx2">
                    <a:lumMod val="60000"/>
                    <a:lumOff val="40000"/>
                  </a:schemeClr>
                </a:solidFill>
              </a:rPr>
              <a:t>Οι μεταφορές μας (1/</a:t>
            </a:r>
            <a:r>
              <a:rPr lang="en-GB" dirty="0" smtClean="0">
                <a:solidFill>
                  <a:schemeClr val="tx2">
                    <a:lumMod val="60000"/>
                    <a:lumOff val="40000"/>
                  </a:schemeClr>
                </a:solidFill>
              </a:rPr>
              <a:t>5</a:t>
            </a:r>
            <a:r>
              <a:rPr lang="el-GR" dirty="0" smtClean="0">
                <a:solidFill>
                  <a:schemeClr val="tx2">
                    <a:lumMod val="60000"/>
                    <a:lumOff val="40000"/>
                  </a:schemeClr>
                </a:solidFill>
              </a:rPr>
              <a:t>)</a:t>
            </a:r>
            <a:endParaRPr lang="el-GR" dirty="0">
              <a:solidFill>
                <a:schemeClr val="tx2">
                  <a:lumMod val="60000"/>
                  <a:lumOff val="40000"/>
                </a:schemeClr>
              </a:solidFill>
            </a:endParaRPr>
          </a:p>
        </p:txBody>
      </p:sp>
      <p:sp>
        <p:nvSpPr>
          <p:cNvPr id="3" name="Θέση περιεχομένου 2"/>
          <p:cNvSpPr>
            <a:spLocks noGrp="1"/>
          </p:cNvSpPr>
          <p:nvPr>
            <p:ph idx="1"/>
          </p:nvPr>
        </p:nvSpPr>
        <p:spPr/>
        <p:txBody>
          <a:bodyPr>
            <a:normAutofit fontScale="92500" lnSpcReduction="20000"/>
          </a:bodyPr>
          <a:lstStyle/>
          <a:p>
            <a:pPr marL="0" indent="0" algn="just">
              <a:lnSpc>
                <a:spcPct val="110000"/>
              </a:lnSpc>
              <a:buNone/>
            </a:pPr>
            <a:r>
              <a:rPr lang="el-GR" dirty="0" smtClean="0"/>
              <a:t>Σκοπός της δραστηριότητας ήταν η δημιουργία δικών μας παρομοιώσεων για τους δικούς μας μπαμπάδες. Βοηθούσε όταν λέγαμε μια φράση για το μπαμπά, προσθέταμε το ‘σαν’ και περιμέναμε τα παιδιά να ολοκληρώσουν τη φράση: Ο μπαμπάς μου </a:t>
            </a:r>
            <a:r>
              <a:rPr lang="el-GR" u="sng" dirty="0" smtClean="0"/>
              <a:t>γελάει</a:t>
            </a:r>
            <a:r>
              <a:rPr lang="el-GR" dirty="0" smtClean="0"/>
              <a:t> σαν…, ο μπαμπάς μου </a:t>
            </a:r>
            <a:r>
              <a:rPr lang="el-GR" u="sng" dirty="0" smtClean="0"/>
              <a:t>παίζει</a:t>
            </a:r>
            <a:r>
              <a:rPr lang="el-GR" dirty="0" smtClean="0"/>
              <a:t> σαν…, ο μπαμπάς μου είναι </a:t>
            </a:r>
            <a:r>
              <a:rPr lang="el-GR" u="sng" dirty="0" smtClean="0"/>
              <a:t>χοντρός</a:t>
            </a:r>
            <a:r>
              <a:rPr lang="el-GR" dirty="0" smtClean="0"/>
              <a:t> σαν…, ο μπαμπάς μου είναι </a:t>
            </a:r>
            <a:r>
              <a:rPr lang="el-GR" u="sng" dirty="0" smtClean="0"/>
              <a:t>χαρούμενος</a:t>
            </a:r>
            <a:r>
              <a:rPr lang="el-GR" dirty="0" smtClean="0"/>
              <a:t> σαν… </a:t>
            </a:r>
          </a:p>
          <a:p>
            <a:pPr marL="0" indent="0" algn="just">
              <a:lnSpc>
                <a:spcPct val="110000"/>
              </a:lnSpc>
              <a:buNone/>
            </a:pPr>
            <a:r>
              <a:rPr lang="el-GR" dirty="0" smtClean="0"/>
              <a:t>Κατόπιν</a:t>
            </a:r>
            <a:r>
              <a:rPr lang="el-GR" dirty="0"/>
              <a:t>, έγινε η επιλογή των πιο επιτυχημένων ρημάτων και επιθέτων. </a:t>
            </a:r>
            <a:endParaRPr lang="el-GR" dirty="0" smtClean="0"/>
          </a:p>
          <a:p>
            <a:pPr marL="0" indent="0" algn="just">
              <a:lnSpc>
                <a:spcPct val="110000"/>
              </a:lnSpc>
              <a:buNone/>
            </a:pPr>
            <a:endParaRPr lang="el-GR" dirty="0"/>
          </a:p>
        </p:txBody>
      </p:sp>
    </p:spTree>
    <p:extLst>
      <p:ext uri="{BB962C8B-B14F-4D97-AF65-F5344CB8AC3E}">
        <p14:creationId xmlns:p14="http://schemas.microsoft.com/office/powerpoint/2010/main" val="272997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Οι μεταφορές μας </a:t>
            </a:r>
            <a:r>
              <a:rPr lang="el-GR" dirty="0" smtClean="0">
                <a:solidFill>
                  <a:schemeClr val="tx2">
                    <a:lumMod val="60000"/>
                    <a:lumOff val="40000"/>
                  </a:schemeClr>
                </a:solidFill>
              </a:rPr>
              <a:t>(</a:t>
            </a:r>
            <a:r>
              <a:rPr lang="en-GB" dirty="0" smtClean="0">
                <a:solidFill>
                  <a:schemeClr val="tx2">
                    <a:lumMod val="60000"/>
                    <a:lumOff val="40000"/>
                  </a:schemeClr>
                </a:solidFill>
              </a:rPr>
              <a:t>2</a:t>
            </a:r>
            <a:r>
              <a:rPr lang="el-GR" dirty="0" smtClean="0">
                <a:solidFill>
                  <a:schemeClr val="tx2">
                    <a:lumMod val="60000"/>
                    <a:lumOff val="40000"/>
                  </a:schemeClr>
                </a:solidFill>
              </a:rPr>
              <a:t>/</a:t>
            </a:r>
            <a:r>
              <a:rPr lang="en-GB" dirty="0">
                <a:solidFill>
                  <a:schemeClr val="tx2">
                    <a:lumMod val="60000"/>
                    <a:lumOff val="40000"/>
                  </a:schemeClr>
                </a:solidFill>
              </a:rPr>
              <a:t>5</a:t>
            </a:r>
            <a:r>
              <a:rPr lang="el-GR" dirty="0">
                <a:solidFill>
                  <a:schemeClr val="tx2">
                    <a:lumMod val="60000"/>
                    <a:lumOff val="40000"/>
                  </a:schemeClr>
                </a:solidFill>
              </a:rPr>
              <a:t>)</a:t>
            </a:r>
            <a:endParaRPr lang="el-GR" dirty="0"/>
          </a:p>
        </p:txBody>
      </p:sp>
      <p:sp>
        <p:nvSpPr>
          <p:cNvPr id="3" name="Content Placeholder 2"/>
          <p:cNvSpPr>
            <a:spLocks noGrp="1"/>
          </p:cNvSpPr>
          <p:nvPr>
            <p:ph sz="half" idx="1"/>
          </p:nvPr>
        </p:nvSpPr>
        <p:spPr>
          <a:xfrm>
            <a:off x="457200" y="1600200"/>
            <a:ext cx="3538736" cy="4525963"/>
          </a:xfrm>
        </p:spPr>
        <p:txBody>
          <a:bodyPr/>
          <a:lstStyle/>
          <a:p>
            <a:pPr marL="0" indent="0">
              <a:buNone/>
            </a:pPr>
            <a:r>
              <a:rPr lang="el-GR" dirty="0"/>
              <a:t>Στη συνέχεια, δόθηκαν στα παιδιά λευκές κόλλες χαρτί και σχεδιάστηκαν οι </a:t>
            </a:r>
            <a:r>
              <a:rPr lang="el-GR" dirty="0" smtClean="0"/>
              <a:t>μεταφορές.</a:t>
            </a:r>
            <a:endParaRPr lang="el-GR" dirty="0"/>
          </a:p>
          <a:p>
            <a:endParaRPr lang="el-GR" dirty="0"/>
          </a:p>
        </p:txBody>
      </p:sp>
      <p:pic>
        <p:nvPicPr>
          <p:cNvPr id="6" name="Picture 2" descr="παιδική ζωγραφιά"/>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46103" y="1700808"/>
            <a:ext cx="460851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7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a:bodyPr>
          <a:lstStyle/>
          <a:p>
            <a:r>
              <a:rPr lang="el-GR" dirty="0">
                <a:solidFill>
                  <a:schemeClr val="tx2">
                    <a:lumMod val="60000"/>
                    <a:lumOff val="40000"/>
                  </a:schemeClr>
                </a:solidFill>
              </a:rPr>
              <a:t>Οι μεταφορές μας </a:t>
            </a:r>
            <a:r>
              <a:rPr lang="el-GR" dirty="0" smtClean="0">
                <a:solidFill>
                  <a:schemeClr val="tx2">
                    <a:lumMod val="60000"/>
                    <a:lumOff val="40000"/>
                  </a:schemeClr>
                </a:solidFill>
              </a:rPr>
              <a:t>(</a:t>
            </a:r>
            <a:r>
              <a:rPr lang="en-GB" dirty="0" smtClean="0">
                <a:solidFill>
                  <a:schemeClr val="tx2">
                    <a:lumMod val="60000"/>
                    <a:lumOff val="40000"/>
                  </a:schemeClr>
                </a:solidFill>
              </a:rPr>
              <a:t>3</a:t>
            </a:r>
            <a:r>
              <a:rPr lang="el-GR" dirty="0" smtClean="0">
                <a:solidFill>
                  <a:schemeClr val="tx2">
                    <a:lumMod val="60000"/>
                    <a:lumOff val="40000"/>
                  </a:schemeClr>
                </a:solidFill>
              </a:rPr>
              <a:t>/</a:t>
            </a:r>
            <a:r>
              <a:rPr lang="en-GB" dirty="0">
                <a:solidFill>
                  <a:schemeClr val="tx2">
                    <a:lumMod val="60000"/>
                    <a:lumOff val="40000"/>
                  </a:schemeClr>
                </a:solidFill>
              </a:rPr>
              <a:t>5</a:t>
            </a:r>
            <a:r>
              <a:rPr lang="el-GR" dirty="0">
                <a:solidFill>
                  <a:schemeClr val="tx2">
                    <a:lumMod val="60000"/>
                    <a:lumOff val="40000"/>
                  </a:schemeClr>
                </a:solidFill>
              </a:rPr>
              <a:t>)</a:t>
            </a:r>
          </a:p>
        </p:txBody>
      </p:sp>
      <p:sp>
        <p:nvSpPr>
          <p:cNvPr id="3" name="Θέση περιεχομένου 2"/>
          <p:cNvSpPr>
            <a:spLocks noGrp="1"/>
          </p:cNvSpPr>
          <p:nvPr>
            <p:ph sz="half" idx="1"/>
          </p:nvPr>
        </p:nvSpPr>
        <p:spPr/>
        <p:txBody>
          <a:bodyPr>
            <a:normAutofit/>
          </a:bodyPr>
          <a:lstStyle/>
          <a:p>
            <a:pPr marL="0" indent="0">
              <a:buNone/>
            </a:pPr>
            <a:r>
              <a:rPr lang="el-GR" dirty="0" smtClean="0"/>
              <a:t>Μετά χρησιμοποιήθηκαν μικρά κομμάτια καρό υφάσματος και λίγο κίτρινο σκοινί ώστε τα σχέδια των παιδιών, όπως και εκείνα του βιβλίου, να θυμίζουν τον μπαμπά με τη ρόμπα του.</a:t>
            </a:r>
            <a:endParaRPr lang="el-GR" dirty="0"/>
          </a:p>
        </p:txBody>
      </p:sp>
      <p:pic>
        <p:nvPicPr>
          <p:cNvPr id="7" name="Picture 2" descr="παιδική ζωγραφιά"/>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772816"/>
            <a:ext cx="4038600" cy="302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3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smtClean="0">
                <a:solidFill>
                  <a:schemeClr val="tx2">
                    <a:lumMod val="60000"/>
                    <a:lumOff val="40000"/>
                  </a:schemeClr>
                </a:solidFill>
              </a:rPr>
              <a:t>Οι μεταφορές μας (4/5)</a:t>
            </a:r>
            <a:endParaRPr lang="el-GR" dirty="0">
              <a:solidFill>
                <a:schemeClr val="tx2">
                  <a:lumMod val="60000"/>
                  <a:lumOff val="40000"/>
                </a:schemeClr>
              </a:solidFill>
            </a:endParaRPr>
          </a:p>
        </p:txBody>
      </p:sp>
      <p:sp>
        <p:nvSpPr>
          <p:cNvPr id="3" name="Θέση περιεχομένου 2"/>
          <p:cNvSpPr>
            <a:spLocks noGrp="1"/>
          </p:cNvSpPr>
          <p:nvPr>
            <p:ph sz="half" idx="1"/>
          </p:nvPr>
        </p:nvSpPr>
        <p:spPr>
          <a:xfrm>
            <a:off x="457200" y="1600200"/>
            <a:ext cx="3970784" cy="4525963"/>
          </a:xfrm>
        </p:spPr>
        <p:txBody>
          <a:bodyPr/>
          <a:lstStyle/>
          <a:p>
            <a:pPr marL="0" indent="0">
              <a:buNone/>
            </a:pPr>
            <a:r>
              <a:rPr lang="el-GR" dirty="0" smtClean="0"/>
              <a:t>Η μεταφορά «ο μπαμπάς μου είναι αστείος σαν τον </a:t>
            </a:r>
            <a:r>
              <a:rPr lang="el-GR" dirty="0" err="1" smtClean="0"/>
              <a:t>Σαρλό</a:t>
            </a:r>
            <a:r>
              <a:rPr lang="el-GR" dirty="0" smtClean="0"/>
              <a:t>», δημιουργήθηκε με τη βοήθεια του </a:t>
            </a:r>
            <a:r>
              <a:rPr lang="en-US" dirty="0" err="1" smtClean="0"/>
              <a:t>stensil</a:t>
            </a:r>
            <a:r>
              <a:rPr lang="el-GR" dirty="0" smtClean="0"/>
              <a:t>.</a:t>
            </a:r>
            <a:endParaRPr lang="el-GR" dirty="0"/>
          </a:p>
        </p:txBody>
      </p:sp>
      <p:pic>
        <p:nvPicPr>
          <p:cNvPr id="16" name="Picture 2" descr="[DECORATIVE]"/>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44008" y="1772816"/>
            <a:ext cx="383592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865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normAutofit/>
          </a:bodyPr>
          <a:lstStyle/>
          <a:p>
            <a:r>
              <a:rPr lang="el-GR" dirty="0"/>
              <a:t>Οι μεταφορές μας </a:t>
            </a:r>
            <a:r>
              <a:rPr lang="el-GR" dirty="0" smtClean="0"/>
              <a:t>(5/5)</a:t>
            </a:r>
            <a:endParaRPr lang="el-GR" dirty="0"/>
          </a:p>
        </p:txBody>
      </p:sp>
      <p:pic>
        <p:nvPicPr>
          <p:cNvPr id="6" name="Picture 2" descr="παιδικές ζωγραφιές"/>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61042" y="1557338"/>
            <a:ext cx="603461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12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3:44:27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6,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6,1026,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B0B4E07-295B-4646-B018-756AC2F4EB6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2605</TotalTime>
  <Words>595</Words>
  <Application>Microsoft Office PowerPoint</Application>
  <PresentationFormat>On-screen Show (4:3)</PresentationFormat>
  <Paragraphs>63</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vt:lpstr>
      <vt:lpstr>Οι μεταφορές μας (1/5)</vt:lpstr>
      <vt:lpstr>Οι μεταφορές μας (2/5)</vt:lpstr>
      <vt:lpstr>Οι μεταφορές μας (3/5)</vt:lpstr>
      <vt:lpstr>Οι μεταφορές μας (4/5)</vt:lpstr>
      <vt:lpstr>Οι μεταφορές μας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Οπτική Μεταφορά - Ο μπαμπάς μου </dc:title>
  <dc:subject>Το Εικονογραφημένο Βιβλίο στην Προσχολική Εκπαίδευση</dc:subject>
  <dc:creator>Αγγελική Γιαννικοπούλου</dc:creator>
  <cp:lastModifiedBy>takis81 mark</cp:lastModifiedBy>
  <cp:revision>264</cp:revision>
  <dcterms:created xsi:type="dcterms:W3CDTF">2012-09-06T09:03:05Z</dcterms:created>
  <dcterms:modified xsi:type="dcterms:W3CDTF">2016-12-19T13:46:30Z</dcterms:modified>
</cp:coreProperties>
</file>